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372" r:id="rId2"/>
    <p:sldId id="327" r:id="rId3"/>
    <p:sldId id="373" r:id="rId4"/>
    <p:sldId id="361" r:id="rId5"/>
    <p:sldId id="342" r:id="rId6"/>
    <p:sldId id="374" r:id="rId7"/>
    <p:sldId id="331" r:id="rId8"/>
    <p:sldId id="332" r:id="rId9"/>
    <p:sldId id="333" r:id="rId10"/>
    <p:sldId id="334" r:id="rId11"/>
    <p:sldId id="345" r:id="rId12"/>
    <p:sldId id="296" r:id="rId13"/>
    <p:sldId id="348" r:id="rId14"/>
    <p:sldId id="344" r:id="rId15"/>
    <p:sldId id="286" r:id="rId16"/>
    <p:sldId id="343" r:id="rId17"/>
    <p:sldId id="285" r:id="rId18"/>
    <p:sldId id="336" r:id="rId19"/>
    <p:sldId id="339" r:id="rId20"/>
    <p:sldId id="362" r:id="rId21"/>
    <p:sldId id="364" r:id="rId22"/>
    <p:sldId id="365" r:id="rId23"/>
    <p:sldId id="366" r:id="rId24"/>
    <p:sldId id="363" r:id="rId25"/>
    <p:sldId id="367" r:id="rId26"/>
    <p:sldId id="368" r:id="rId27"/>
    <p:sldId id="369" r:id="rId28"/>
    <p:sldId id="350" r:id="rId29"/>
    <p:sldId id="257" r:id="rId30"/>
    <p:sldId id="278" r:id="rId31"/>
    <p:sldId id="371" r:id="rId32"/>
    <p:sldId id="359" r:id="rId33"/>
    <p:sldId id="355" r:id="rId34"/>
    <p:sldId id="358" r:id="rId35"/>
    <p:sldId id="353" r:id="rId36"/>
    <p:sldId id="356" r:id="rId37"/>
    <p:sldId id="357" r:id="rId38"/>
    <p:sldId id="354" r:id="rId39"/>
    <p:sldId id="279" r:id="rId40"/>
    <p:sldId id="277" r:id="rId41"/>
    <p:sldId id="370" r:id="rId42"/>
    <p:sldId id="274" r:id="rId43"/>
    <p:sldId id="265" r:id="rId44"/>
    <p:sldId id="266" r:id="rId45"/>
    <p:sldId id="267" r:id="rId46"/>
    <p:sldId id="26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33FF"/>
    <a:srgbClr val="E46C0A"/>
    <a:srgbClr val="FAC090"/>
    <a:srgbClr val="FFC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4" autoAdjust="0"/>
  </p:normalViewPr>
  <p:slideViewPr>
    <p:cSldViewPr>
      <p:cViewPr varScale="1">
        <p:scale>
          <a:sx n="84" d="100"/>
          <a:sy n="84" d="100"/>
        </p:scale>
        <p:origin x="-1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dirty="0"/>
              <a:t>Orig </a:t>
            </a:r>
            <a:r>
              <a:rPr lang="en-US" sz="2000" dirty="0" smtClean="0"/>
              <a:t>ICP Data Set </a:t>
            </a:r>
            <a:r>
              <a:rPr lang="en-US" sz="2000" dirty="0" err="1"/>
              <a:t>vs</a:t>
            </a:r>
            <a:r>
              <a:rPr lang="en-US" sz="2000" dirty="0"/>
              <a:t> Orig </a:t>
            </a:r>
            <a:r>
              <a:rPr lang="en-US" sz="2000" dirty="0" smtClean="0"/>
              <a:t>XRF Data Set</a:t>
            </a:r>
            <a:endParaRPr lang="en-US" sz="2000" dirty="0"/>
          </a:p>
        </c:rich>
      </c:tx>
      <c:layout/>
    </c:title>
    <c:plotArea>
      <c:layout/>
      <c:scatterChart>
        <c:scatterStyle val="lineMarker"/>
        <c:ser>
          <c:idx val="0"/>
          <c:order val="0"/>
          <c:spPr>
            <a:ln w="28575">
              <a:noFill/>
            </a:ln>
          </c:spPr>
          <c:trendline>
            <c:trendlineType val="linear"/>
            <c:dispRSqr val="1"/>
            <c:dispEq val="1"/>
            <c:trendlineLbl>
              <c:layout>
                <c:manualLayout>
                  <c:x val="-3.1560459012390837E-2"/>
                  <c:y val="-2.7171916010498922E-2"/>
                </c:manualLayout>
              </c:layout>
              <c:numFmt formatCode="General" sourceLinked="0"/>
              <c:txPr>
                <a:bodyPr/>
                <a:lstStyle/>
                <a:p>
                  <a:pPr>
                    <a:defRPr sz="1800"/>
                  </a:pPr>
                  <a:endParaRPr lang="en-US"/>
                </a:p>
              </c:txPr>
            </c:trendlineLbl>
          </c:trendline>
          <c:xVal>
            <c:numRef>
              <c:f>Sheet1!$B$9:$B$17</c:f>
              <c:numCache>
                <c:formatCode>General</c:formatCode>
                <c:ptCount val="9"/>
                <c:pt idx="0">
                  <c:v>332</c:v>
                </c:pt>
                <c:pt idx="1">
                  <c:v>121</c:v>
                </c:pt>
                <c:pt idx="2">
                  <c:v>212</c:v>
                </c:pt>
                <c:pt idx="3">
                  <c:v>1730</c:v>
                </c:pt>
                <c:pt idx="4">
                  <c:v>1480</c:v>
                </c:pt>
                <c:pt idx="5">
                  <c:v>990</c:v>
                </c:pt>
                <c:pt idx="6">
                  <c:v>248</c:v>
                </c:pt>
                <c:pt idx="7">
                  <c:v>361</c:v>
                </c:pt>
                <c:pt idx="8">
                  <c:v>987</c:v>
                </c:pt>
              </c:numCache>
            </c:numRef>
          </c:xVal>
          <c:yVal>
            <c:numRef>
              <c:f>Sheet1!$C$9:$C$17</c:f>
              <c:numCache>
                <c:formatCode>General</c:formatCode>
                <c:ptCount val="9"/>
                <c:pt idx="0">
                  <c:v>244</c:v>
                </c:pt>
                <c:pt idx="1">
                  <c:v>135</c:v>
                </c:pt>
                <c:pt idx="2">
                  <c:v>188</c:v>
                </c:pt>
                <c:pt idx="3">
                  <c:v>1990</c:v>
                </c:pt>
                <c:pt idx="4">
                  <c:v>992</c:v>
                </c:pt>
                <c:pt idx="5">
                  <c:v>1110</c:v>
                </c:pt>
                <c:pt idx="6">
                  <c:v>190</c:v>
                </c:pt>
                <c:pt idx="7">
                  <c:v>710</c:v>
                </c:pt>
                <c:pt idx="8">
                  <c:v>762</c:v>
                </c:pt>
              </c:numCache>
            </c:numRef>
          </c:yVal>
        </c:ser>
        <c:axId val="115665536"/>
        <c:axId val="115885568"/>
      </c:scatterChart>
      <c:valAx>
        <c:axId val="115665536"/>
        <c:scaling>
          <c:orientation val="minMax"/>
        </c:scaling>
        <c:axPos val="b"/>
        <c:title>
          <c:tx>
            <c:rich>
              <a:bodyPr/>
              <a:lstStyle/>
              <a:p>
                <a:pPr>
                  <a:defRPr sz="1600"/>
                </a:pPr>
                <a:r>
                  <a:rPr lang="en-US" sz="1600" dirty="0"/>
                  <a:t>Orig ICP Pb </a:t>
                </a:r>
                <a:r>
                  <a:rPr lang="en-US" sz="1600" dirty="0" smtClean="0"/>
                  <a:t>Data Set</a:t>
                </a:r>
                <a:endParaRPr lang="en-US" sz="1600" dirty="0"/>
              </a:p>
            </c:rich>
          </c:tx>
          <c:layout/>
        </c:title>
        <c:numFmt formatCode="General" sourceLinked="1"/>
        <c:tickLblPos val="nextTo"/>
        <c:crossAx val="115885568"/>
        <c:crosses val="autoZero"/>
        <c:crossBetween val="midCat"/>
      </c:valAx>
      <c:valAx>
        <c:axId val="115885568"/>
        <c:scaling>
          <c:orientation val="minMax"/>
        </c:scaling>
        <c:axPos val="l"/>
        <c:majorGridlines/>
        <c:title>
          <c:tx>
            <c:rich>
              <a:bodyPr rot="-5400000" vert="horz"/>
              <a:lstStyle/>
              <a:p>
                <a:pPr>
                  <a:defRPr sz="1600"/>
                </a:pPr>
                <a:r>
                  <a:rPr lang="en-US" sz="1600" dirty="0"/>
                  <a:t>Orig XRF Pb </a:t>
                </a:r>
                <a:r>
                  <a:rPr lang="en-US" sz="1600" dirty="0" smtClean="0"/>
                  <a:t>Data Set</a:t>
                </a:r>
                <a:endParaRPr lang="en-US" sz="1600" dirty="0"/>
              </a:p>
            </c:rich>
          </c:tx>
          <c:layout/>
        </c:title>
        <c:numFmt formatCode="General" sourceLinked="1"/>
        <c:tickLblPos val="nextTo"/>
        <c:crossAx val="115665536"/>
        <c:crosses val="autoZero"/>
        <c:crossBetween val="midCat"/>
      </c:valAx>
    </c:plotArea>
    <c:plotVisOnly val="1"/>
  </c:chart>
  <c:spPr>
    <a:solidFill>
      <a:schemeClr val="bg1"/>
    </a:solidFill>
    <a:ln>
      <a:solidFill>
        <a:schemeClr val="tx1"/>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A7D22E-2B2D-4F33-8B9F-AB992F280C4C}" type="datetimeFigureOut">
              <a:rPr lang="en-US" smtClean="0"/>
              <a:pPr/>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62B417-CCAF-4E06-8EFD-04F4FBF299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EEA0CC0-650B-41E7-8F7F-278EBCFF582B}"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For this thought experiment, again assume that there is no analytical error.</a:t>
            </a:r>
          </a:p>
          <a:p>
            <a:pPr>
              <a:defRPr/>
            </a:pPr>
            <a:endParaRPr lang="en-US" dirty="0" smtClean="0"/>
          </a:p>
          <a:p>
            <a:pPr>
              <a:defRPr/>
            </a:pPr>
            <a:r>
              <a:rPr lang="en-US" dirty="0" smtClean="0"/>
              <a:t>Since a single DU cannot be analyzed in a single analysis, we must take samples, analyze them, and then draw conclusions about the DU concentration from the concentration of the samples.</a:t>
            </a:r>
          </a:p>
          <a:p>
            <a:pPr>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scenario A, we take more samples (n = 33), but it is expensive to analyze them all. So we perform a physical averaging by combining all the samples (now called increments) together to form a single composite called an incremental sample, which is analyzed. This is equivalent to taking 33 samples and analyzing all individually, then mathematically averaging all 33 results. Because this is not an analysis of the entire volume, there is uncertainty about how close the sample average is to the true concentration. With only 1 analysis, it is not possible to determine how much uncertainty is present in the result. However, if we take multiple independent incremental samples, we can determine uncertainty.</a:t>
            </a:r>
          </a:p>
          <a:p>
            <a:pPr>
              <a:defRPr/>
            </a:pPr>
            <a:endParaRPr lang="en-US" dirty="0" smtClean="0"/>
          </a:p>
          <a:p>
            <a:pPr>
              <a:defRPr/>
            </a:pPr>
            <a:r>
              <a:rPr lang="en-US" dirty="0" smtClean="0"/>
              <a:t>In scenario B, we take 4 discrete (grab) samples. Because we want to use those samples to determine the actual concentration for the entire DU, we take the average of the 4 data points.  Since we are using 4 small samples taken from a heterogeneous medium (soil), there is uncertainty in whether the average of the 4 data points accurately represents the concentration for the DU. We can calculate an estimate of the uncertainty from the variability between the 4 results.</a:t>
            </a:r>
          </a:p>
          <a:p>
            <a:pPr>
              <a:defRPr/>
            </a:pPr>
            <a:endParaRPr lang="en-US" dirty="0" smtClean="0"/>
          </a:p>
          <a:p>
            <a:pPr>
              <a:defRPr/>
            </a:pPr>
            <a:r>
              <a:rPr lang="en-US" dirty="0" smtClean="0"/>
              <a:t>In scenario C, we take 1 discrete sample. There is sampling uncertainty present, but we have no way to estimate how large that uncertainty is.</a:t>
            </a:r>
          </a:p>
          <a:p>
            <a:pPr>
              <a:defRPr/>
            </a:pPr>
            <a:endParaRPr lang="en-US" dirty="0" smtClean="0"/>
          </a:p>
          <a:p>
            <a:pPr>
              <a:defRPr/>
            </a:pPr>
            <a:r>
              <a:rPr lang="en-US" dirty="0" smtClean="0"/>
              <a:t>Which design looks like it would be more representative of the true concentration of the DU?</a:t>
            </a:r>
            <a:endParaRPr lang="en-US" dirty="0"/>
          </a:p>
        </p:txBody>
      </p:sp>
      <p:sp>
        <p:nvSpPr>
          <p:cNvPr id="4" name="Slide Number Placeholder 3"/>
          <p:cNvSpPr>
            <a:spLocks noGrp="1"/>
          </p:cNvSpPr>
          <p:nvPr>
            <p:ph type="sldNum" sz="quarter" idx="5"/>
          </p:nvPr>
        </p:nvSpPr>
        <p:spPr/>
        <p:txBody>
          <a:bodyPr/>
          <a:lstStyle/>
          <a:p>
            <a:pPr>
              <a:defRPr/>
            </a:pPr>
            <a:fld id="{3119495C-0BFB-4763-BDF6-57FD06C33AF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r>
              <a:rPr lang="en-US" b="1" smtClean="0">
                <a:ea typeface="ＭＳ Ｐゴシック" pitchFamily="34" charset="-128"/>
              </a:rPr>
              <a:t>Speaker Notes</a:t>
            </a:r>
          </a:p>
          <a:p>
            <a:pPr>
              <a:buFontTx/>
              <a:buChar char="•"/>
            </a:pPr>
            <a:r>
              <a:rPr lang="en-US" smtClean="0">
                <a:ea typeface="ＭＳ Ｐゴシック" pitchFamily="34" charset="-128"/>
              </a:rPr>
              <a:t> Particulate iron minerals, such as oxides, are very good at binding contaminants. </a:t>
            </a:r>
          </a:p>
          <a:p>
            <a:pPr>
              <a:buFontTx/>
              <a:buChar char="•"/>
            </a:pPr>
            <a:r>
              <a:rPr lang="en-US" smtClean="0">
                <a:ea typeface="ＭＳ Ｐゴシック" pitchFamily="34" charset="-128"/>
              </a:rPr>
              <a:t> One researcher stated that the Fe in a cubic yard of soil can adsorb ½ to 5 lbs of soluble metals or organics. </a:t>
            </a:r>
          </a:p>
          <a:p>
            <a:pPr>
              <a:buFontTx/>
              <a:buChar char="•"/>
            </a:pPr>
            <a:r>
              <a:rPr lang="en-US" smtClean="0">
                <a:ea typeface="ＭＳ Ｐゴシック" pitchFamily="34" charset="-128"/>
              </a:rPr>
              <a:t> The photomicrograph shows microscopic iron hydroxide grains coated with arsenic. The arsenic appears as a light-colored deposit covering Fe-OH grains (see red arrow). </a:t>
            </a:r>
          </a:p>
          <a:p>
            <a:pPr>
              <a:buFontTx/>
              <a:buChar char="•"/>
            </a:pPr>
            <a:r>
              <a:rPr lang="en-US" smtClean="0">
                <a:ea typeface="ＭＳ Ｐゴシック" pitchFamily="34" charset="-128"/>
              </a:rPr>
              <a:t> Silicate minerals make up most of the soil mass in the photo. Arsenic does not adsorb to those minerals, so they are dark gray. </a:t>
            </a:r>
          </a:p>
          <a:p>
            <a:pPr>
              <a:buFontTx/>
              <a:buChar char="•"/>
            </a:pPr>
            <a:r>
              <a:rPr lang="en-US" smtClean="0">
                <a:ea typeface="ＭＳ Ｐゴシック" pitchFamily="34" charset="-128"/>
              </a:rPr>
              <a:t> Photo provided by Roger Brewer with the Hawaii Dept. of Health</a:t>
            </a:r>
          </a:p>
          <a:p>
            <a:endParaRPr lang="en-US" smtClean="0">
              <a:ea typeface="ＭＳ Ｐゴシック" pitchFamily="34" charset="-128"/>
            </a:endParaRPr>
          </a:p>
          <a:p>
            <a:endParaRPr lang="en-US" smtClean="0">
              <a:ea typeface="ＭＳ Ｐゴシック" pitchFamily="34" charset="-128"/>
            </a:endParaRPr>
          </a:p>
          <a:p>
            <a:r>
              <a:rPr lang="en-US" b="1" smtClean="0">
                <a:ea typeface="ＭＳ Ｐゴシック" pitchFamily="34" charset="-128"/>
              </a:rPr>
              <a:t>Supplemental Information</a:t>
            </a:r>
          </a:p>
          <a:p>
            <a:r>
              <a:rPr lang="en-US" smtClean="0">
                <a:ea typeface="ＭＳ Ｐゴシック" pitchFamily="34" charset="-128"/>
              </a:rPr>
              <a:t>See ISM-1 Section 2.2 hyperlinks</a:t>
            </a:r>
          </a:p>
          <a:p>
            <a:r>
              <a:rPr lang="en-US" smtClean="0">
                <a:ea typeface="ＭＳ Ｐゴシック" pitchFamily="34" charset="-128"/>
              </a:rPr>
              <a:t>--------------------------------------------------------</a:t>
            </a:r>
          </a:p>
          <a:p>
            <a:r>
              <a:rPr lang="en-US" smtClean="0">
                <a:ea typeface="ＭＳ Ｐゴシック" pitchFamily="34" charset="-128"/>
              </a:rPr>
              <a:t>Quote from the journal article: “Given the average concentration in soil, the iron in a cubic yard of soil is capable of adsorbing from 0.5 to 5 pounds of soluble metals as cations, anionic complexes, or a similar amount of organic[s].” (Vance, 1994). [Reference = David B. Vance. “Iron – The Environmental Impact of a Universal Element,” </a:t>
            </a:r>
            <a:r>
              <a:rPr lang="en-US" i="1" smtClean="0">
                <a:ea typeface="ＭＳ Ｐゴシック" pitchFamily="34" charset="-128"/>
              </a:rPr>
              <a:t>National Environmental Journal</a:t>
            </a:r>
            <a:r>
              <a:rPr lang="en-US" smtClean="0">
                <a:ea typeface="ＭＳ Ｐゴシック" pitchFamily="34" charset="-128"/>
              </a:rPr>
              <a:t>, May/June. 1994 Vol.4 No. 3 page 24-25. see also URL = http://2the4.net/iron.htm]</a:t>
            </a:r>
          </a:p>
        </p:txBody>
      </p:sp>
      <p:sp>
        <p:nvSpPr>
          <p:cNvPr id="161796" name="Slide Number Placeholder 3"/>
          <p:cNvSpPr>
            <a:spLocks noGrp="1"/>
          </p:cNvSpPr>
          <p:nvPr>
            <p:ph type="sldNum" sz="quarter" idx="5"/>
          </p:nvPr>
        </p:nvSpPr>
        <p:spPr>
          <a:noFill/>
        </p:spPr>
        <p:txBody>
          <a:bodyPr/>
          <a:lstStyle/>
          <a:p>
            <a:fld id="{C94CFD34-2FD8-4880-B841-D04ED1E4BA46}" type="slidenum">
              <a:rPr lang="en-US" smtClean="0">
                <a:latin typeface="Arial" charset="0"/>
              </a:rPr>
              <a:pPr/>
              <a:t>14</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ea typeface="ＭＳ Ｐゴシック" charset="-128"/>
              </a:rPr>
              <a:t>Here’s what we mean by “particle segregation.”</a:t>
            </a:r>
          </a:p>
          <a:p>
            <a:pPr>
              <a:buFontTx/>
              <a:buChar char="•"/>
            </a:pPr>
            <a:r>
              <a:rPr lang="en-US" smtClean="0">
                <a:ea typeface="ＭＳ Ｐゴシック" charset="-128"/>
              </a:rPr>
              <a:t> These photos contrast non-segregated soil with segregated soil</a:t>
            </a:r>
          </a:p>
          <a:p>
            <a:pPr>
              <a:buFontTx/>
              <a:buChar char="•"/>
            </a:pPr>
            <a:r>
              <a:rPr lang="en-US" smtClean="0">
                <a:ea typeface="ＭＳ Ｐゴシック" charset="-128"/>
              </a:rPr>
              <a:t> With shaking or jiggling, larger particles migrate to the top while smaller particles settle downward</a:t>
            </a:r>
          </a:p>
          <a:p>
            <a:pPr>
              <a:buFontTx/>
              <a:buChar char="•"/>
            </a:pPr>
            <a:r>
              <a:rPr lang="en-US" smtClean="0">
                <a:ea typeface="ＭＳ Ｐゴシック" charset="-128"/>
              </a:rPr>
              <a:t> Stirring to “mix” is ineffectual to redistribute particles; often makes segregation worse</a:t>
            </a:r>
          </a:p>
          <a:p>
            <a:pPr>
              <a:buFontTx/>
              <a:buChar char="•"/>
            </a:pPr>
            <a:r>
              <a:rPr lang="en-US" smtClean="0">
                <a:ea typeface="ＭＳ Ｐゴシック" charset="-128"/>
              </a:rPr>
              <a:t> If subsampling involves scooping off the top, could predominately get larger particles; but this depends on another factor (see next slide)</a:t>
            </a:r>
          </a:p>
          <a:p>
            <a:endParaRPr lang="en-US" smtClean="0"/>
          </a:p>
        </p:txBody>
      </p:sp>
      <p:sp>
        <p:nvSpPr>
          <p:cNvPr id="38916" name="Slide Number Placeholder 3"/>
          <p:cNvSpPr>
            <a:spLocks noGrp="1"/>
          </p:cNvSpPr>
          <p:nvPr>
            <p:ph type="sldNum" sz="quarter" idx="5"/>
          </p:nvPr>
        </p:nvSpPr>
        <p:spPr>
          <a:noFill/>
        </p:spPr>
        <p:txBody>
          <a:bodyPr/>
          <a:lstStyle/>
          <a:p>
            <a:fld id="{62CBE8A9-D03B-4ED6-BA03-26767A7618EE}"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r>
              <a:rPr lang="en-US" b="1" dirty="0" smtClean="0">
                <a:ea typeface="ＭＳ Ｐゴシック" pitchFamily="34" charset="-128"/>
              </a:rPr>
              <a:t>Speaker Notes</a:t>
            </a:r>
          </a:p>
          <a:p>
            <a:pPr>
              <a:buFontTx/>
              <a:buChar char="•"/>
            </a:pPr>
            <a:r>
              <a:rPr lang="en-US" dirty="0" smtClean="0">
                <a:ea typeface="ＭＳ Ｐゴシック" pitchFamily="34" charset="-128"/>
              </a:rPr>
              <a:t> Another way sample support influences concentration results is whether the sample support is large enough to accurately capture the particle ratio of the population.</a:t>
            </a:r>
          </a:p>
          <a:p>
            <a:pPr>
              <a:buFontTx/>
              <a:buChar char="•"/>
            </a:pPr>
            <a:r>
              <a:rPr lang="en-US" dirty="0" smtClean="0">
                <a:ea typeface="ＭＳ Ｐゴシック" pitchFamily="34" charset="-128"/>
              </a:rPr>
              <a:t> In this cartoon, the large container represents a field sample in a jar. </a:t>
            </a:r>
          </a:p>
          <a:p>
            <a:pPr>
              <a:buFontTx/>
              <a:buChar char="•"/>
            </a:pPr>
            <a:r>
              <a:rPr lang="en-US" dirty="0" smtClean="0">
                <a:ea typeface="ＭＳ Ｐゴシック" pitchFamily="34" charset="-128"/>
              </a:rPr>
              <a:t> The cartoon illustrates how subsample support affects how well a lab subsample represents the field sample. </a:t>
            </a:r>
          </a:p>
          <a:p>
            <a:pPr>
              <a:buFontTx/>
              <a:buChar char="•"/>
            </a:pPr>
            <a:r>
              <a:rPr lang="en-US" dirty="0" smtClean="0">
                <a:ea typeface="ＭＳ Ｐゴシック" pitchFamily="34" charset="-128"/>
              </a:rPr>
              <a:t> The lab subsample represents the field sample if the ratio of contaminant-laden particles to “cleaner” particles in the subsample mirrors the ratio in the field sample. </a:t>
            </a:r>
          </a:p>
          <a:p>
            <a:pPr>
              <a:buFontTx/>
              <a:buChar char="•"/>
            </a:pPr>
            <a:r>
              <a:rPr lang="en-US" dirty="0" smtClean="0">
                <a:ea typeface="ＭＳ Ｐゴシック" pitchFamily="34" charset="-128"/>
              </a:rPr>
              <a:t> A sampling error occurs when a subsample does not have same ratio as the field sample. </a:t>
            </a:r>
          </a:p>
          <a:p>
            <a:pPr>
              <a:buFontTx/>
              <a:buChar char="•"/>
            </a:pPr>
            <a:r>
              <a:rPr lang="en-US" dirty="0" smtClean="0">
                <a:ea typeface="ＭＳ Ｐゴシック" pitchFamily="34" charset="-128"/>
              </a:rPr>
              <a:t> Sampling error is more likely for smaller subsample supports, since they are more likely to under- or over-estimate the proportion of “hot nuggets” to less contaminated “cool” particles. </a:t>
            </a:r>
          </a:p>
          <a:p>
            <a:pPr>
              <a:buFontTx/>
              <a:buChar char="•"/>
            </a:pPr>
            <a:r>
              <a:rPr lang="en-US" dirty="0" smtClean="0">
                <a:ea typeface="ＭＳ Ｐゴシック" pitchFamily="34" charset="-128"/>
              </a:rPr>
              <a:t> Larger supports are more likely to represent the actual ratio and give a concentration result that is representative of the mean of the jarred field sample. </a:t>
            </a:r>
          </a:p>
          <a:p>
            <a:pPr>
              <a:buFontTx/>
              <a:buChar char="•"/>
            </a:pPr>
            <a:r>
              <a:rPr lang="en-US" dirty="0" smtClean="0">
                <a:ea typeface="ＭＳ Ｐゴシック" pitchFamily="34" charset="-128"/>
              </a:rPr>
              <a:t> Figure adapted from EPA 530-D-02-002, RCRA Waste Sampling Draft Technical Guidance, August 2002, page 92.</a:t>
            </a:r>
          </a:p>
          <a:p>
            <a:pPr>
              <a:buFontTx/>
              <a:buChar char="•"/>
            </a:pPr>
            <a:r>
              <a:rPr lang="en-US" dirty="0" smtClean="0">
                <a:ea typeface="ＭＳ Ｐゴシック" pitchFamily="34" charset="-128"/>
              </a:rPr>
              <a:t> ISM addresses this problem by collecting many increments which results in a large mass representing the whole volume of the material being investigated.</a:t>
            </a:r>
          </a:p>
        </p:txBody>
      </p:sp>
      <p:sp>
        <p:nvSpPr>
          <p:cNvPr id="171012" name="Slide Number Placeholder 3"/>
          <p:cNvSpPr>
            <a:spLocks noGrp="1"/>
          </p:cNvSpPr>
          <p:nvPr>
            <p:ph type="sldNum" sz="quarter" idx="5"/>
          </p:nvPr>
        </p:nvSpPr>
        <p:spPr>
          <a:noFill/>
        </p:spPr>
        <p:txBody>
          <a:bodyPr/>
          <a:lstStyle/>
          <a:p>
            <a:fld id="{5578DCA5-9BF2-4DA3-A4A3-F3DA99FB6D1D}"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r>
              <a:rPr lang="en-US" b="1" dirty="0" smtClean="0"/>
              <a:t>Speaker bullets</a:t>
            </a:r>
          </a:p>
          <a:p>
            <a:pPr>
              <a:buFontTx/>
              <a:buChar char="•"/>
            </a:pPr>
            <a:r>
              <a:rPr lang="en-US" dirty="0" smtClean="0"/>
              <a:t>2 D slabcake</a:t>
            </a:r>
          </a:p>
          <a:p>
            <a:pPr>
              <a:buFontTx/>
              <a:buChar char="•"/>
            </a:pPr>
            <a:r>
              <a:rPr lang="en-US" dirty="0" smtClean="0"/>
              <a:t>Lower cost than sectorial splitter</a:t>
            </a:r>
          </a:p>
          <a:p>
            <a:pPr>
              <a:buFontTx/>
              <a:buChar char="•"/>
            </a:pPr>
            <a:r>
              <a:rPr lang="en-US" dirty="0" smtClean="0"/>
              <a:t>Pretty good representativeness</a:t>
            </a:r>
          </a:p>
          <a:p>
            <a:pPr>
              <a:buFontTx/>
              <a:buChar char="•"/>
            </a:pPr>
            <a:r>
              <a:rPr lang="en-US" dirty="0" smtClean="0"/>
              <a:t>Wet or dry sample</a:t>
            </a:r>
          </a:p>
          <a:p>
            <a:pPr>
              <a:buFontTx/>
              <a:buChar char="•"/>
            </a:pPr>
            <a:r>
              <a:rPr lang="en-US" dirty="0" smtClean="0"/>
              <a:t>Systematic Random design</a:t>
            </a:r>
          </a:p>
          <a:p>
            <a:pPr>
              <a:buFontTx/>
              <a:buChar char="•"/>
            </a:pPr>
            <a:r>
              <a:rPr lang="en-US" dirty="0" smtClean="0"/>
              <a:t>All increments combined = analytical subsample</a:t>
            </a:r>
          </a:p>
          <a:p>
            <a:r>
              <a:rPr lang="en-US" dirty="0" smtClean="0"/>
              <a:t> </a:t>
            </a:r>
          </a:p>
          <a:p>
            <a:r>
              <a:rPr lang="en-US" b="1" dirty="0" smtClean="0"/>
              <a:t>Narrative</a:t>
            </a:r>
          </a:p>
          <a:p>
            <a:r>
              <a:rPr lang="en-US" dirty="0" smtClean="0"/>
              <a:t>The 2 dimensional Japanese slabcake frequently provides acceptable subsample representativeness at a lower cost than the sectorial splitter. This process is a miniaturized version of what takes place in the systematic random field sample collection process. The wet or dry processed sample is spread evenly in rectangular slabcake and divided into grids as determined in project planning. The default is 30. The analyst removes a small increment from a random location in the first grid. Subsequent increments are collected from the same location in the other grids. All increments are combined to form the subsample for digestion or extraction so the size of the increment must be appropriate for the number of increments and the target subsample size.</a:t>
            </a:r>
          </a:p>
          <a:p>
            <a:endParaRPr lang="en-US" dirty="0" smtClean="0"/>
          </a:p>
          <a:p>
            <a:r>
              <a:rPr lang="en-US" dirty="0" smtClean="0"/>
              <a:t>2D slabcake subsampling can minimize bias and improve precision.</a:t>
            </a:r>
          </a:p>
          <a:p>
            <a:r>
              <a:rPr lang="en-US" dirty="0" smtClean="0"/>
              <a:t> </a:t>
            </a:r>
          </a:p>
          <a:p>
            <a:r>
              <a:rPr lang="en-US" b="1" dirty="0" smtClean="0"/>
              <a:t>Supplemental information</a:t>
            </a:r>
          </a:p>
          <a:p>
            <a:r>
              <a:rPr lang="en-US" dirty="0" smtClean="0"/>
              <a:t>See Section 6.2.2.7</a:t>
            </a:r>
          </a:p>
        </p:txBody>
      </p:sp>
      <p:sp>
        <p:nvSpPr>
          <p:cNvPr id="194564" name="Slide Number Placeholder 3"/>
          <p:cNvSpPr>
            <a:spLocks noGrp="1"/>
          </p:cNvSpPr>
          <p:nvPr>
            <p:ph type="sldNum" sz="quarter" idx="5"/>
          </p:nvPr>
        </p:nvSpPr>
        <p:spPr>
          <a:noFill/>
        </p:spPr>
        <p:txBody>
          <a:bodyPr/>
          <a:lstStyle/>
          <a:p>
            <a:fld id="{456DDCA4-9B46-42DD-BDB5-2AA13DF22116}" type="slidenum">
              <a:rPr lang="en-US" smtClean="0"/>
              <a:pPr/>
              <a:t>18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Riffle splitter picture from Humboldt Mfg. Co. website, http://www.humboldtmfg.com</a:t>
            </a:r>
            <a:endParaRPr lang="en-US" dirty="0"/>
          </a:p>
        </p:txBody>
      </p:sp>
      <p:sp>
        <p:nvSpPr>
          <p:cNvPr id="4" name="Slide Number Placeholder 3"/>
          <p:cNvSpPr>
            <a:spLocks noGrp="1"/>
          </p:cNvSpPr>
          <p:nvPr>
            <p:ph type="sldNum" sz="quarter" idx="10"/>
          </p:nvPr>
        </p:nvSpPr>
        <p:spPr/>
        <p:txBody>
          <a:bodyPr/>
          <a:lstStyle/>
          <a:p>
            <a:fld id="{7962B417-CCAF-4E06-8EFD-04F4FBF29967}"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r>
              <a:rPr lang="en-US" dirty="0" smtClean="0">
                <a:latin typeface="Arial" pitchFamily="34" charset="0"/>
              </a:rPr>
              <a:t>_____</a:t>
            </a:r>
          </a:p>
          <a:p>
            <a:r>
              <a:rPr lang="en-US" dirty="0" smtClean="0">
                <a:latin typeface="Arial" pitchFamily="34" charset="0"/>
              </a:rPr>
              <a:t>ISM has both advantages and disadvantages from a sampling design perspective. </a:t>
            </a:r>
          </a:p>
          <a:p>
            <a:r>
              <a:rPr lang="en-US" dirty="0" smtClean="0">
                <a:latin typeface="Arial" pitchFamily="34" charset="0"/>
              </a:rPr>
              <a:t>Can’t directly compare discrete and ISM samples because each measure different properties of the population.</a:t>
            </a:r>
          </a:p>
          <a:p>
            <a:endParaRPr lang="en-US" dirty="0" smtClean="0">
              <a:latin typeface="Arial" pitchFamily="34" charset="0"/>
            </a:endParaRPr>
          </a:p>
          <a:p>
            <a:r>
              <a:rPr lang="en-US" dirty="0" smtClean="0">
                <a:latin typeface="Arial" pitchFamily="34" charset="0"/>
              </a:rPr>
              <a:t>Under disadvantages, discrete sampling allows for calculations of ratios of two variables – allows for correlations among constituents, or estimates of bioaccumulation factors (update from abiotic media to organisms) that you cannot get from ISM. </a:t>
            </a:r>
          </a:p>
          <a:p>
            <a:r>
              <a:rPr lang="en-US" dirty="0" smtClean="0">
                <a:latin typeface="Arial" pitchFamily="34" charset="0"/>
              </a:rPr>
              <a:t>When assessing acute toxicity issues, the decision unit would have to be very small for incremental sampling. ISM may not be practical.</a:t>
            </a:r>
          </a:p>
          <a:p>
            <a:endParaRPr lang="en-US" dirty="0" smtClean="0">
              <a:latin typeface="Arial" pitchFamily="34" charset="0"/>
            </a:endParaRPr>
          </a:p>
          <a:p>
            <a:endParaRPr lang="en-US" dirty="0" smtClean="0">
              <a:latin typeface="Arial" pitchFamily="34" charset="0"/>
            </a:endParaRPr>
          </a:p>
        </p:txBody>
      </p:sp>
      <p:sp>
        <p:nvSpPr>
          <p:cNvPr id="150532" name="Slide Number Placeholder 3"/>
          <p:cNvSpPr>
            <a:spLocks noGrp="1"/>
          </p:cNvSpPr>
          <p:nvPr>
            <p:ph type="sldNum" sz="quarter" idx="5"/>
          </p:nvPr>
        </p:nvSpPr>
        <p:spPr>
          <a:noFill/>
        </p:spPr>
        <p:txBody>
          <a:bodyPr/>
          <a:lstStyle/>
          <a:p>
            <a:fld id="{7129B668-A80C-4BC5-872E-B9F51C201A33}" type="slidenum">
              <a:rPr lang="en-US" smtClean="0">
                <a:solidFill>
                  <a:srgbClr val="000000"/>
                </a:solidFill>
                <a:cs typeface="Arial" pitchFamily="34" charset="0"/>
              </a:rPr>
              <a:pPr/>
              <a:t>28</a:t>
            </a:fld>
            <a:endParaRPr lang="en-US" smtClean="0">
              <a:solidFill>
                <a:srgbClr val="000000"/>
              </a:solidFill>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sldNum" sz="quarter" idx="5"/>
          </p:nvPr>
        </p:nvSpPr>
        <p:spPr>
          <a:ln/>
        </p:spPr>
        <p:txBody>
          <a:bodyPr/>
          <a:lstStyle/>
          <a:p>
            <a:fld id="{632AF061-FB73-46B8-A1C5-D6B7A6E10F15}" type="slidenum">
              <a:rPr lang="en-US"/>
              <a:pPr/>
              <a:t>29</a:t>
            </a:fld>
            <a:endParaRPr lang="en-US"/>
          </a:p>
        </p:txBody>
      </p:sp>
      <p:sp>
        <p:nvSpPr>
          <p:cNvPr id="507906" name="Rectangle 5"/>
          <p:cNvSpPr txBox="1">
            <a:spLocks noGrp="1" noChangeArrowheads="1"/>
          </p:cNvSpPr>
          <p:nvPr/>
        </p:nvSpPr>
        <p:spPr bwMode="auto">
          <a:xfrm>
            <a:off x="3887788" y="8685457"/>
            <a:ext cx="2971800" cy="458544"/>
          </a:xfrm>
          <a:prstGeom prst="rect">
            <a:avLst/>
          </a:prstGeom>
          <a:noFill/>
          <a:ln w="9525">
            <a:noFill/>
            <a:miter lim="800000"/>
            <a:headEnd/>
            <a:tailEnd/>
          </a:ln>
        </p:spPr>
        <p:txBody>
          <a:bodyPr lIns="19050" tIns="0" rIns="19050" bIns="0" anchor="b"/>
          <a:lstStyle/>
          <a:p>
            <a:pPr algn="r" defTabSz="892175" eaLnBrk="0" hangingPunct="0"/>
            <a:fld id="{FD7089CF-196B-42DA-A819-E28C98231F67}" type="slidenum">
              <a:rPr lang="en-US" sz="1000" i="1">
                <a:latin typeface="Times New Roman" pitchFamily="18" charset="0"/>
              </a:rPr>
              <a:pPr algn="r" defTabSz="892175" eaLnBrk="0" hangingPunct="0"/>
              <a:t>29</a:t>
            </a:fld>
            <a:endParaRPr lang="en-US" sz="1000" i="1">
              <a:latin typeface="Times New Roman" pitchFamily="18" charset="0"/>
            </a:endParaRPr>
          </a:p>
        </p:txBody>
      </p:sp>
      <p:sp>
        <p:nvSpPr>
          <p:cNvPr id="507907" name="Rectangle 2"/>
          <p:cNvSpPr>
            <a:spLocks noGrp="1" noRot="1" noChangeAspect="1" noChangeArrowheads="1" noTextEdit="1"/>
          </p:cNvSpPr>
          <p:nvPr>
            <p:ph type="sldImg"/>
          </p:nvPr>
        </p:nvSpPr>
        <p:spPr>
          <a:xfrm>
            <a:off x="1143000" y="685800"/>
            <a:ext cx="4573588" cy="3429000"/>
          </a:xfrm>
          <a:ln/>
        </p:spPr>
      </p:sp>
      <p:sp>
        <p:nvSpPr>
          <p:cNvPr id="507908" name="Rectangle 3"/>
          <p:cNvSpPr>
            <a:spLocks noGrp="1" noChangeArrowheads="1"/>
          </p:cNvSpPr>
          <p:nvPr>
            <p:ph type="body" idx="1"/>
          </p:nvPr>
        </p:nvSpPr>
        <p:spPr>
          <a:xfrm>
            <a:off x="685800" y="4343520"/>
            <a:ext cx="5486400" cy="4114246"/>
          </a:xfrm>
        </p:spPr>
        <p:txBody>
          <a:bodyPr/>
          <a:lstStyle/>
          <a:p>
            <a:pPr defTabSz="914400"/>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B999357-17BA-4A5B-957F-341D63D6462C}" type="slidenum">
              <a:rPr lang="en-US"/>
              <a:pPr/>
              <a:t>30</a:t>
            </a:fld>
            <a:endParaRPr lang="en-US"/>
          </a:p>
        </p:txBody>
      </p:sp>
      <p:sp>
        <p:nvSpPr>
          <p:cNvPr id="913410" name="Rectangle 2"/>
          <p:cNvSpPr>
            <a:spLocks noGrp="1" noRot="1" noChangeAspect="1" noChangeArrowheads="1" noTextEdit="1"/>
          </p:cNvSpPr>
          <p:nvPr>
            <p:ph type="sldImg"/>
          </p:nvPr>
        </p:nvSpPr>
        <p:spPr>
          <a:xfrm>
            <a:off x="1160463" y="700088"/>
            <a:ext cx="4538662" cy="3403600"/>
          </a:xfrm>
          <a:ln/>
        </p:spPr>
      </p:sp>
      <p:sp>
        <p:nvSpPr>
          <p:cNvPr id="913411" name="Rectangle 3"/>
          <p:cNvSpPr>
            <a:spLocks noGrp="1" noChangeArrowheads="1"/>
          </p:cNvSpPr>
          <p:nvPr>
            <p:ph type="body" idx="1"/>
          </p:nvPr>
        </p:nvSpPr>
        <p:spPr>
          <a:xfrm>
            <a:off x="914400" y="4341938"/>
            <a:ext cx="5030788" cy="4114246"/>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a:t>
            </a:r>
            <a:r>
              <a:rPr lang="en-US" baseline="0" dirty="0" smtClean="0"/>
              <a:t> information, or to obtain a copy of the spreadsheet, contact Deana Crumbling, USEPA, crumbling.deana@epa.gov</a:t>
            </a:r>
            <a:endParaRPr lang="en-US" dirty="0" smtClean="0"/>
          </a:p>
          <a:p>
            <a:endParaRPr lang="en-US" dirty="0"/>
          </a:p>
        </p:txBody>
      </p:sp>
      <p:sp>
        <p:nvSpPr>
          <p:cNvPr id="4" name="Slide Number Placeholder 3"/>
          <p:cNvSpPr>
            <a:spLocks noGrp="1"/>
          </p:cNvSpPr>
          <p:nvPr>
            <p:ph type="sldNum" sz="quarter" idx="10"/>
          </p:nvPr>
        </p:nvSpPr>
        <p:spPr/>
        <p:txBody>
          <a:bodyPr/>
          <a:lstStyle/>
          <a:p>
            <a:fld id="{7962B417-CCAF-4E06-8EFD-04F4FBF29967}"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smtClean="0">
                <a:ea typeface="ＭＳ Ｐゴシック" charset="-128"/>
              </a:rPr>
              <a:t>Using</a:t>
            </a:r>
            <a:r>
              <a:rPr lang="en-US" baseline="0" dirty="0" smtClean="0">
                <a:ea typeface="ＭＳ Ｐゴシック" charset="-128"/>
              </a:rPr>
              <a:t> incremental and/or composite sampling vastly improves the representativeness of soil or sediment data. Why can I make that claim?</a:t>
            </a:r>
            <a:endParaRPr lang="en-US" dirty="0" smtClean="0">
              <a:ea typeface="ＭＳ Ｐゴシック" charset="-128"/>
            </a:endParaRPr>
          </a:p>
        </p:txBody>
      </p:sp>
      <p:sp>
        <p:nvSpPr>
          <p:cNvPr id="75780" name="Slide Number Placeholder 3"/>
          <p:cNvSpPr>
            <a:spLocks noGrp="1"/>
          </p:cNvSpPr>
          <p:nvPr>
            <p:ph type="sldNum" sz="quarter" idx="5"/>
          </p:nvPr>
        </p:nvSpPr>
        <p:spPr>
          <a:noFill/>
        </p:spPr>
        <p:txBody>
          <a:bodyPr/>
          <a:lstStyle/>
          <a:p>
            <a:fld id="{8750EC40-80D6-4318-B901-045C498CF729}" type="slidenum">
              <a:rPr lang="en-US" smtClean="0">
                <a:ea typeface="ＭＳ Ｐゴシック" charset="-128"/>
              </a:rPr>
              <a:pPr/>
              <a:t>2</a:t>
            </a:fld>
            <a:endParaRPr lang="en-US" smtClean="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a:t>
            </a:r>
            <a:r>
              <a:rPr lang="en-US" baseline="0" dirty="0" smtClean="0"/>
              <a:t> information, or to obtain a copy of the spreadsheet, contact Deana Crumbling, USEPA, crumbling.deana@epa.gov</a:t>
            </a:r>
            <a:endParaRPr lang="en-US" dirty="0"/>
          </a:p>
        </p:txBody>
      </p:sp>
      <p:sp>
        <p:nvSpPr>
          <p:cNvPr id="4" name="Slide Number Placeholder 3"/>
          <p:cNvSpPr>
            <a:spLocks noGrp="1"/>
          </p:cNvSpPr>
          <p:nvPr>
            <p:ph type="sldNum" sz="quarter" idx="10"/>
          </p:nvPr>
        </p:nvSpPr>
        <p:spPr/>
        <p:txBody>
          <a:bodyPr/>
          <a:lstStyle/>
          <a:p>
            <a:fld id="{7962B417-CCAF-4E06-8EFD-04F4FBF29967}"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sldNum" sz="quarter" idx="5"/>
          </p:nvPr>
        </p:nvSpPr>
        <p:spPr>
          <a:ln/>
        </p:spPr>
        <p:txBody>
          <a:bodyPr/>
          <a:lstStyle/>
          <a:p>
            <a:fld id="{A40E60A4-F482-498E-869F-C9733AC35B95}" type="slidenum">
              <a:rPr lang="en-US"/>
              <a:pPr/>
              <a:t>33</a:t>
            </a:fld>
            <a:endParaRPr lang="en-US"/>
          </a:p>
        </p:txBody>
      </p:sp>
      <p:sp>
        <p:nvSpPr>
          <p:cNvPr id="555010" name="Rectangle 5"/>
          <p:cNvSpPr txBox="1">
            <a:spLocks noGrp="1" noChangeArrowheads="1"/>
          </p:cNvSpPr>
          <p:nvPr/>
        </p:nvSpPr>
        <p:spPr bwMode="auto">
          <a:xfrm>
            <a:off x="3887788" y="8685457"/>
            <a:ext cx="2971800" cy="458544"/>
          </a:xfrm>
          <a:prstGeom prst="rect">
            <a:avLst/>
          </a:prstGeom>
          <a:noFill/>
          <a:ln w="9525">
            <a:noFill/>
            <a:miter lim="800000"/>
            <a:headEnd/>
            <a:tailEnd/>
          </a:ln>
        </p:spPr>
        <p:txBody>
          <a:bodyPr lIns="19050" tIns="0" rIns="19050" bIns="0" anchor="b"/>
          <a:lstStyle/>
          <a:p>
            <a:pPr algn="r" defTabSz="892175" eaLnBrk="0" hangingPunct="0"/>
            <a:fld id="{C2C3D389-4891-4D6E-AF40-C311B6120780}" type="slidenum">
              <a:rPr lang="en-US" sz="1000" i="1">
                <a:latin typeface="Times New Roman" pitchFamily="18" charset="0"/>
              </a:rPr>
              <a:pPr algn="r" defTabSz="892175" eaLnBrk="0" hangingPunct="0"/>
              <a:t>33</a:t>
            </a:fld>
            <a:endParaRPr lang="en-US" sz="1000" i="1">
              <a:latin typeface="Times New Roman" pitchFamily="18" charset="0"/>
            </a:endParaRPr>
          </a:p>
        </p:txBody>
      </p:sp>
      <p:sp>
        <p:nvSpPr>
          <p:cNvPr id="555011" name="Rectangle 2"/>
          <p:cNvSpPr>
            <a:spLocks noGrp="1" noRot="1" noChangeAspect="1" noChangeArrowheads="1" noTextEdit="1"/>
          </p:cNvSpPr>
          <p:nvPr>
            <p:ph type="sldImg"/>
          </p:nvPr>
        </p:nvSpPr>
        <p:spPr>
          <a:xfrm>
            <a:off x="1160463" y="700088"/>
            <a:ext cx="4538662" cy="3403600"/>
          </a:xfrm>
          <a:ln/>
        </p:spPr>
      </p:sp>
      <p:sp>
        <p:nvSpPr>
          <p:cNvPr id="555012" name="Rectangle 3"/>
          <p:cNvSpPr>
            <a:spLocks noGrp="1" noChangeArrowheads="1"/>
          </p:cNvSpPr>
          <p:nvPr>
            <p:ph type="body" idx="1"/>
          </p:nvPr>
        </p:nvSpPr>
        <p:spPr>
          <a:xfrm>
            <a:off x="914400" y="4341938"/>
            <a:ext cx="5030788" cy="4114246"/>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sldNum" sz="quarter" idx="5"/>
          </p:nvPr>
        </p:nvSpPr>
        <p:spPr>
          <a:ln/>
        </p:spPr>
        <p:txBody>
          <a:bodyPr/>
          <a:lstStyle/>
          <a:p>
            <a:fld id="{73A00416-A9F0-4A41-94DF-9F1E8B35A4F5}" type="slidenum">
              <a:rPr lang="en-US"/>
              <a:pPr/>
              <a:t>35</a:t>
            </a:fld>
            <a:endParaRPr lang="en-US"/>
          </a:p>
        </p:txBody>
      </p:sp>
      <p:sp>
        <p:nvSpPr>
          <p:cNvPr id="577538" name="Rectangle 5"/>
          <p:cNvSpPr txBox="1">
            <a:spLocks noGrp="1" noChangeArrowheads="1"/>
          </p:cNvSpPr>
          <p:nvPr/>
        </p:nvSpPr>
        <p:spPr bwMode="auto">
          <a:xfrm>
            <a:off x="3887788" y="8685457"/>
            <a:ext cx="2971800" cy="458544"/>
          </a:xfrm>
          <a:prstGeom prst="rect">
            <a:avLst/>
          </a:prstGeom>
          <a:noFill/>
          <a:ln w="9525">
            <a:noFill/>
            <a:miter lim="800000"/>
            <a:headEnd/>
            <a:tailEnd/>
          </a:ln>
        </p:spPr>
        <p:txBody>
          <a:bodyPr lIns="19050" tIns="0" rIns="19050" bIns="0" anchor="b"/>
          <a:lstStyle/>
          <a:p>
            <a:pPr algn="r" defTabSz="892175" eaLnBrk="0" hangingPunct="0"/>
            <a:fld id="{41A8CE22-1072-42CB-837E-DBA0ED54BFF1}" type="slidenum">
              <a:rPr lang="en-US" sz="1000" i="1">
                <a:latin typeface="Times New Roman" pitchFamily="18" charset="0"/>
              </a:rPr>
              <a:pPr algn="r" defTabSz="892175" eaLnBrk="0" hangingPunct="0"/>
              <a:t>35</a:t>
            </a:fld>
            <a:endParaRPr lang="en-US" sz="1000" i="1">
              <a:latin typeface="Times New Roman" pitchFamily="18" charset="0"/>
            </a:endParaRPr>
          </a:p>
        </p:txBody>
      </p:sp>
      <p:sp>
        <p:nvSpPr>
          <p:cNvPr id="577539" name="Rectangle 2"/>
          <p:cNvSpPr>
            <a:spLocks noGrp="1" noRot="1" noChangeAspect="1" noChangeArrowheads="1" noTextEdit="1"/>
          </p:cNvSpPr>
          <p:nvPr>
            <p:ph type="sldImg"/>
          </p:nvPr>
        </p:nvSpPr>
        <p:spPr>
          <a:xfrm>
            <a:off x="1160463" y="700088"/>
            <a:ext cx="4538662" cy="3403600"/>
          </a:xfrm>
          <a:ln/>
        </p:spPr>
      </p:sp>
      <p:sp>
        <p:nvSpPr>
          <p:cNvPr id="577540" name="Rectangle 3"/>
          <p:cNvSpPr>
            <a:spLocks noGrp="1" noChangeArrowheads="1"/>
          </p:cNvSpPr>
          <p:nvPr>
            <p:ph type="body" idx="1"/>
          </p:nvPr>
        </p:nvSpPr>
        <p:spPr>
          <a:xfrm>
            <a:off x="914400" y="4341938"/>
            <a:ext cx="5030788" cy="4114246"/>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a:t>
            </a:r>
            <a:r>
              <a:rPr lang="en-US" baseline="0" dirty="0" smtClean="0"/>
              <a:t> information, contact Deana Crumbling, USEPA, crumbling.deana@epa.gov</a:t>
            </a:r>
            <a:endParaRPr lang="en-US" dirty="0" smtClean="0"/>
          </a:p>
          <a:p>
            <a:endParaRPr lang="en-US" dirty="0"/>
          </a:p>
        </p:txBody>
      </p:sp>
      <p:sp>
        <p:nvSpPr>
          <p:cNvPr id="4" name="Slide Number Placeholder 3"/>
          <p:cNvSpPr>
            <a:spLocks noGrp="1"/>
          </p:cNvSpPr>
          <p:nvPr>
            <p:ph type="sldNum" sz="quarter" idx="10"/>
          </p:nvPr>
        </p:nvSpPr>
        <p:spPr/>
        <p:txBody>
          <a:bodyPr/>
          <a:lstStyle/>
          <a:p>
            <a:fld id="{7962B417-CCAF-4E06-8EFD-04F4FBF29967}"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a:t>
            </a:r>
            <a:r>
              <a:rPr lang="en-US" baseline="0" dirty="0" smtClean="0"/>
              <a:t> information, contact Deana Crumbling, USEPA, crumbling.deana@epa.gov</a:t>
            </a:r>
            <a:endParaRPr lang="en-US" dirty="0" smtClean="0"/>
          </a:p>
          <a:p>
            <a:endParaRPr lang="en-US" dirty="0"/>
          </a:p>
        </p:txBody>
      </p:sp>
      <p:sp>
        <p:nvSpPr>
          <p:cNvPr id="4" name="Slide Number Placeholder 3"/>
          <p:cNvSpPr>
            <a:spLocks noGrp="1"/>
          </p:cNvSpPr>
          <p:nvPr>
            <p:ph type="sldNum" sz="quarter" idx="10"/>
          </p:nvPr>
        </p:nvSpPr>
        <p:spPr/>
        <p:txBody>
          <a:bodyPr/>
          <a:lstStyle/>
          <a:p>
            <a:fld id="{7962B417-CCAF-4E06-8EFD-04F4FBF29967}"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sldNum" sz="quarter" idx="5"/>
          </p:nvPr>
        </p:nvSpPr>
        <p:spPr>
          <a:ln/>
        </p:spPr>
        <p:txBody>
          <a:bodyPr/>
          <a:lstStyle/>
          <a:p>
            <a:fld id="{3FC739A4-31E7-4791-9DCE-06DCC3BF5DC8}" type="slidenum">
              <a:rPr lang="en-US"/>
              <a:pPr/>
              <a:t>38</a:t>
            </a:fld>
            <a:endParaRPr lang="en-US"/>
          </a:p>
        </p:txBody>
      </p:sp>
      <p:sp>
        <p:nvSpPr>
          <p:cNvPr id="579586" name="Rectangle 5"/>
          <p:cNvSpPr txBox="1">
            <a:spLocks noGrp="1" noChangeArrowheads="1"/>
          </p:cNvSpPr>
          <p:nvPr/>
        </p:nvSpPr>
        <p:spPr bwMode="auto">
          <a:xfrm>
            <a:off x="3887788" y="8685457"/>
            <a:ext cx="2971800" cy="458544"/>
          </a:xfrm>
          <a:prstGeom prst="rect">
            <a:avLst/>
          </a:prstGeom>
          <a:noFill/>
          <a:ln w="9525">
            <a:noFill/>
            <a:miter lim="800000"/>
            <a:headEnd/>
            <a:tailEnd/>
          </a:ln>
        </p:spPr>
        <p:txBody>
          <a:bodyPr lIns="19050" tIns="0" rIns="19050" bIns="0" anchor="b"/>
          <a:lstStyle/>
          <a:p>
            <a:pPr algn="r" defTabSz="892175" eaLnBrk="0" hangingPunct="0"/>
            <a:fld id="{FCA4F635-2FCA-40CA-BD92-E77D02A482FA}" type="slidenum">
              <a:rPr lang="en-US" sz="1000" i="1">
                <a:latin typeface="Times New Roman" pitchFamily="18" charset="0"/>
              </a:rPr>
              <a:pPr algn="r" defTabSz="892175" eaLnBrk="0" hangingPunct="0"/>
              <a:t>38</a:t>
            </a:fld>
            <a:endParaRPr lang="en-US" sz="1000" i="1">
              <a:latin typeface="Times New Roman" pitchFamily="18" charset="0"/>
            </a:endParaRPr>
          </a:p>
        </p:txBody>
      </p:sp>
      <p:sp>
        <p:nvSpPr>
          <p:cNvPr id="579587" name="Rectangle 2"/>
          <p:cNvSpPr>
            <a:spLocks noGrp="1" noRot="1" noChangeAspect="1" noChangeArrowheads="1" noTextEdit="1"/>
          </p:cNvSpPr>
          <p:nvPr>
            <p:ph type="sldImg"/>
          </p:nvPr>
        </p:nvSpPr>
        <p:spPr>
          <a:xfrm>
            <a:off x="1160463" y="700088"/>
            <a:ext cx="4538662" cy="3403600"/>
          </a:xfrm>
          <a:ln/>
        </p:spPr>
      </p:sp>
      <p:sp>
        <p:nvSpPr>
          <p:cNvPr id="579588" name="Rectangle 3"/>
          <p:cNvSpPr>
            <a:spLocks noGrp="1" noChangeArrowheads="1"/>
          </p:cNvSpPr>
          <p:nvPr>
            <p:ph type="body" idx="1"/>
          </p:nvPr>
        </p:nvSpPr>
        <p:spPr>
          <a:xfrm>
            <a:off x="914400" y="4341938"/>
            <a:ext cx="5030788" cy="4114246"/>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5D8FC1C-CA1B-4177-B20B-D05A087F83B4}" type="slidenum">
              <a:rPr lang="en-US"/>
              <a:pPr/>
              <a:t>40</a:t>
            </a:fld>
            <a:endParaRPr lang="en-US"/>
          </a:p>
        </p:txBody>
      </p:sp>
      <p:sp>
        <p:nvSpPr>
          <p:cNvPr id="911362" name="Rectangle 2"/>
          <p:cNvSpPr>
            <a:spLocks noGrp="1" noRot="1" noChangeAspect="1" noChangeArrowheads="1" noTextEdit="1"/>
          </p:cNvSpPr>
          <p:nvPr>
            <p:ph type="sldImg"/>
          </p:nvPr>
        </p:nvSpPr>
        <p:spPr>
          <a:xfrm>
            <a:off x="1160463" y="700088"/>
            <a:ext cx="4538662" cy="3403600"/>
          </a:xfrm>
          <a:ln/>
        </p:spPr>
      </p:sp>
      <p:sp>
        <p:nvSpPr>
          <p:cNvPr id="911363" name="Rectangle 3"/>
          <p:cNvSpPr>
            <a:spLocks noGrp="1" noChangeArrowheads="1"/>
          </p:cNvSpPr>
          <p:nvPr>
            <p:ph type="body" idx="1"/>
          </p:nvPr>
        </p:nvSpPr>
        <p:spPr>
          <a:xfrm>
            <a:off x="914400" y="4341938"/>
            <a:ext cx="5030788" cy="4114246"/>
          </a:xfrm>
        </p:spPr>
        <p:txBody>
          <a:bodyPr/>
          <a:lstStyle/>
          <a:p>
            <a:pPr>
              <a:lnSpc>
                <a:spcPct val="90000"/>
              </a:lnSpc>
            </a:pPr>
            <a:endParaRPr lang="en-US" sz="9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5D8FC1C-CA1B-4177-B20B-D05A087F83B4}" type="slidenum">
              <a:rPr lang="en-US"/>
              <a:pPr/>
              <a:t>41</a:t>
            </a:fld>
            <a:endParaRPr lang="en-US"/>
          </a:p>
        </p:txBody>
      </p:sp>
      <p:sp>
        <p:nvSpPr>
          <p:cNvPr id="911362" name="Rectangle 2"/>
          <p:cNvSpPr>
            <a:spLocks noGrp="1" noRot="1" noChangeAspect="1" noChangeArrowheads="1" noTextEdit="1"/>
          </p:cNvSpPr>
          <p:nvPr>
            <p:ph type="sldImg"/>
          </p:nvPr>
        </p:nvSpPr>
        <p:spPr>
          <a:xfrm>
            <a:off x="1160463" y="700088"/>
            <a:ext cx="4538662" cy="3403600"/>
          </a:xfrm>
          <a:ln/>
        </p:spPr>
      </p:sp>
      <p:sp>
        <p:nvSpPr>
          <p:cNvPr id="911363" name="Rectangle 3"/>
          <p:cNvSpPr>
            <a:spLocks noGrp="1" noChangeArrowheads="1"/>
          </p:cNvSpPr>
          <p:nvPr>
            <p:ph type="body" idx="1"/>
          </p:nvPr>
        </p:nvSpPr>
        <p:spPr>
          <a:xfrm>
            <a:off x="914400" y="4341938"/>
            <a:ext cx="5030788" cy="4114246"/>
          </a:xfrm>
        </p:spPr>
        <p:txBody>
          <a:bodyPr/>
          <a:lstStyle/>
          <a:p>
            <a:pPr>
              <a:lnSpc>
                <a:spcPct val="90000"/>
              </a:lnSpc>
            </a:pPr>
            <a:endParaRPr lang="en-US" sz="9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C3D1B0E-74C4-482C-A826-41385263409F}" type="slidenum">
              <a:rPr lang="en-US"/>
              <a:pPr/>
              <a:t>42</a:t>
            </a:fld>
            <a:endParaRPr lang="en-US"/>
          </a:p>
        </p:txBody>
      </p:sp>
      <p:sp>
        <p:nvSpPr>
          <p:cNvPr id="983042" name="Rectangle 2"/>
          <p:cNvSpPr>
            <a:spLocks noGrp="1" noRot="1" noChangeAspect="1" noChangeArrowheads="1" noTextEdit="1"/>
          </p:cNvSpPr>
          <p:nvPr>
            <p:ph type="sldImg"/>
          </p:nvPr>
        </p:nvSpPr>
        <p:spPr>
          <a:xfrm>
            <a:off x="1160463" y="700088"/>
            <a:ext cx="4538662" cy="3403600"/>
          </a:xfrm>
          <a:ln/>
        </p:spPr>
      </p:sp>
      <p:sp>
        <p:nvSpPr>
          <p:cNvPr id="983043" name="Rectangle 3"/>
          <p:cNvSpPr>
            <a:spLocks noGrp="1" noChangeArrowheads="1"/>
          </p:cNvSpPr>
          <p:nvPr>
            <p:ph type="body" idx="1"/>
          </p:nvPr>
        </p:nvSpPr>
        <p:spPr>
          <a:xfrm>
            <a:off x="914400" y="4341938"/>
            <a:ext cx="5030788" cy="4114246"/>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sldNum" sz="quarter" idx="5"/>
          </p:nvPr>
        </p:nvSpPr>
        <p:spPr>
          <a:ln/>
        </p:spPr>
        <p:txBody>
          <a:bodyPr/>
          <a:lstStyle/>
          <a:p>
            <a:fld id="{C9368B50-21C1-4385-B26E-511687ADC83B}" type="slidenum">
              <a:rPr lang="en-US"/>
              <a:pPr/>
              <a:t>43</a:t>
            </a:fld>
            <a:endParaRPr lang="en-US"/>
          </a:p>
        </p:txBody>
      </p:sp>
      <p:sp>
        <p:nvSpPr>
          <p:cNvPr id="890882" name="Rectangle 5"/>
          <p:cNvSpPr txBox="1">
            <a:spLocks noGrp="1" noChangeArrowheads="1"/>
          </p:cNvSpPr>
          <p:nvPr/>
        </p:nvSpPr>
        <p:spPr bwMode="auto">
          <a:xfrm>
            <a:off x="3887788" y="8685457"/>
            <a:ext cx="2971800" cy="458544"/>
          </a:xfrm>
          <a:prstGeom prst="rect">
            <a:avLst/>
          </a:prstGeom>
          <a:noFill/>
          <a:ln w="9525">
            <a:noFill/>
            <a:miter lim="800000"/>
            <a:headEnd/>
            <a:tailEnd/>
          </a:ln>
        </p:spPr>
        <p:txBody>
          <a:bodyPr lIns="19050" tIns="0" rIns="19050" bIns="0" anchor="b"/>
          <a:lstStyle/>
          <a:p>
            <a:pPr algn="r" defTabSz="892175" eaLnBrk="0" hangingPunct="0"/>
            <a:fld id="{DD6A107A-1950-4BAC-8AF7-611849BE08C5}" type="slidenum">
              <a:rPr lang="en-US" sz="1000" i="1">
                <a:latin typeface="Times New Roman" pitchFamily="18" charset="0"/>
              </a:rPr>
              <a:pPr algn="r" defTabSz="892175" eaLnBrk="0" hangingPunct="0"/>
              <a:t>43</a:t>
            </a:fld>
            <a:endParaRPr lang="en-US" sz="1000" i="1">
              <a:latin typeface="Times New Roman" pitchFamily="18" charset="0"/>
            </a:endParaRPr>
          </a:p>
        </p:txBody>
      </p:sp>
      <p:sp>
        <p:nvSpPr>
          <p:cNvPr id="890883" name="Rectangle 2"/>
          <p:cNvSpPr>
            <a:spLocks noGrp="1" noRot="1" noChangeAspect="1" noChangeArrowheads="1" noTextEdit="1"/>
          </p:cNvSpPr>
          <p:nvPr>
            <p:ph type="sldImg"/>
          </p:nvPr>
        </p:nvSpPr>
        <p:spPr>
          <a:xfrm>
            <a:off x="1143000" y="685800"/>
            <a:ext cx="4573588" cy="3429000"/>
          </a:xfrm>
          <a:ln/>
        </p:spPr>
      </p:sp>
      <p:sp>
        <p:nvSpPr>
          <p:cNvPr id="890884" name="Rectangle 3"/>
          <p:cNvSpPr>
            <a:spLocks noGrp="1" noChangeArrowheads="1"/>
          </p:cNvSpPr>
          <p:nvPr>
            <p:ph type="body" idx="1"/>
          </p:nvPr>
        </p:nvSpPr>
        <p:spPr>
          <a:xfrm>
            <a:off x="685800" y="4343520"/>
            <a:ext cx="5486400" cy="4114246"/>
          </a:xfrm>
        </p:spPr>
        <p:txBody>
          <a:bodyPr/>
          <a:lstStyle/>
          <a:p>
            <a:pPr defTabSz="914400"/>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smtClean="0">
                <a:ea typeface="ＭＳ Ｐゴシック" charset="-128"/>
              </a:rPr>
              <a:t>Using</a:t>
            </a:r>
            <a:r>
              <a:rPr lang="en-US" baseline="0" dirty="0" smtClean="0">
                <a:ea typeface="ＭＳ Ｐゴシック" charset="-128"/>
              </a:rPr>
              <a:t> incremental and/or composite sampling vastly improves the representativeness of soil or sediment data. Why can I make that claim?</a:t>
            </a:r>
            <a:endParaRPr lang="en-US" dirty="0" smtClean="0">
              <a:ea typeface="ＭＳ Ｐゴシック" charset="-128"/>
            </a:endParaRPr>
          </a:p>
        </p:txBody>
      </p:sp>
      <p:sp>
        <p:nvSpPr>
          <p:cNvPr id="75780" name="Slide Number Placeholder 3"/>
          <p:cNvSpPr>
            <a:spLocks noGrp="1"/>
          </p:cNvSpPr>
          <p:nvPr>
            <p:ph type="sldNum" sz="quarter" idx="5"/>
          </p:nvPr>
        </p:nvSpPr>
        <p:spPr>
          <a:noFill/>
        </p:spPr>
        <p:txBody>
          <a:bodyPr/>
          <a:lstStyle/>
          <a:p>
            <a:fld id="{8750EC40-80D6-4318-B901-045C498CF729}" type="slidenum">
              <a:rPr lang="en-US" smtClean="0">
                <a:ea typeface="ＭＳ Ｐゴシック" charset="-128"/>
              </a:rPr>
              <a:pPr/>
              <a:t>3</a:t>
            </a:fld>
            <a:endParaRPr lang="en-US"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sldNum" sz="quarter" idx="5"/>
          </p:nvPr>
        </p:nvSpPr>
        <p:spPr>
          <a:ln/>
        </p:spPr>
        <p:txBody>
          <a:bodyPr/>
          <a:lstStyle/>
          <a:p>
            <a:fld id="{6DDA2BF3-1EE0-4CEB-A7F2-F99B7703CD4D}" type="slidenum">
              <a:rPr lang="en-US"/>
              <a:pPr/>
              <a:t>44</a:t>
            </a:fld>
            <a:endParaRPr lang="en-US"/>
          </a:p>
        </p:txBody>
      </p:sp>
      <p:sp>
        <p:nvSpPr>
          <p:cNvPr id="804866" name="Rectangle 5"/>
          <p:cNvSpPr txBox="1">
            <a:spLocks noGrp="1" noChangeArrowheads="1"/>
          </p:cNvSpPr>
          <p:nvPr/>
        </p:nvSpPr>
        <p:spPr bwMode="auto">
          <a:xfrm>
            <a:off x="3887788" y="8685457"/>
            <a:ext cx="2971800" cy="458544"/>
          </a:xfrm>
          <a:prstGeom prst="rect">
            <a:avLst/>
          </a:prstGeom>
          <a:noFill/>
          <a:ln w="9525">
            <a:noFill/>
            <a:miter lim="800000"/>
            <a:headEnd/>
            <a:tailEnd/>
          </a:ln>
        </p:spPr>
        <p:txBody>
          <a:bodyPr lIns="19050" tIns="0" rIns="19050" bIns="0" anchor="b"/>
          <a:lstStyle/>
          <a:p>
            <a:pPr algn="r" defTabSz="892175" eaLnBrk="0" hangingPunct="0"/>
            <a:fld id="{E64BA5AB-4815-48DD-92C7-EB323E289F2D}" type="slidenum">
              <a:rPr lang="en-US" sz="1000" i="1">
                <a:latin typeface="Times New Roman" pitchFamily="18" charset="0"/>
              </a:rPr>
              <a:pPr algn="r" defTabSz="892175" eaLnBrk="0" hangingPunct="0"/>
              <a:t>44</a:t>
            </a:fld>
            <a:endParaRPr lang="en-US" sz="1000" i="1">
              <a:latin typeface="Times New Roman" pitchFamily="18" charset="0"/>
            </a:endParaRPr>
          </a:p>
        </p:txBody>
      </p:sp>
      <p:sp>
        <p:nvSpPr>
          <p:cNvPr id="804867" name="Rectangle 2"/>
          <p:cNvSpPr>
            <a:spLocks noGrp="1" noRot="1" noChangeAspect="1" noChangeArrowheads="1" noTextEdit="1"/>
          </p:cNvSpPr>
          <p:nvPr>
            <p:ph type="sldImg"/>
          </p:nvPr>
        </p:nvSpPr>
        <p:spPr>
          <a:xfrm>
            <a:off x="1143000" y="685800"/>
            <a:ext cx="4573588" cy="3429000"/>
          </a:xfrm>
          <a:ln/>
        </p:spPr>
      </p:sp>
      <p:sp>
        <p:nvSpPr>
          <p:cNvPr id="804868" name="Rectangle 3"/>
          <p:cNvSpPr>
            <a:spLocks noGrp="1" noChangeArrowheads="1"/>
          </p:cNvSpPr>
          <p:nvPr>
            <p:ph type="body" idx="1"/>
          </p:nvPr>
        </p:nvSpPr>
        <p:spPr>
          <a:xfrm>
            <a:off x="685800" y="4343520"/>
            <a:ext cx="5486400" cy="4114246"/>
          </a:xfrm>
        </p:spPr>
        <p:txBody>
          <a:bodyPr/>
          <a:lstStyle/>
          <a:p>
            <a:pPr marL="228600" indent="-228600" defTabSz="914400"/>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sldNum" sz="quarter" idx="5"/>
          </p:nvPr>
        </p:nvSpPr>
        <p:spPr>
          <a:ln/>
        </p:spPr>
        <p:txBody>
          <a:bodyPr/>
          <a:lstStyle/>
          <a:p>
            <a:fld id="{66EF0A5E-297D-49F5-A95E-DD903587C88F}" type="slidenum">
              <a:rPr lang="en-US"/>
              <a:pPr/>
              <a:t>45</a:t>
            </a:fld>
            <a:endParaRPr lang="en-US"/>
          </a:p>
        </p:txBody>
      </p:sp>
      <p:sp>
        <p:nvSpPr>
          <p:cNvPr id="893954" name="Slide Image Placeholder 1"/>
          <p:cNvSpPr>
            <a:spLocks noGrp="1" noRot="1" noChangeAspect="1" noTextEdit="1"/>
          </p:cNvSpPr>
          <p:nvPr>
            <p:ph type="sldImg"/>
          </p:nvPr>
        </p:nvSpPr>
        <p:spPr>
          <a:xfrm>
            <a:off x="1152525" y="692150"/>
            <a:ext cx="4554538" cy="3414713"/>
          </a:xfrm>
          <a:ln/>
        </p:spPr>
      </p:sp>
      <p:sp>
        <p:nvSpPr>
          <p:cNvPr id="893955" name="Notes Placeholder 2"/>
          <p:cNvSpPr>
            <a:spLocks noGrp="1"/>
          </p:cNvSpPr>
          <p:nvPr>
            <p:ph type="body" idx="1"/>
          </p:nvPr>
        </p:nvSpPr>
        <p:spPr>
          <a:xfrm>
            <a:off x="914400" y="4341938"/>
            <a:ext cx="5030788" cy="411424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a:t>
            </a:r>
            <a:r>
              <a:rPr lang="en-US" baseline="0" dirty="0" smtClean="0"/>
              <a:t> information, or to obtain a copy of the spreadsheet, contact Deana Crumbling, USEPA, crumbling.deana@epa.gov</a:t>
            </a:r>
            <a:endParaRPr lang="en-US" dirty="0" smtClean="0"/>
          </a:p>
          <a:p>
            <a:endParaRPr lang="en-US" dirty="0"/>
          </a:p>
        </p:txBody>
      </p:sp>
      <p:sp>
        <p:nvSpPr>
          <p:cNvPr id="893956" name="Slide Number Placeholder 3"/>
          <p:cNvSpPr txBox="1">
            <a:spLocks noGrp="1"/>
          </p:cNvSpPr>
          <p:nvPr/>
        </p:nvSpPr>
        <p:spPr bwMode="auto">
          <a:xfrm>
            <a:off x="3887788" y="8685457"/>
            <a:ext cx="2971800" cy="458544"/>
          </a:xfrm>
          <a:prstGeom prst="rect">
            <a:avLst/>
          </a:prstGeom>
          <a:noFill/>
          <a:ln w="9525">
            <a:noFill/>
            <a:miter lim="800000"/>
            <a:headEnd/>
            <a:tailEnd/>
          </a:ln>
        </p:spPr>
        <p:txBody>
          <a:bodyPr lIns="19050" tIns="0" rIns="19050" bIns="0" anchor="b"/>
          <a:lstStyle/>
          <a:p>
            <a:pPr algn="r" defTabSz="892175" eaLnBrk="0" hangingPunct="0"/>
            <a:fld id="{B7364491-3587-48A0-AB51-A05928F8A0E7}" type="slidenum">
              <a:rPr lang="en-US" sz="1000" i="1">
                <a:latin typeface="Times New Roman" pitchFamily="18" charset="0"/>
              </a:rPr>
              <a:pPr algn="r" defTabSz="892175" eaLnBrk="0" hangingPunct="0"/>
              <a:t>45</a:t>
            </a:fld>
            <a:endParaRPr lang="en-US" sz="1000" i="1">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sldNum" sz="quarter" idx="5"/>
          </p:nvPr>
        </p:nvSpPr>
        <p:spPr>
          <a:ln/>
        </p:spPr>
        <p:txBody>
          <a:bodyPr/>
          <a:lstStyle/>
          <a:p>
            <a:fld id="{57164738-CEF4-4545-8E18-B78349123F73}" type="slidenum">
              <a:rPr lang="en-US"/>
              <a:pPr/>
              <a:t>46</a:t>
            </a:fld>
            <a:endParaRPr lang="en-US"/>
          </a:p>
        </p:txBody>
      </p:sp>
      <p:sp>
        <p:nvSpPr>
          <p:cNvPr id="896002" name="Slide Image Placeholder 1"/>
          <p:cNvSpPr>
            <a:spLocks noGrp="1" noRot="1" noChangeAspect="1" noTextEdit="1"/>
          </p:cNvSpPr>
          <p:nvPr>
            <p:ph type="sldImg"/>
          </p:nvPr>
        </p:nvSpPr>
        <p:spPr>
          <a:xfrm>
            <a:off x="1152525" y="692150"/>
            <a:ext cx="4554538" cy="3414713"/>
          </a:xfrm>
          <a:ln/>
        </p:spPr>
      </p:sp>
      <p:sp>
        <p:nvSpPr>
          <p:cNvPr id="896003" name="Notes Placeholder 2"/>
          <p:cNvSpPr>
            <a:spLocks noGrp="1"/>
          </p:cNvSpPr>
          <p:nvPr>
            <p:ph type="body" idx="1"/>
          </p:nvPr>
        </p:nvSpPr>
        <p:spPr>
          <a:xfrm>
            <a:off x="914400" y="4341938"/>
            <a:ext cx="5030788" cy="4114246"/>
          </a:xfrm>
        </p:spPr>
        <p:txBody>
          <a:bodyPr/>
          <a:lstStyle/>
          <a:p>
            <a:endParaRPr lang="en-US"/>
          </a:p>
        </p:txBody>
      </p:sp>
      <p:sp>
        <p:nvSpPr>
          <p:cNvPr id="896004" name="Slide Number Placeholder 3"/>
          <p:cNvSpPr txBox="1">
            <a:spLocks noGrp="1"/>
          </p:cNvSpPr>
          <p:nvPr/>
        </p:nvSpPr>
        <p:spPr bwMode="auto">
          <a:xfrm>
            <a:off x="3887788" y="8685457"/>
            <a:ext cx="2971800" cy="458544"/>
          </a:xfrm>
          <a:prstGeom prst="rect">
            <a:avLst/>
          </a:prstGeom>
          <a:noFill/>
          <a:ln w="9525">
            <a:noFill/>
            <a:miter lim="800000"/>
            <a:headEnd/>
            <a:tailEnd/>
          </a:ln>
        </p:spPr>
        <p:txBody>
          <a:bodyPr lIns="19050" tIns="0" rIns="19050" bIns="0" anchor="b"/>
          <a:lstStyle/>
          <a:p>
            <a:pPr algn="r" defTabSz="892175" eaLnBrk="0" hangingPunct="0"/>
            <a:fld id="{6C8D8698-8CDF-46C6-A913-011DE02C1830}" type="slidenum">
              <a:rPr lang="en-US" sz="1000" i="1">
                <a:latin typeface="Times New Roman" pitchFamily="18" charset="0"/>
              </a:rPr>
              <a:pPr algn="r" defTabSz="892175" eaLnBrk="0" hangingPunct="0"/>
              <a:t>46</a:t>
            </a:fld>
            <a:endParaRPr lang="en-US" sz="1000" i="1">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smtClean="0">
                <a:ea typeface="ＭＳ Ｐゴシック" charset="-128"/>
              </a:rPr>
              <a:t>Using</a:t>
            </a:r>
            <a:r>
              <a:rPr lang="en-US" baseline="0" dirty="0" smtClean="0">
                <a:ea typeface="ＭＳ Ｐゴシック" charset="-128"/>
              </a:rPr>
              <a:t> incremental and/or composite sampling vastly improves the representativeness of soil or sediment data. Why can I make that claim?</a:t>
            </a:r>
            <a:endParaRPr lang="en-US" dirty="0" smtClean="0">
              <a:ea typeface="ＭＳ Ｐゴシック" charset="-128"/>
            </a:endParaRPr>
          </a:p>
        </p:txBody>
      </p:sp>
      <p:sp>
        <p:nvSpPr>
          <p:cNvPr id="75780" name="Slide Number Placeholder 3"/>
          <p:cNvSpPr>
            <a:spLocks noGrp="1"/>
          </p:cNvSpPr>
          <p:nvPr>
            <p:ph type="sldNum" sz="quarter" idx="5"/>
          </p:nvPr>
        </p:nvSpPr>
        <p:spPr>
          <a:noFill/>
        </p:spPr>
        <p:txBody>
          <a:bodyPr/>
          <a:lstStyle/>
          <a:p>
            <a:fld id="{8750EC40-80D6-4318-B901-045C498CF729}" type="slidenum">
              <a:rPr lang="en-US" smtClean="0">
                <a:ea typeface="ＭＳ Ｐゴシック" charset="-128"/>
              </a:rPr>
              <a:pPr/>
              <a:t>4</a:t>
            </a:fld>
            <a:endParaRPr lang="en-US"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5305120-6AF1-4EEA-B83D-8FA348EF94C3}" type="slidenum">
              <a:rPr lang="en-US" smtClean="0">
                <a:ea typeface="ＭＳ Ｐゴシック" charset="-128"/>
              </a:rPr>
              <a:pPr/>
              <a:t>5</a:t>
            </a:fld>
            <a:endParaRPr lang="en-US" smtClean="0">
              <a:ea typeface="ＭＳ Ｐゴシック" charset="-128"/>
            </a:endParaRPr>
          </a:p>
        </p:txBody>
      </p:sp>
      <p:sp>
        <p:nvSpPr>
          <p:cNvPr id="43011" name="Rectangle 7"/>
          <p:cNvSpPr txBox="1">
            <a:spLocks noGrp="1" noChangeArrowheads="1"/>
          </p:cNvSpPr>
          <p:nvPr/>
        </p:nvSpPr>
        <p:spPr bwMode="auto">
          <a:xfrm>
            <a:off x="3887788" y="8685213"/>
            <a:ext cx="2971800" cy="458787"/>
          </a:xfrm>
          <a:prstGeom prst="rect">
            <a:avLst/>
          </a:prstGeom>
          <a:noFill/>
          <a:ln w="9525">
            <a:noFill/>
            <a:miter lim="800000"/>
            <a:headEnd/>
            <a:tailEnd/>
          </a:ln>
        </p:spPr>
        <p:txBody>
          <a:bodyPr lIns="19049" tIns="0" rIns="19049" bIns="0" anchor="b"/>
          <a:lstStyle/>
          <a:p>
            <a:pPr algn="r" defTabSz="889000"/>
            <a:fld id="{8715AE8E-3FFE-48FD-A17D-EC58BDA1C033}" type="slidenum">
              <a:rPr lang="en-US" sz="1000" i="1">
                <a:latin typeface="Times New Roman" pitchFamily="18" charset="0"/>
              </a:rPr>
              <a:pPr algn="r" defTabSz="889000"/>
              <a:t>5</a:t>
            </a:fld>
            <a:endParaRPr lang="en-US" sz="1000" i="1">
              <a:latin typeface="Times New Roman" pitchFamily="18" charset="0"/>
            </a:endParaRPr>
          </a:p>
        </p:txBody>
      </p:sp>
      <p:sp>
        <p:nvSpPr>
          <p:cNvPr id="43012" name="Rectangle 2"/>
          <p:cNvSpPr>
            <a:spLocks noGrp="1" noRot="1" noChangeAspect="1" noChangeArrowheads="1" noTextEdit="1"/>
          </p:cNvSpPr>
          <p:nvPr>
            <p:ph type="sldImg"/>
          </p:nvPr>
        </p:nvSpPr>
        <p:spPr>
          <a:xfrm>
            <a:off x="1152525" y="692150"/>
            <a:ext cx="4552950" cy="3414713"/>
          </a:xfrm>
          <a:ln/>
        </p:spPr>
      </p:sp>
      <p:sp>
        <p:nvSpPr>
          <p:cNvPr id="43013" name="Rectangle 3"/>
          <p:cNvSpPr>
            <a:spLocks noGrp="1" noChangeArrowheads="1"/>
          </p:cNvSpPr>
          <p:nvPr>
            <p:ph type="body" idx="1"/>
          </p:nvPr>
        </p:nvSpPr>
        <p:spPr>
          <a:xfrm>
            <a:off x="457200" y="4343400"/>
            <a:ext cx="6019800" cy="4114800"/>
          </a:xfrm>
          <a:noFill/>
          <a:ln/>
        </p:spPr>
        <p:txBody>
          <a:bodyPr lIns="92066" tIns="44445" rIns="92066" bIns="44445"/>
          <a:lstStyle/>
          <a:p>
            <a:pPr defTabSz="881063" eaLnBrk="1" hangingPunct="1"/>
            <a:r>
              <a:rPr lang="en-US" sz="1100" smtClean="0">
                <a:ea typeface="ＭＳ Ｐゴシック" charset="-128"/>
              </a:rPr>
              <a:t>The same principles apply to short-scale sampling error. Recall that this refers to extrapolating a single data point to a large field area without taking heterogeneity into account.  Taking the whole targeted soil volume as a single sample for analysis would provide THE concentration for that volume without any sampling error.  Of course, that’s not possible. That’s why we take samples. The trick is to have enough samples to capture field heterogeneity without breaking the bank. This can be done by taking increments of soil from many locations and pooling them together for a single analysis. This both increases sampling density of the area AND increases the sample support of the field sample—both of which help control sampling error. When increments are pooled for this purpose, it’s called incremental sampling.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Joanna Becker,</a:t>
            </a:r>
            <a:r>
              <a:rPr lang="en-US" baseline="0" dirty="0" smtClean="0"/>
              <a:t> Perdue Univ. PhD thesis, 2005, Centimeter scale analysis of soil heterogeneities within a long-term, heavy metal contaminated site.</a:t>
            </a:r>
          </a:p>
          <a:p>
            <a:r>
              <a:rPr lang="en-US" baseline="0" dirty="0" smtClean="0"/>
              <a:t>Becker, Joanna M., T. Parkin, C.H. </a:t>
            </a:r>
            <a:r>
              <a:rPr lang="en-US" baseline="0" dirty="0" err="1" smtClean="0"/>
              <a:t>Nakatsu</a:t>
            </a:r>
            <a:r>
              <a:rPr lang="en-US" baseline="0" dirty="0" smtClean="0"/>
              <a:t>, J.D. Wilbur and A. </a:t>
            </a:r>
            <a:r>
              <a:rPr lang="en-US" baseline="0" dirty="0" err="1" smtClean="0"/>
              <a:t>Konopka</a:t>
            </a:r>
            <a:r>
              <a:rPr lang="en-US" baseline="0" dirty="0" smtClean="0"/>
              <a:t> (2006) Bacterial Activity, Community Structure, and Centimeter-Scale Spatial Heterogeneity in Contaminated Soil. Microbial Ecology Vol. 51, 220-231.</a:t>
            </a:r>
          </a:p>
          <a:p>
            <a:endParaRPr lang="en-US" baseline="0" dirty="0" smtClean="0"/>
          </a:p>
          <a:p>
            <a:r>
              <a:rPr lang="en-US" baseline="0" dirty="0" smtClean="0"/>
              <a:t>Mass of soil in 4-inch circle (to ½-inch depth) = 160 g (assuming soil density of 1.5 g/cubic cm)</a:t>
            </a:r>
          </a:p>
          <a:p>
            <a:endParaRPr lang="en-US" dirty="0"/>
          </a:p>
        </p:txBody>
      </p:sp>
      <p:sp>
        <p:nvSpPr>
          <p:cNvPr id="4" name="Slide Number Placeholder 3"/>
          <p:cNvSpPr>
            <a:spLocks noGrp="1"/>
          </p:cNvSpPr>
          <p:nvPr>
            <p:ph type="sldNum" sz="quarter" idx="10"/>
          </p:nvPr>
        </p:nvSpPr>
        <p:spPr/>
        <p:txBody>
          <a:bodyPr/>
          <a:lstStyle/>
          <a:p>
            <a:pPr>
              <a:defRPr/>
            </a:pPr>
            <a:fld id="{D3995314-D0BA-4A5F-AC70-C0DE19E1B89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995314-D0BA-4A5F-AC70-C0DE19E1B89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the entire DU could be analyzed in a single giant analysis, there would be no uncertainty about the true Pb concentration. Note that this process would produce a result that represents a giant composite of all soil particles in the DU.</a:t>
            </a:r>
          </a:p>
        </p:txBody>
      </p:sp>
      <p:sp>
        <p:nvSpPr>
          <p:cNvPr id="4" name="Slide Number Placeholder 3"/>
          <p:cNvSpPr>
            <a:spLocks noGrp="1"/>
          </p:cNvSpPr>
          <p:nvPr>
            <p:ph type="sldNum" sz="quarter" idx="5"/>
          </p:nvPr>
        </p:nvSpPr>
        <p:spPr/>
        <p:txBody>
          <a:bodyPr/>
          <a:lstStyle/>
          <a:p>
            <a:pPr>
              <a:defRPr/>
            </a:pPr>
            <a:fld id="{932648B3-BE6B-43AD-ABC7-98871566945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Assume</a:t>
            </a:r>
            <a:r>
              <a:rPr lang="en-US" baseline="0" dirty="0" smtClean="0"/>
              <a:t> no analytical error.</a:t>
            </a:r>
            <a:endParaRPr lang="en-US" dirty="0"/>
          </a:p>
        </p:txBody>
      </p:sp>
      <p:sp>
        <p:nvSpPr>
          <p:cNvPr id="4" name="Slide Number Placeholder 3"/>
          <p:cNvSpPr>
            <a:spLocks noGrp="1"/>
          </p:cNvSpPr>
          <p:nvPr>
            <p:ph type="sldNum" sz="quarter" idx="5"/>
          </p:nvPr>
        </p:nvSpPr>
        <p:spPr/>
        <p:txBody>
          <a:bodyPr/>
          <a:lstStyle/>
          <a:p>
            <a:pPr>
              <a:defRPr/>
            </a:pPr>
            <a:fld id="{3119495C-0BFB-4763-BDF6-57FD06C33AF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3/5/2013</a:t>
            </a:r>
            <a:endParaRPr lang="en-US"/>
          </a:p>
        </p:txBody>
      </p:sp>
      <p:sp>
        <p:nvSpPr>
          <p:cNvPr id="5" name="Footer Placeholder 4"/>
          <p:cNvSpPr>
            <a:spLocks noGrp="1"/>
          </p:cNvSpPr>
          <p:nvPr>
            <p:ph type="ftr" sz="quarter" idx="11"/>
          </p:nvPr>
        </p:nvSpPr>
        <p:spPr/>
        <p:txBody>
          <a:bodyPr/>
          <a:lstStyle/>
          <a:p>
            <a:r>
              <a:rPr lang="en-US" smtClean="0"/>
              <a:t>Hardrock Mine Geochemistry and Hydrology Predictions</a:t>
            </a:r>
            <a:endParaRPr lang="en-US"/>
          </a:p>
        </p:txBody>
      </p:sp>
      <p:sp>
        <p:nvSpPr>
          <p:cNvPr id="6" name="Slide Number Placeholder 5"/>
          <p:cNvSpPr>
            <a:spLocks noGrp="1"/>
          </p:cNvSpPr>
          <p:nvPr>
            <p:ph type="sldNum" sz="quarter" idx="12"/>
          </p:nvPr>
        </p:nvSpPr>
        <p:spPr/>
        <p:txBody>
          <a:bodyPr/>
          <a:lstStyle/>
          <a:p>
            <a:fld id="{FA4E4E9E-B4A7-4A31-9705-31DC30336F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3/5/2013</a:t>
            </a:r>
            <a:endParaRPr lang="en-US"/>
          </a:p>
        </p:txBody>
      </p:sp>
      <p:sp>
        <p:nvSpPr>
          <p:cNvPr id="5" name="Footer Placeholder 4"/>
          <p:cNvSpPr>
            <a:spLocks noGrp="1"/>
          </p:cNvSpPr>
          <p:nvPr>
            <p:ph type="ftr" sz="quarter" idx="11"/>
          </p:nvPr>
        </p:nvSpPr>
        <p:spPr/>
        <p:txBody>
          <a:bodyPr/>
          <a:lstStyle/>
          <a:p>
            <a:r>
              <a:rPr lang="en-US" smtClean="0"/>
              <a:t>Hardrock Mine Geochemistry and Hydrology Predictions</a:t>
            </a:r>
            <a:endParaRPr lang="en-US"/>
          </a:p>
        </p:txBody>
      </p:sp>
      <p:sp>
        <p:nvSpPr>
          <p:cNvPr id="6" name="Slide Number Placeholder 5"/>
          <p:cNvSpPr>
            <a:spLocks noGrp="1"/>
          </p:cNvSpPr>
          <p:nvPr>
            <p:ph type="sldNum" sz="quarter" idx="12"/>
          </p:nvPr>
        </p:nvSpPr>
        <p:spPr/>
        <p:txBody>
          <a:bodyPr/>
          <a:lstStyle/>
          <a:p>
            <a:fld id="{FA4E4E9E-B4A7-4A31-9705-31DC30336F20}" type="slidenum">
              <a:rPr lang="en-US" smtClean="0"/>
              <a:pPr/>
              <a:t>‹#›</a:t>
            </a:fld>
            <a:endParaRPr lang="en-US"/>
          </a:p>
        </p:txBody>
      </p:sp>
      <p:pic>
        <p:nvPicPr>
          <p:cNvPr id="7" name="Picture 17" descr="seal"/>
          <p:cNvPicPr>
            <a:picLocks noChangeAspect="1" noChangeArrowheads="1"/>
          </p:cNvPicPr>
          <p:nvPr userDrawn="1"/>
        </p:nvPicPr>
        <p:blipFill>
          <a:blip r:embed="rId2" cstate="print"/>
          <a:srcRect/>
          <a:stretch>
            <a:fillRect/>
          </a:stretch>
        </p:blipFill>
        <p:spPr bwMode="auto">
          <a:xfrm>
            <a:off x="76200" y="6096000"/>
            <a:ext cx="685800" cy="687388"/>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3/5/2013</a:t>
            </a:r>
            <a:endParaRPr lang="en-US"/>
          </a:p>
        </p:txBody>
      </p:sp>
      <p:sp>
        <p:nvSpPr>
          <p:cNvPr id="5" name="Footer Placeholder 4"/>
          <p:cNvSpPr>
            <a:spLocks noGrp="1"/>
          </p:cNvSpPr>
          <p:nvPr>
            <p:ph type="ftr" sz="quarter" idx="11"/>
          </p:nvPr>
        </p:nvSpPr>
        <p:spPr/>
        <p:txBody>
          <a:bodyPr/>
          <a:lstStyle/>
          <a:p>
            <a:r>
              <a:rPr lang="en-US" smtClean="0"/>
              <a:t>Hardrock Mine Geochemistry and Hydrology Predictions</a:t>
            </a:r>
            <a:endParaRPr lang="en-US"/>
          </a:p>
        </p:txBody>
      </p:sp>
      <p:sp>
        <p:nvSpPr>
          <p:cNvPr id="6" name="Slide Number Placeholder 5"/>
          <p:cNvSpPr>
            <a:spLocks noGrp="1"/>
          </p:cNvSpPr>
          <p:nvPr>
            <p:ph type="sldNum" sz="quarter" idx="12"/>
          </p:nvPr>
        </p:nvSpPr>
        <p:spPr/>
        <p:txBody>
          <a:bodyPr/>
          <a:lstStyle/>
          <a:p>
            <a:fld id="{FA4E4E9E-B4A7-4A31-9705-31DC30336F20}" type="slidenum">
              <a:rPr lang="en-US" smtClean="0"/>
              <a:pPr/>
              <a:t>‹#›</a:t>
            </a:fld>
            <a:endParaRPr lang="en-US"/>
          </a:p>
        </p:txBody>
      </p:sp>
      <p:pic>
        <p:nvPicPr>
          <p:cNvPr id="8" name="Picture 17" descr="seal"/>
          <p:cNvPicPr>
            <a:picLocks noChangeAspect="1" noChangeArrowheads="1"/>
          </p:cNvPicPr>
          <p:nvPr userDrawn="1"/>
        </p:nvPicPr>
        <p:blipFill>
          <a:blip r:embed="rId2" cstate="print"/>
          <a:srcRect/>
          <a:stretch>
            <a:fillRect/>
          </a:stretch>
        </p:blipFill>
        <p:spPr bwMode="auto">
          <a:xfrm>
            <a:off x="76200" y="6096000"/>
            <a:ext cx="685800" cy="687388"/>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85" name="Rectangle 13"/>
          <p:cNvSpPr>
            <a:spLocks noGrp="1" noChangeArrowheads="1"/>
          </p:cNvSpPr>
          <p:nvPr>
            <p:ph type="ctrTitle" sz="quarter"/>
          </p:nvPr>
        </p:nvSpPr>
        <p:spPr>
          <a:xfrm>
            <a:off x="685800" y="2857500"/>
            <a:ext cx="7772400" cy="1143000"/>
          </a:xfrm>
        </p:spPr>
        <p:txBody>
          <a:bodyPr/>
          <a:lstStyle>
            <a:lvl1pPr>
              <a:defRPr/>
            </a:lvl1pPr>
          </a:lstStyle>
          <a:p>
            <a:r>
              <a:rPr lang="en-US"/>
              <a:t>Click to edit Master title style</a:t>
            </a:r>
          </a:p>
        </p:txBody>
      </p:sp>
      <p:sp>
        <p:nvSpPr>
          <p:cNvPr id="3086" name="Rectangle 14"/>
          <p:cNvSpPr>
            <a:spLocks noGrp="1" noChangeArrowheads="1"/>
          </p:cNvSpPr>
          <p:nvPr>
            <p:ph type="sldNum" sz="quarter" idx="4"/>
          </p:nvPr>
        </p:nvSpPr>
        <p:spPr>
          <a:xfrm>
            <a:off x="8001000" y="6386513"/>
            <a:ext cx="1066800" cy="457200"/>
          </a:xfrm>
        </p:spPr>
        <p:txBody>
          <a:bodyPr/>
          <a:lstStyle>
            <a:lvl1pPr>
              <a:defRPr/>
            </a:lvl1pPr>
          </a:lstStyle>
          <a:p>
            <a:fld id="{7F6EF03A-66B0-4AA8-9CC2-E072EE43FA7B}" type="slidenum">
              <a:rPr lang="en-US" smtClean="0"/>
              <a:pPr/>
              <a:t>‹#›</a:t>
            </a:fld>
            <a:endParaRPr lang="en-US" dirty="0"/>
          </a:p>
        </p:txBody>
      </p:sp>
      <p:sp>
        <p:nvSpPr>
          <p:cNvPr id="3087" name="Rectangle 15"/>
          <p:cNvSpPr>
            <a:spLocks noGrp="1" noChangeArrowheads="1"/>
          </p:cNvSpPr>
          <p:nvPr>
            <p:ph type="ftr" sz="quarter" idx="3"/>
          </p:nvPr>
        </p:nvSpPr>
        <p:spPr>
          <a:xfrm>
            <a:off x="2543175" y="6324600"/>
            <a:ext cx="3933825" cy="457200"/>
          </a:xfrm>
        </p:spPr>
        <p:txBody>
          <a:bodyPr/>
          <a:lstStyle>
            <a:lvl1pPr>
              <a:defRPr/>
            </a:lvl1pPr>
          </a:lstStyle>
          <a:p>
            <a:r>
              <a:rPr lang="en-US" smtClean="0"/>
              <a:t>Hardrock Mine Geochemistry and Hydrology Predictions</a:t>
            </a:r>
            <a:endParaRPr lang="en-US"/>
          </a:p>
        </p:txBody>
      </p:sp>
      <p:sp>
        <p:nvSpPr>
          <p:cNvPr id="3088" name="Rectangle 16"/>
          <p:cNvSpPr>
            <a:spLocks noGrp="1" noChangeArrowheads="1"/>
          </p:cNvSpPr>
          <p:nvPr>
            <p:ph type="dt" sz="quarter" idx="2"/>
          </p:nvPr>
        </p:nvSpPr>
        <p:spPr>
          <a:xfrm>
            <a:off x="228600" y="6356350"/>
            <a:ext cx="2133600" cy="365125"/>
          </a:xfrm>
        </p:spPr>
        <p:txBody>
          <a:bodyPr/>
          <a:lstStyle>
            <a:lvl1pPr>
              <a:defRPr/>
            </a:lvl1pPr>
          </a:lstStyle>
          <a:p>
            <a:r>
              <a:rPr lang="en-US" smtClean="0"/>
              <a:t>3/5/2013</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3/5/2013</a:t>
            </a:r>
            <a:endParaRPr lang="en-US"/>
          </a:p>
        </p:txBody>
      </p:sp>
      <p:sp>
        <p:nvSpPr>
          <p:cNvPr id="5" name="Footer Placeholder 4"/>
          <p:cNvSpPr>
            <a:spLocks noGrp="1"/>
          </p:cNvSpPr>
          <p:nvPr>
            <p:ph type="ftr" sz="quarter" idx="11"/>
          </p:nvPr>
        </p:nvSpPr>
        <p:spPr/>
        <p:txBody>
          <a:bodyPr/>
          <a:lstStyle/>
          <a:p>
            <a:r>
              <a:rPr lang="en-US" smtClean="0"/>
              <a:t>Hardrock Mine Geochemistry and Hydrology Predictions</a:t>
            </a:r>
            <a:endParaRPr lang="en-US"/>
          </a:p>
        </p:txBody>
      </p:sp>
      <p:sp>
        <p:nvSpPr>
          <p:cNvPr id="6" name="Slide Number Placeholder 5"/>
          <p:cNvSpPr>
            <a:spLocks noGrp="1"/>
          </p:cNvSpPr>
          <p:nvPr>
            <p:ph type="sldNum" sz="quarter" idx="12"/>
          </p:nvPr>
        </p:nvSpPr>
        <p:spPr/>
        <p:txBody>
          <a:bodyPr/>
          <a:lstStyle/>
          <a:p>
            <a:fld id="{FA4E4E9E-B4A7-4A31-9705-31DC30336F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3/5/2013</a:t>
            </a:r>
            <a:endParaRPr lang="en-US"/>
          </a:p>
        </p:txBody>
      </p:sp>
      <p:sp>
        <p:nvSpPr>
          <p:cNvPr id="5" name="Footer Placeholder 4"/>
          <p:cNvSpPr>
            <a:spLocks noGrp="1"/>
          </p:cNvSpPr>
          <p:nvPr>
            <p:ph type="ftr" sz="quarter" idx="11"/>
          </p:nvPr>
        </p:nvSpPr>
        <p:spPr/>
        <p:txBody>
          <a:bodyPr/>
          <a:lstStyle/>
          <a:p>
            <a:r>
              <a:rPr lang="en-US" smtClean="0"/>
              <a:t>Hardrock Mine Geochemistry and Hydrology Predictions</a:t>
            </a:r>
            <a:endParaRPr lang="en-US"/>
          </a:p>
        </p:txBody>
      </p:sp>
      <p:sp>
        <p:nvSpPr>
          <p:cNvPr id="6" name="Slide Number Placeholder 5"/>
          <p:cNvSpPr>
            <a:spLocks noGrp="1"/>
          </p:cNvSpPr>
          <p:nvPr>
            <p:ph type="sldNum" sz="quarter" idx="12"/>
          </p:nvPr>
        </p:nvSpPr>
        <p:spPr/>
        <p:txBody>
          <a:bodyPr/>
          <a:lstStyle/>
          <a:p>
            <a:fld id="{FA4E4E9E-B4A7-4A31-9705-31DC30336F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3/5/2013</a:t>
            </a:r>
            <a:endParaRPr lang="en-US"/>
          </a:p>
        </p:txBody>
      </p:sp>
      <p:sp>
        <p:nvSpPr>
          <p:cNvPr id="6" name="Footer Placeholder 5"/>
          <p:cNvSpPr>
            <a:spLocks noGrp="1"/>
          </p:cNvSpPr>
          <p:nvPr>
            <p:ph type="ftr" sz="quarter" idx="11"/>
          </p:nvPr>
        </p:nvSpPr>
        <p:spPr/>
        <p:txBody>
          <a:bodyPr/>
          <a:lstStyle/>
          <a:p>
            <a:r>
              <a:rPr lang="en-US" smtClean="0"/>
              <a:t>Hardrock Mine Geochemistry and Hydrology Predictions</a:t>
            </a:r>
            <a:endParaRPr lang="en-US"/>
          </a:p>
        </p:txBody>
      </p:sp>
      <p:sp>
        <p:nvSpPr>
          <p:cNvPr id="7" name="Slide Number Placeholder 6"/>
          <p:cNvSpPr>
            <a:spLocks noGrp="1"/>
          </p:cNvSpPr>
          <p:nvPr>
            <p:ph type="sldNum" sz="quarter" idx="12"/>
          </p:nvPr>
        </p:nvSpPr>
        <p:spPr/>
        <p:txBody>
          <a:bodyPr/>
          <a:lstStyle/>
          <a:p>
            <a:fld id="{FA4E4E9E-B4A7-4A31-9705-31DC30336F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3/5/2013</a:t>
            </a:r>
            <a:endParaRPr lang="en-US"/>
          </a:p>
        </p:txBody>
      </p:sp>
      <p:sp>
        <p:nvSpPr>
          <p:cNvPr id="8" name="Footer Placeholder 7"/>
          <p:cNvSpPr>
            <a:spLocks noGrp="1"/>
          </p:cNvSpPr>
          <p:nvPr>
            <p:ph type="ftr" sz="quarter" idx="11"/>
          </p:nvPr>
        </p:nvSpPr>
        <p:spPr/>
        <p:txBody>
          <a:bodyPr/>
          <a:lstStyle/>
          <a:p>
            <a:r>
              <a:rPr lang="en-US" smtClean="0"/>
              <a:t>Hardrock Mine Geochemistry and Hydrology Predictions</a:t>
            </a:r>
            <a:endParaRPr lang="en-US"/>
          </a:p>
        </p:txBody>
      </p:sp>
      <p:sp>
        <p:nvSpPr>
          <p:cNvPr id="9" name="Slide Number Placeholder 8"/>
          <p:cNvSpPr>
            <a:spLocks noGrp="1"/>
          </p:cNvSpPr>
          <p:nvPr>
            <p:ph type="sldNum" sz="quarter" idx="12"/>
          </p:nvPr>
        </p:nvSpPr>
        <p:spPr/>
        <p:txBody>
          <a:bodyPr/>
          <a:lstStyle/>
          <a:p>
            <a:fld id="{FA4E4E9E-B4A7-4A31-9705-31DC30336F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3/5/2013</a:t>
            </a:r>
            <a:endParaRPr lang="en-US"/>
          </a:p>
        </p:txBody>
      </p:sp>
      <p:sp>
        <p:nvSpPr>
          <p:cNvPr id="4" name="Footer Placeholder 3"/>
          <p:cNvSpPr>
            <a:spLocks noGrp="1"/>
          </p:cNvSpPr>
          <p:nvPr>
            <p:ph type="ftr" sz="quarter" idx="11"/>
          </p:nvPr>
        </p:nvSpPr>
        <p:spPr/>
        <p:txBody>
          <a:bodyPr/>
          <a:lstStyle/>
          <a:p>
            <a:r>
              <a:rPr lang="en-US" smtClean="0"/>
              <a:t>Hardrock Mine Geochemistry and Hydrology Predictions</a:t>
            </a:r>
            <a:endParaRPr lang="en-US"/>
          </a:p>
        </p:txBody>
      </p:sp>
      <p:sp>
        <p:nvSpPr>
          <p:cNvPr id="5" name="Slide Number Placeholder 4"/>
          <p:cNvSpPr>
            <a:spLocks noGrp="1"/>
          </p:cNvSpPr>
          <p:nvPr>
            <p:ph type="sldNum" sz="quarter" idx="12"/>
          </p:nvPr>
        </p:nvSpPr>
        <p:spPr/>
        <p:txBody>
          <a:bodyPr/>
          <a:lstStyle/>
          <a:p>
            <a:fld id="{FA4E4E9E-B4A7-4A31-9705-31DC30336F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3/5/2013</a:t>
            </a:r>
            <a:endParaRPr lang="en-US"/>
          </a:p>
        </p:txBody>
      </p:sp>
      <p:sp>
        <p:nvSpPr>
          <p:cNvPr id="3" name="Footer Placeholder 2"/>
          <p:cNvSpPr>
            <a:spLocks noGrp="1"/>
          </p:cNvSpPr>
          <p:nvPr>
            <p:ph type="ftr" sz="quarter" idx="11"/>
          </p:nvPr>
        </p:nvSpPr>
        <p:spPr/>
        <p:txBody>
          <a:bodyPr/>
          <a:lstStyle/>
          <a:p>
            <a:r>
              <a:rPr lang="en-US" smtClean="0"/>
              <a:t>Hardrock Mine Geochemistry and Hydrology Predictions</a:t>
            </a:r>
            <a:endParaRPr lang="en-US"/>
          </a:p>
        </p:txBody>
      </p:sp>
      <p:sp>
        <p:nvSpPr>
          <p:cNvPr id="4" name="Slide Number Placeholder 3"/>
          <p:cNvSpPr>
            <a:spLocks noGrp="1"/>
          </p:cNvSpPr>
          <p:nvPr>
            <p:ph type="sldNum" sz="quarter" idx="12"/>
          </p:nvPr>
        </p:nvSpPr>
        <p:spPr/>
        <p:txBody>
          <a:bodyPr/>
          <a:lstStyle/>
          <a:p>
            <a:fld id="{FA4E4E9E-B4A7-4A31-9705-31DC30336F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3/5/2013</a:t>
            </a:r>
            <a:endParaRPr lang="en-US"/>
          </a:p>
        </p:txBody>
      </p:sp>
      <p:sp>
        <p:nvSpPr>
          <p:cNvPr id="6" name="Footer Placeholder 5"/>
          <p:cNvSpPr>
            <a:spLocks noGrp="1"/>
          </p:cNvSpPr>
          <p:nvPr>
            <p:ph type="ftr" sz="quarter" idx="11"/>
          </p:nvPr>
        </p:nvSpPr>
        <p:spPr/>
        <p:txBody>
          <a:bodyPr/>
          <a:lstStyle/>
          <a:p>
            <a:r>
              <a:rPr lang="en-US" smtClean="0"/>
              <a:t>Hardrock Mine Geochemistry and Hydrology Predictions</a:t>
            </a:r>
            <a:endParaRPr lang="en-US"/>
          </a:p>
        </p:txBody>
      </p:sp>
      <p:sp>
        <p:nvSpPr>
          <p:cNvPr id="7" name="Slide Number Placeholder 6"/>
          <p:cNvSpPr>
            <a:spLocks noGrp="1"/>
          </p:cNvSpPr>
          <p:nvPr>
            <p:ph type="sldNum" sz="quarter" idx="12"/>
          </p:nvPr>
        </p:nvSpPr>
        <p:spPr/>
        <p:txBody>
          <a:bodyPr/>
          <a:lstStyle/>
          <a:p>
            <a:fld id="{FA4E4E9E-B4A7-4A31-9705-31DC30336F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3/5/2013</a:t>
            </a:r>
            <a:endParaRPr lang="en-US"/>
          </a:p>
        </p:txBody>
      </p:sp>
      <p:sp>
        <p:nvSpPr>
          <p:cNvPr id="6" name="Footer Placeholder 5"/>
          <p:cNvSpPr>
            <a:spLocks noGrp="1"/>
          </p:cNvSpPr>
          <p:nvPr>
            <p:ph type="ftr" sz="quarter" idx="11"/>
          </p:nvPr>
        </p:nvSpPr>
        <p:spPr/>
        <p:txBody>
          <a:bodyPr/>
          <a:lstStyle/>
          <a:p>
            <a:r>
              <a:rPr lang="en-US" smtClean="0"/>
              <a:t>Hardrock Mine Geochemistry and Hydrology Predictions</a:t>
            </a:r>
            <a:endParaRPr lang="en-US"/>
          </a:p>
        </p:txBody>
      </p:sp>
      <p:sp>
        <p:nvSpPr>
          <p:cNvPr id="7" name="Slide Number Placeholder 6"/>
          <p:cNvSpPr>
            <a:spLocks noGrp="1"/>
          </p:cNvSpPr>
          <p:nvPr>
            <p:ph type="sldNum" sz="quarter" idx="12"/>
          </p:nvPr>
        </p:nvSpPr>
        <p:spPr/>
        <p:txBody>
          <a:bodyPr/>
          <a:lstStyle/>
          <a:p>
            <a:fld id="{FA4E4E9E-B4A7-4A31-9705-31DC30336F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3/5/2013</a:t>
            </a:r>
            <a:endParaRPr lang="en-US"/>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Hardrock Mine Geochemistry and Hydrology Predictions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E4E9E-B4A7-4A31-9705-31DC30336F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rumbling.deana@ep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828800"/>
            <a:ext cx="8839200" cy="1905000"/>
          </a:xfrm>
        </p:spPr>
        <p:txBody>
          <a:bodyPr>
            <a:normAutofit/>
          </a:bodyPr>
          <a:lstStyle/>
          <a:p>
            <a:pPr eaLnBrk="1" hangingPunct="1"/>
            <a:r>
              <a:rPr lang="en-US" sz="3600" dirty="0" smtClean="0"/>
              <a:t>Incremental-Composite Sampling (ICS)</a:t>
            </a:r>
            <a:br>
              <a:rPr lang="en-US" sz="3600" dirty="0" smtClean="0"/>
            </a:br>
            <a:r>
              <a:rPr lang="en-US" sz="3600" dirty="0" smtClean="0"/>
              <a:t>and XRF: Tools for Improved Soil Data</a:t>
            </a:r>
          </a:p>
        </p:txBody>
      </p:sp>
      <p:pic>
        <p:nvPicPr>
          <p:cNvPr id="2051" name="Picture 4" descr="triad logo final v1"/>
          <p:cNvPicPr>
            <a:picLocks noChangeAspect="1" noChangeArrowheads="1"/>
          </p:cNvPicPr>
          <p:nvPr/>
        </p:nvPicPr>
        <p:blipFill>
          <a:blip r:embed="rId3" cstate="print"/>
          <a:srcRect/>
          <a:stretch>
            <a:fillRect/>
          </a:stretch>
        </p:blipFill>
        <p:spPr bwMode="auto">
          <a:xfrm>
            <a:off x="152400" y="111136"/>
            <a:ext cx="1752600" cy="1793864"/>
          </a:xfrm>
          <a:prstGeom prst="rect">
            <a:avLst/>
          </a:prstGeom>
          <a:noFill/>
          <a:ln w="9525">
            <a:noFill/>
            <a:miter lim="800000"/>
            <a:headEnd/>
            <a:tailEnd/>
          </a:ln>
        </p:spPr>
      </p:pic>
      <p:sp>
        <p:nvSpPr>
          <p:cNvPr id="4" name="TextBox 3"/>
          <p:cNvSpPr txBox="1"/>
          <p:nvPr/>
        </p:nvSpPr>
        <p:spPr>
          <a:xfrm>
            <a:off x="762000" y="4648200"/>
            <a:ext cx="7620000" cy="1323439"/>
          </a:xfrm>
          <a:prstGeom prst="rect">
            <a:avLst/>
          </a:prstGeom>
          <a:noFill/>
        </p:spPr>
        <p:txBody>
          <a:bodyPr wrap="square" rtlCol="0">
            <a:spAutoFit/>
          </a:bodyPr>
          <a:lstStyle/>
          <a:p>
            <a:pPr algn="ctr"/>
            <a:r>
              <a:rPr lang="en-US" sz="2000" dirty="0" smtClean="0"/>
              <a:t>Deana Crumbling</a:t>
            </a:r>
          </a:p>
          <a:p>
            <a:pPr algn="ctr"/>
            <a:r>
              <a:rPr lang="en-US" sz="2000" dirty="0" smtClean="0"/>
              <a:t>USEPA Office of Superfund Remediation and Technology Innovation</a:t>
            </a:r>
          </a:p>
          <a:p>
            <a:pPr algn="ctr"/>
            <a:r>
              <a:rPr lang="en-US" sz="2000" dirty="0" smtClean="0"/>
              <a:t>Technology and Field Services Division</a:t>
            </a:r>
          </a:p>
          <a:p>
            <a:pPr algn="ctr"/>
            <a:r>
              <a:rPr lang="en-US" sz="2000" dirty="0" smtClean="0">
                <a:hlinkClick r:id="rId4"/>
              </a:rPr>
              <a:t>c</a:t>
            </a:r>
            <a:r>
              <a:rPr lang="en-US" sz="2000" dirty="0" smtClean="0">
                <a:hlinkClick r:id="rId4"/>
              </a:rPr>
              <a:t>rumbling.deana@epa.gov</a:t>
            </a:r>
            <a:r>
              <a:rPr lang="en-US" sz="2000" dirty="0" smtClean="0"/>
              <a:t>    703-603-0643</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5"/>
          <p:cNvGrpSpPr>
            <a:grpSpLocks/>
          </p:cNvGrpSpPr>
          <p:nvPr/>
        </p:nvGrpSpPr>
        <p:grpSpPr bwMode="auto">
          <a:xfrm>
            <a:off x="152400" y="1600199"/>
            <a:ext cx="3969364" cy="3361731"/>
            <a:chOff x="4843346" y="2285985"/>
            <a:chExt cx="4059325" cy="3517921"/>
          </a:xfrm>
        </p:grpSpPr>
        <p:pic>
          <p:nvPicPr>
            <p:cNvPr id="5137" name="Picture 15"/>
            <p:cNvPicPr>
              <a:picLocks noChangeAspect="1" noChangeArrowheads="1"/>
            </p:cNvPicPr>
            <p:nvPr/>
          </p:nvPicPr>
          <p:blipFill>
            <a:blip r:embed="rId3" cstate="print"/>
            <a:srcRect l="54135" b="12619"/>
            <a:stretch>
              <a:fillRect/>
            </a:stretch>
          </p:blipFill>
          <p:spPr bwMode="auto">
            <a:xfrm>
              <a:off x="5148150" y="2285985"/>
              <a:ext cx="2324100" cy="2471951"/>
            </a:xfrm>
            <a:prstGeom prst="rect">
              <a:avLst/>
            </a:prstGeom>
            <a:noFill/>
            <a:ln w="9525">
              <a:noFill/>
              <a:miter lim="800000"/>
              <a:headEnd/>
              <a:tailEnd/>
            </a:ln>
          </p:spPr>
        </p:pic>
        <p:grpSp>
          <p:nvGrpSpPr>
            <p:cNvPr id="3" name="Group 13"/>
            <p:cNvGrpSpPr>
              <a:grpSpLocks/>
            </p:cNvGrpSpPr>
            <p:nvPr/>
          </p:nvGrpSpPr>
          <p:grpSpPr bwMode="auto">
            <a:xfrm>
              <a:off x="4843346" y="4757937"/>
              <a:ext cx="4059325" cy="1045969"/>
              <a:chOff x="3776546" y="4642268"/>
              <a:chExt cx="4059325" cy="1045969"/>
            </a:xfrm>
          </p:grpSpPr>
          <p:sp>
            <p:nvSpPr>
              <p:cNvPr id="5139" name="TextBox 9"/>
              <p:cNvSpPr txBox="1">
                <a:spLocks noChangeArrowheads="1"/>
              </p:cNvSpPr>
              <p:nvPr/>
            </p:nvSpPr>
            <p:spPr bwMode="auto">
              <a:xfrm>
                <a:off x="4010327" y="4722008"/>
                <a:ext cx="3825544" cy="966229"/>
              </a:xfrm>
              <a:prstGeom prst="rect">
                <a:avLst/>
              </a:prstGeom>
              <a:noFill/>
              <a:ln w="9525">
                <a:noFill/>
                <a:miter lim="800000"/>
                <a:headEnd/>
                <a:tailEnd/>
              </a:ln>
            </p:spPr>
            <p:txBody>
              <a:bodyPr wrap="square">
                <a:spAutoFit/>
              </a:bodyPr>
              <a:lstStyle/>
              <a:p>
                <a:pPr>
                  <a:lnSpc>
                    <a:spcPct val="90000"/>
                  </a:lnSpc>
                </a:pPr>
                <a:r>
                  <a:rPr lang="en-US" sz="2000" dirty="0"/>
                  <a:t>= increment (n = 33) for 1 </a:t>
                </a:r>
                <a:r>
                  <a:rPr lang="en-US" sz="2000" dirty="0" smtClean="0"/>
                  <a:t>incremental sample (1 analysis)</a:t>
                </a:r>
              </a:p>
              <a:p>
                <a:pPr>
                  <a:lnSpc>
                    <a:spcPct val="90000"/>
                  </a:lnSpc>
                </a:pPr>
                <a:r>
                  <a:rPr lang="en-US" sz="2000" dirty="0" smtClean="0"/>
                  <a:t>(Is sampling uncertainty present?)</a:t>
                </a:r>
                <a:endParaRPr lang="en-US" sz="2000" dirty="0"/>
              </a:p>
            </p:txBody>
          </p:sp>
          <p:sp>
            <p:nvSpPr>
              <p:cNvPr id="5140" name="TextBox 12"/>
              <p:cNvSpPr txBox="1">
                <a:spLocks noChangeArrowheads="1"/>
              </p:cNvSpPr>
              <p:nvPr/>
            </p:nvSpPr>
            <p:spPr bwMode="auto">
              <a:xfrm>
                <a:off x="3776546" y="4642268"/>
                <a:ext cx="457200" cy="646331"/>
              </a:xfrm>
              <a:prstGeom prst="rect">
                <a:avLst/>
              </a:prstGeom>
              <a:noFill/>
              <a:ln w="9525">
                <a:noFill/>
                <a:miter lim="800000"/>
                <a:headEnd/>
                <a:tailEnd/>
              </a:ln>
            </p:spPr>
            <p:txBody>
              <a:bodyPr>
                <a:spAutoFit/>
              </a:bodyPr>
              <a:lstStyle/>
              <a:p>
                <a:r>
                  <a:rPr lang="en-US" sz="3600" dirty="0"/>
                  <a:t>*</a:t>
                </a:r>
              </a:p>
            </p:txBody>
          </p:sp>
        </p:grpSp>
      </p:grpSp>
      <p:sp>
        <p:nvSpPr>
          <p:cNvPr id="5124" name="Title 1"/>
          <p:cNvSpPr>
            <a:spLocks noGrp="1"/>
          </p:cNvSpPr>
          <p:nvPr>
            <p:ph type="title"/>
          </p:nvPr>
        </p:nvSpPr>
        <p:spPr>
          <a:xfrm>
            <a:off x="76200" y="152400"/>
            <a:ext cx="8991600" cy="1143000"/>
          </a:xfrm>
        </p:spPr>
        <p:txBody>
          <a:bodyPr>
            <a:noAutofit/>
          </a:bodyPr>
          <a:lstStyle/>
          <a:p>
            <a:pPr>
              <a:lnSpc>
                <a:spcPct val="90000"/>
              </a:lnSpc>
            </a:pPr>
            <a:r>
              <a:rPr lang="en-US" sz="3600" dirty="0" smtClean="0"/>
              <a:t>Real World: Only a Fraction of the Population Can be Analyzed, so Sampling is Required</a:t>
            </a:r>
          </a:p>
        </p:txBody>
      </p:sp>
      <p:grpSp>
        <p:nvGrpSpPr>
          <p:cNvPr id="4" name="Group 14"/>
          <p:cNvGrpSpPr>
            <a:grpSpLocks/>
          </p:cNvGrpSpPr>
          <p:nvPr/>
        </p:nvGrpSpPr>
        <p:grpSpPr bwMode="auto">
          <a:xfrm>
            <a:off x="5715000" y="1828800"/>
            <a:ext cx="3276600" cy="3184267"/>
            <a:chOff x="1033347" y="2460528"/>
            <a:chExt cx="3276600" cy="3184142"/>
          </a:xfrm>
        </p:grpSpPr>
        <p:pic>
          <p:nvPicPr>
            <p:cNvPr id="5132" name="Picture 2"/>
            <p:cNvPicPr>
              <a:picLocks noChangeAspect="1" noChangeArrowheads="1"/>
            </p:cNvPicPr>
            <p:nvPr/>
          </p:nvPicPr>
          <p:blipFill>
            <a:blip r:embed="rId4" cstate="print"/>
            <a:srcRect/>
            <a:stretch>
              <a:fillRect/>
            </a:stretch>
          </p:blipFill>
          <p:spPr bwMode="auto">
            <a:xfrm>
              <a:off x="1362686" y="2460528"/>
              <a:ext cx="2337661" cy="2286000"/>
            </a:xfrm>
            <a:prstGeom prst="rect">
              <a:avLst/>
            </a:prstGeom>
            <a:noFill/>
            <a:ln w="9525">
              <a:noFill/>
              <a:miter lim="800000"/>
              <a:headEnd/>
              <a:tailEnd/>
            </a:ln>
          </p:spPr>
        </p:pic>
        <p:sp>
          <p:nvSpPr>
            <p:cNvPr id="5133" name="TextBox 15"/>
            <p:cNvSpPr txBox="1">
              <a:spLocks noChangeArrowheads="1"/>
            </p:cNvSpPr>
            <p:nvPr/>
          </p:nvSpPr>
          <p:spPr bwMode="auto">
            <a:xfrm flipH="1">
              <a:off x="2709747" y="3294320"/>
              <a:ext cx="228600" cy="461647"/>
            </a:xfrm>
            <a:prstGeom prst="rect">
              <a:avLst/>
            </a:prstGeom>
            <a:noFill/>
            <a:ln w="9525">
              <a:noFill/>
              <a:miter lim="800000"/>
              <a:headEnd/>
              <a:tailEnd/>
            </a:ln>
          </p:spPr>
          <p:txBody>
            <a:bodyPr wrap="square">
              <a:spAutoFit/>
            </a:bodyPr>
            <a:lstStyle/>
            <a:p>
              <a:r>
                <a:rPr lang="en-US" sz="2400" b="1" dirty="0" smtClean="0"/>
                <a:t>B</a:t>
              </a:r>
              <a:endParaRPr lang="en-US" sz="2400" b="1" dirty="0"/>
            </a:p>
          </p:txBody>
        </p:sp>
        <p:grpSp>
          <p:nvGrpSpPr>
            <p:cNvPr id="5" name="Group 7"/>
            <p:cNvGrpSpPr>
              <a:grpSpLocks/>
            </p:cNvGrpSpPr>
            <p:nvPr/>
          </p:nvGrpSpPr>
          <p:grpSpPr bwMode="auto">
            <a:xfrm>
              <a:off x="1033347" y="4721376"/>
              <a:ext cx="3276600" cy="923294"/>
              <a:chOff x="609600" y="4492776"/>
              <a:chExt cx="3276600" cy="923294"/>
            </a:xfrm>
          </p:grpSpPr>
          <p:sp>
            <p:nvSpPr>
              <p:cNvPr id="5135" name="TextBox 5"/>
              <p:cNvSpPr txBox="1">
                <a:spLocks noChangeArrowheads="1"/>
              </p:cNvSpPr>
              <p:nvPr/>
            </p:nvSpPr>
            <p:spPr bwMode="auto">
              <a:xfrm>
                <a:off x="762000" y="4492776"/>
                <a:ext cx="3124200" cy="923294"/>
              </a:xfrm>
              <a:prstGeom prst="rect">
                <a:avLst/>
              </a:prstGeom>
              <a:noFill/>
              <a:ln w="9525">
                <a:noFill/>
                <a:miter lim="800000"/>
                <a:headEnd/>
                <a:tailEnd/>
              </a:ln>
            </p:spPr>
            <p:txBody>
              <a:bodyPr wrap="square">
                <a:spAutoFit/>
              </a:bodyPr>
              <a:lstStyle/>
              <a:p>
                <a:pPr>
                  <a:lnSpc>
                    <a:spcPct val="90000"/>
                  </a:lnSpc>
                </a:pPr>
                <a:r>
                  <a:rPr lang="en-US" sz="2000" dirty="0"/>
                  <a:t>= discrete sample </a:t>
                </a:r>
                <a:r>
                  <a:rPr lang="en-US" sz="2000" dirty="0" smtClean="0"/>
                  <a:t>(4 samples for 4 analyses) Is there sampling uncertainty?</a:t>
                </a:r>
                <a:endParaRPr lang="en-US" sz="2000" dirty="0"/>
              </a:p>
            </p:txBody>
          </p:sp>
          <p:sp>
            <p:nvSpPr>
              <p:cNvPr id="7" name="Flowchart: Or 6"/>
              <p:cNvSpPr/>
              <p:nvPr/>
            </p:nvSpPr>
            <p:spPr>
              <a:xfrm>
                <a:off x="609600" y="4594035"/>
                <a:ext cx="152400" cy="152394"/>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0" name="TextBox 19"/>
          <p:cNvSpPr txBox="1"/>
          <p:nvPr/>
        </p:nvSpPr>
        <p:spPr>
          <a:xfrm>
            <a:off x="1752600" y="2667000"/>
            <a:ext cx="228600" cy="369332"/>
          </a:xfrm>
          <a:prstGeom prst="rect">
            <a:avLst/>
          </a:prstGeom>
          <a:solidFill>
            <a:schemeClr val="bg1"/>
          </a:solidFill>
        </p:spPr>
        <p:txBody>
          <a:bodyPr wrap="square" lIns="0" tIns="0" rIns="0" bIns="0" rtlCol="0">
            <a:spAutoFit/>
          </a:bodyPr>
          <a:lstStyle/>
          <a:p>
            <a:r>
              <a:rPr lang="en-US" sz="2400" b="1" dirty="0" smtClean="0"/>
              <a:t>A</a:t>
            </a:r>
            <a:endParaRPr lang="en-US" sz="2400" b="1" dirty="0"/>
          </a:p>
        </p:txBody>
      </p:sp>
      <p:sp>
        <p:nvSpPr>
          <p:cNvPr id="21" name="Freeform 20"/>
          <p:cNvSpPr/>
          <p:nvPr/>
        </p:nvSpPr>
        <p:spPr bwMode="auto">
          <a:xfrm>
            <a:off x="4114800" y="4343400"/>
            <a:ext cx="2209800" cy="1905000"/>
          </a:xfrm>
          <a:custGeom>
            <a:avLst/>
            <a:gdLst>
              <a:gd name="connsiteX0" fmla="*/ 95717 w 2223050"/>
              <a:gd name="connsiteY0" fmla="*/ 366006 h 2156044"/>
              <a:gd name="connsiteX1" fmla="*/ 95717 w 2223050"/>
              <a:gd name="connsiteY1" fmla="*/ 366006 h 2156044"/>
              <a:gd name="connsiteX2" fmla="*/ 9992 w 2223050"/>
              <a:gd name="connsiteY2" fmla="*/ 546981 h 2156044"/>
              <a:gd name="connsiteX3" fmla="*/ 467 w 2223050"/>
              <a:gd name="connsiteY3" fmla="*/ 585081 h 2156044"/>
              <a:gd name="connsiteX4" fmla="*/ 19517 w 2223050"/>
              <a:gd name="connsiteY4" fmla="*/ 813681 h 2156044"/>
              <a:gd name="connsiteX5" fmla="*/ 38567 w 2223050"/>
              <a:gd name="connsiteY5" fmla="*/ 880356 h 2156044"/>
              <a:gd name="connsiteX6" fmla="*/ 48092 w 2223050"/>
              <a:gd name="connsiteY6" fmla="*/ 927981 h 2156044"/>
              <a:gd name="connsiteX7" fmla="*/ 86192 w 2223050"/>
              <a:gd name="connsiteY7" fmla="*/ 1004181 h 2156044"/>
              <a:gd name="connsiteX8" fmla="*/ 105242 w 2223050"/>
              <a:gd name="connsiteY8" fmla="*/ 1042281 h 2156044"/>
              <a:gd name="connsiteX9" fmla="*/ 133817 w 2223050"/>
              <a:gd name="connsiteY9" fmla="*/ 1156581 h 2156044"/>
              <a:gd name="connsiteX10" fmla="*/ 210017 w 2223050"/>
              <a:gd name="connsiteY10" fmla="*/ 1289931 h 2156044"/>
              <a:gd name="connsiteX11" fmla="*/ 257642 w 2223050"/>
              <a:gd name="connsiteY11" fmla="*/ 1385181 h 2156044"/>
              <a:gd name="connsiteX12" fmla="*/ 276692 w 2223050"/>
              <a:gd name="connsiteY12" fmla="*/ 1413756 h 2156044"/>
              <a:gd name="connsiteX13" fmla="*/ 314792 w 2223050"/>
              <a:gd name="connsiteY13" fmla="*/ 1518531 h 2156044"/>
              <a:gd name="connsiteX14" fmla="*/ 343367 w 2223050"/>
              <a:gd name="connsiteY14" fmla="*/ 1566156 h 2156044"/>
              <a:gd name="connsiteX15" fmla="*/ 371942 w 2223050"/>
              <a:gd name="connsiteY15" fmla="*/ 1623306 h 2156044"/>
              <a:gd name="connsiteX16" fmla="*/ 400517 w 2223050"/>
              <a:gd name="connsiteY16" fmla="*/ 1651881 h 2156044"/>
              <a:gd name="connsiteX17" fmla="*/ 419567 w 2223050"/>
              <a:gd name="connsiteY17" fmla="*/ 1689981 h 2156044"/>
              <a:gd name="connsiteX18" fmla="*/ 514817 w 2223050"/>
              <a:gd name="connsiteY18" fmla="*/ 1775706 h 2156044"/>
              <a:gd name="connsiteX19" fmla="*/ 562442 w 2223050"/>
              <a:gd name="connsiteY19" fmla="*/ 1823331 h 2156044"/>
              <a:gd name="connsiteX20" fmla="*/ 743417 w 2223050"/>
              <a:gd name="connsiteY20" fmla="*/ 1928106 h 2156044"/>
              <a:gd name="connsiteX21" fmla="*/ 838667 w 2223050"/>
              <a:gd name="connsiteY21" fmla="*/ 1956681 h 2156044"/>
              <a:gd name="connsiteX22" fmla="*/ 886292 w 2223050"/>
              <a:gd name="connsiteY22" fmla="*/ 1994781 h 2156044"/>
              <a:gd name="connsiteX23" fmla="*/ 924392 w 2223050"/>
              <a:gd name="connsiteY23" fmla="*/ 2004306 h 2156044"/>
              <a:gd name="connsiteX24" fmla="*/ 991067 w 2223050"/>
              <a:gd name="connsiteY24" fmla="*/ 2032881 h 2156044"/>
              <a:gd name="connsiteX25" fmla="*/ 1048217 w 2223050"/>
              <a:gd name="connsiteY25" fmla="*/ 2051931 h 2156044"/>
              <a:gd name="connsiteX26" fmla="*/ 1152992 w 2223050"/>
              <a:gd name="connsiteY26" fmla="*/ 2080506 h 2156044"/>
              <a:gd name="connsiteX27" fmla="*/ 1181567 w 2223050"/>
              <a:gd name="connsiteY27" fmla="*/ 2099556 h 2156044"/>
              <a:gd name="connsiteX28" fmla="*/ 1333967 w 2223050"/>
              <a:gd name="connsiteY28" fmla="*/ 2128131 h 2156044"/>
              <a:gd name="connsiteX29" fmla="*/ 1572092 w 2223050"/>
              <a:gd name="connsiteY29" fmla="*/ 2147181 h 2156044"/>
              <a:gd name="connsiteX30" fmla="*/ 1991192 w 2223050"/>
              <a:gd name="connsiteY30" fmla="*/ 2128131 h 2156044"/>
              <a:gd name="connsiteX31" fmla="*/ 2057867 w 2223050"/>
              <a:gd name="connsiteY31" fmla="*/ 2109081 h 2156044"/>
              <a:gd name="connsiteX32" fmla="*/ 2095967 w 2223050"/>
              <a:gd name="connsiteY32" fmla="*/ 2042406 h 2156044"/>
              <a:gd name="connsiteX33" fmla="*/ 2115017 w 2223050"/>
              <a:gd name="connsiteY33" fmla="*/ 2013831 h 2156044"/>
              <a:gd name="connsiteX34" fmla="*/ 2153117 w 2223050"/>
              <a:gd name="connsiteY34" fmla="*/ 1928106 h 2156044"/>
              <a:gd name="connsiteX35" fmla="*/ 2181692 w 2223050"/>
              <a:gd name="connsiteY35" fmla="*/ 1861431 h 2156044"/>
              <a:gd name="connsiteX36" fmla="*/ 2210267 w 2223050"/>
              <a:gd name="connsiteY36" fmla="*/ 1747131 h 2156044"/>
              <a:gd name="connsiteX37" fmla="*/ 2219792 w 2223050"/>
              <a:gd name="connsiteY37" fmla="*/ 1709031 h 2156044"/>
              <a:gd name="connsiteX38" fmla="*/ 2162642 w 2223050"/>
              <a:gd name="connsiteY38" fmla="*/ 1404231 h 2156044"/>
              <a:gd name="connsiteX39" fmla="*/ 2115017 w 2223050"/>
              <a:gd name="connsiteY39" fmla="*/ 1356606 h 2156044"/>
              <a:gd name="connsiteX40" fmla="*/ 2057867 w 2223050"/>
              <a:gd name="connsiteY40" fmla="*/ 1308981 h 2156044"/>
              <a:gd name="connsiteX41" fmla="*/ 2029292 w 2223050"/>
              <a:gd name="connsiteY41" fmla="*/ 1280406 h 2156044"/>
              <a:gd name="connsiteX42" fmla="*/ 1953092 w 2223050"/>
              <a:gd name="connsiteY42" fmla="*/ 1251831 h 2156044"/>
              <a:gd name="connsiteX43" fmla="*/ 1743542 w 2223050"/>
              <a:gd name="connsiteY43" fmla="*/ 1270881 h 2156044"/>
              <a:gd name="connsiteX44" fmla="*/ 1695917 w 2223050"/>
              <a:gd name="connsiteY44" fmla="*/ 1289931 h 2156044"/>
              <a:gd name="connsiteX45" fmla="*/ 1610192 w 2223050"/>
              <a:gd name="connsiteY45" fmla="*/ 1347081 h 2156044"/>
              <a:gd name="connsiteX46" fmla="*/ 1572092 w 2223050"/>
              <a:gd name="connsiteY46" fmla="*/ 1356606 h 2156044"/>
              <a:gd name="connsiteX47" fmla="*/ 1533992 w 2223050"/>
              <a:gd name="connsiteY47" fmla="*/ 1347081 h 2156044"/>
              <a:gd name="connsiteX48" fmla="*/ 1486367 w 2223050"/>
              <a:gd name="connsiteY48" fmla="*/ 1356606 h 2156044"/>
              <a:gd name="connsiteX49" fmla="*/ 1429217 w 2223050"/>
              <a:gd name="connsiteY49" fmla="*/ 1366131 h 2156044"/>
              <a:gd name="connsiteX50" fmla="*/ 1219667 w 2223050"/>
              <a:gd name="connsiteY50" fmla="*/ 1280406 h 2156044"/>
              <a:gd name="connsiteX51" fmla="*/ 1191092 w 2223050"/>
              <a:gd name="connsiteY51" fmla="*/ 1261356 h 2156044"/>
              <a:gd name="connsiteX52" fmla="*/ 1133942 w 2223050"/>
              <a:gd name="connsiteY52" fmla="*/ 1204206 h 2156044"/>
              <a:gd name="connsiteX53" fmla="*/ 1095842 w 2223050"/>
              <a:gd name="connsiteY53" fmla="*/ 1166106 h 2156044"/>
              <a:gd name="connsiteX54" fmla="*/ 1086317 w 2223050"/>
              <a:gd name="connsiteY54" fmla="*/ 1137531 h 2156044"/>
              <a:gd name="connsiteX55" fmla="*/ 1067267 w 2223050"/>
              <a:gd name="connsiteY55" fmla="*/ 1051806 h 2156044"/>
              <a:gd name="connsiteX56" fmla="*/ 1057742 w 2223050"/>
              <a:gd name="connsiteY56" fmla="*/ 337431 h 2156044"/>
              <a:gd name="connsiteX57" fmla="*/ 1048217 w 2223050"/>
              <a:gd name="connsiteY57" fmla="*/ 308856 h 2156044"/>
              <a:gd name="connsiteX58" fmla="*/ 991067 w 2223050"/>
              <a:gd name="connsiteY58" fmla="*/ 223131 h 2156044"/>
              <a:gd name="connsiteX59" fmla="*/ 981542 w 2223050"/>
              <a:gd name="connsiteY59" fmla="*/ 194556 h 2156044"/>
              <a:gd name="connsiteX60" fmla="*/ 952967 w 2223050"/>
              <a:gd name="connsiteY60" fmla="*/ 165981 h 2156044"/>
              <a:gd name="connsiteX61" fmla="*/ 914867 w 2223050"/>
              <a:gd name="connsiteY61" fmla="*/ 89781 h 2156044"/>
              <a:gd name="connsiteX62" fmla="*/ 886292 w 2223050"/>
              <a:gd name="connsiteY62" fmla="*/ 80256 h 2156044"/>
              <a:gd name="connsiteX63" fmla="*/ 781517 w 2223050"/>
              <a:gd name="connsiteY63" fmla="*/ 23106 h 2156044"/>
              <a:gd name="connsiteX64" fmla="*/ 676742 w 2223050"/>
              <a:gd name="connsiteY64" fmla="*/ 4056 h 2156044"/>
              <a:gd name="connsiteX65" fmla="*/ 429092 w 2223050"/>
              <a:gd name="connsiteY65" fmla="*/ 13581 h 2156044"/>
              <a:gd name="connsiteX66" fmla="*/ 286217 w 2223050"/>
              <a:gd name="connsiteY66" fmla="*/ 89781 h 2156044"/>
              <a:gd name="connsiteX67" fmla="*/ 257642 w 2223050"/>
              <a:gd name="connsiteY67" fmla="*/ 118356 h 2156044"/>
              <a:gd name="connsiteX68" fmla="*/ 219542 w 2223050"/>
              <a:gd name="connsiteY68" fmla="*/ 165981 h 2156044"/>
              <a:gd name="connsiteX69" fmla="*/ 190967 w 2223050"/>
              <a:gd name="connsiteY69" fmla="*/ 185031 h 2156044"/>
              <a:gd name="connsiteX70" fmla="*/ 143342 w 2223050"/>
              <a:gd name="connsiteY70" fmla="*/ 251706 h 2156044"/>
              <a:gd name="connsiteX71" fmla="*/ 105242 w 2223050"/>
              <a:gd name="connsiteY71" fmla="*/ 327906 h 2156044"/>
              <a:gd name="connsiteX72" fmla="*/ 95717 w 2223050"/>
              <a:gd name="connsiteY72" fmla="*/ 366006 h 215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223050" h="2156044">
                <a:moveTo>
                  <a:pt x="95717" y="366006"/>
                </a:moveTo>
                <a:lnTo>
                  <a:pt x="95717" y="366006"/>
                </a:lnTo>
                <a:cubicBezTo>
                  <a:pt x="67142" y="426331"/>
                  <a:pt x="36607" y="485766"/>
                  <a:pt x="9992" y="546981"/>
                </a:cubicBezTo>
                <a:cubicBezTo>
                  <a:pt x="4772" y="558986"/>
                  <a:pt x="0" y="571998"/>
                  <a:pt x="467" y="585081"/>
                </a:cubicBezTo>
                <a:cubicBezTo>
                  <a:pt x="3196" y="661496"/>
                  <a:pt x="9732" y="737846"/>
                  <a:pt x="19517" y="813681"/>
                </a:cubicBezTo>
                <a:cubicBezTo>
                  <a:pt x="22475" y="836605"/>
                  <a:pt x="32961" y="857932"/>
                  <a:pt x="38567" y="880356"/>
                </a:cubicBezTo>
                <a:cubicBezTo>
                  <a:pt x="42494" y="896062"/>
                  <a:pt x="42280" y="912871"/>
                  <a:pt x="48092" y="927981"/>
                </a:cubicBezTo>
                <a:cubicBezTo>
                  <a:pt x="58286" y="954486"/>
                  <a:pt x="73492" y="978781"/>
                  <a:pt x="86192" y="1004181"/>
                </a:cubicBezTo>
                <a:lnTo>
                  <a:pt x="105242" y="1042281"/>
                </a:lnTo>
                <a:cubicBezTo>
                  <a:pt x="113669" y="1092843"/>
                  <a:pt x="113234" y="1108554"/>
                  <a:pt x="133817" y="1156581"/>
                </a:cubicBezTo>
                <a:cubicBezTo>
                  <a:pt x="186550" y="1279626"/>
                  <a:pt x="152622" y="1187895"/>
                  <a:pt x="210017" y="1289931"/>
                </a:cubicBezTo>
                <a:cubicBezTo>
                  <a:pt x="227420" y="1320870"/>
                  <a:pt x="237951" y="1355645"/>
                  <a:pt x="257642" y="1385181"/>
                </a:cubicBezTo>
                <a:cubicBezTo>
                  <a:pt x="263992" y="1394706"/>
                  <a:pt x="271572" y="1403517"/>
                  <a:pt x="276692" y="1413756"/>
                </a:cubicBezTo>
                <a:cubicBezTo>
                  <a:pt x="320227" y="1500827"/>
                  <a:pt x="270337" y="1420730"/>
                  <a:pt x="314792" y="1518531"/>
                </a:cubicBezTo>
                <a:cubicBezTo>
                  <a:pt x="322453" y="1535385"/>
                  <a:pt x="334502" y="1549903"/>
                  <a:pt x="343367" y="1566156"/>
                </a:cubicBezTo>
                <a:cubicBezTo>
                  <a:pt x="353566" y="1584854"/>
                  <a:pt x="360128" y="1605585"/>
                  <a:pt x="371942" y="1623306"/>
                </a:cubicBezTo>
                <a:cubicBezTo>
                  <a:pt x="379414" y="1634514"/>
                  <a:pt x="392687" y="1640920"/>
                  <a:pt x="400517" y="1651881"/>
                </a:cubicBezTo>
                <a:cubicBezTo>
                  <a:pt x="408770" y="1663435"/>
                  <a:pt x="411048" y="1678622"/>
                  <a:pt x="419567" y="1689981"/>
                </a:cubicBezTo>
                <a:cubicBezTo>
                  <a:pt x="440665" y="1718111"/>
                  <a:pt x="491553" y="1754557"/>
                  <a:pt x="514817" y="1775706"/>
                </a:cubicBezTo>
                <a:cubicBezTo>
                  <a:pt x="531429" y="1790808"/>
                  <a:pt x="544789" y="1809461"/>
                  <a:pt x="562442" y="1823331"/>
                </a:cubicBezTo>
                <a:cubicBezTo>
                  <a:pt x="602472" y="1854783"/>
                  <a:pt x="695210" y="1912037"/>
                  <a:pt x="743417" y="1928106"/>
                </a:cubicBezTo>
                <a:cubicBezTo>
                  <a:pt x="812986" y="1951296"/>
                  <a:pt x="781086" y="1942286"/>
                  <a:pt x="838667" y="1956681"/>
                </a:cubicBezTo>
                <a:cubicBezTo>
                  <a:pt x="854542" y="1969381"/>
                  <a:pt x="868520" y="1984908"/>
                  <a:pt x="886292" y="1994781"/>
                </a:cubicBezTo>
                <a:cubicBezTo>
                  <a:pt x="897735" y="2001138"/>
                  <a:pt x="912089" y="1999832"/>
                  <a:pt x="924392" y="2004306"/>
                </a:cubicBezTo>
                <a:cubicBezTo>
                  <a:pt x="947116" y="2012569"/>
                  <a:pt x="968499" y="2024201"/>
                  <a:pt x="991067" y="2032881"/>
                </a:cubicBezTo>
                <a:cubicBezTo>
                  <a:pt x="1009809" y="2040089"/>
                  <a:pt x="1029867" y="2043776"/>
                  <a:pt x="1048217" y="2051931"/>
                </a:cubicBezTo>
                <a:cubicBezTo>
                  <a:pt x="1132785" y="2089517"/>
                  <a:pt x="987853" y="2059864"/>
                  <a:pt x="1152992" y="2080506"/>
                </a:cubicBezTo>
                <a:cubicBezTo>
                  <a:pt x="1162517" y="2086856"/>
                  <a:pt x="1170938" y="2095304"/>
                  <a:pt x="1181567" y="2099556"/>
                </a:cubicBezTo>
                <a:cubicBezTo>
                  <a:pt x="1234899" y="2120889"/>
                  <a:pt x="1276251" y="2123038"/>
                  <a:pt x="1333967" y="2128131"/>
                </a:cubicBezTo>
                <a:lnTo>
                  <a:pt x="1572092" y="2147181"/>
                </a:lnTo>
                <a:cubicBezTo>
                  <a:pt x="1608110" y="2146233"/>
                  <a:pt x="1870236" y="2156044"/>
                  <a:pt x="1991192" y="2128131"/>
                </a:cubicBezTo>
                <a:cubicBezTo>
                  <a:pt x="2013714" y="2122934"/>
                  <a:pt x="2035642" y="2115431"/>
                  <a:pt x="2057867" y="2109081"/>
                </a:cubicBezTo>
                <a:cubicBezTo>
                  <a:pt x="2126963" y="2016953"/>
                  <a:pt x="2059604" y="2115132"/>
                  <a:pt x="2095967" y="2042406"/>
                </a:cubicBezTo>
                <a:cubicBezTo>
                  <a:pt x="2101087" y="2032167"/>
                  <a:pt x="2109337" y="2023770"/>
                  <a:pt x="2115017" y="2013831"/>
                </a:cubicBezTo>
                <a:cubicBezTo>
                  <a:pt x="2138465" y="1972797"/>
                  <a:pt x="2132705" y="1974032"/>
                  <a:pt x="2153117" y="1928106"/>
                </a:cubicBezTo>
                <a:cubicBezTo>
                  <a:pt x="2170670" y="1888611"/>
                  <a:pt x="2171910" y="1898113"/>
                  <a:pt x="2181692" y="1861431"/>
                </a:cubicBezTo>
                <a:cubicBezTo>
                  <a:pt x="2191811" y="1823484"/>
                  <a:pt x="2200742" y="1785231"/>
                  <a:pt x="2210267" y="1747131"/>
                </a:cubicBezTo>
                <a:lnTo>
                  <a:pt x="2219792" y="1709031"/>
                </a:lnTo>
                <a:cubicBezTo>
                  <a:pt x="2211966" y="1575995"/>
                  <a:pt x="2223050" y="1525047"/>
                  <a:pt x="2162642" y="1404231"/>
                </a:cubicBezTo>
                <a:cubicBezTo>
                  <a:pt x="2139102" y="1357151"/>
                  <a:pt x="2157062" y="1370621"/>
                  <a:pt x="2115017" y="1356606"/>
                </a:cubicBezTo>
                <a:cubicBezTo>
                  <a:pt x="2077462" y="1300274"/>
                  <a:pt x="2119389" y="1352926"/>
                  <a:pt x="2057867" y="1308981"/>
                </a:cubicBezTo>
                <a:cubicBezTo>
                  <a:pt x="2046906" y="1301151"/>
                  <a:pt x="2040253" y="1288236"/>
                  <a:pt x="2029292" y="1280406"/>
                </a:cubicBezTo>
                <a:cubicBezTo>
                  <a:pt x="2002472" y="1261249"/>
                  <a:pt x="1983773" y="1259501"/>
                  <a:pt x="1953092" y="1251831"/>
                </a:cubicBezTo>
                <a:cubicBezTo>
                  <a:pt x="1891386" y="1255259"/>
                  <a:pt x="1809082" y="1249034"/>
                  <a:pt x="1743542" y="1270881"/>
                </a:cubicBezTo>
                <a:cubicBezTo>
                  <a:pt x="1727322" y="1276288"/>
                  <a:pt x="1710762" y="1281448"/>
                  <a:pt x="1695917" y="1289931"/>
                </a:cubicBezTo>
                <a:cubicBezTo>
                  <a:pt x="1666099" y="1306970"/>
                  <a:pt x="1643509" y="1338752"/>
                  <a:pt x="1610192" y="1347081"/>
                </a:cubicBezTo>
                <a:lnTo>
                  <a:pt x="1572092" y="1356606"/>
                </a:lnTo>
                <a:cubicBezTo>
                  <a:pt x="1559392" y="1353431"/>
                  <a:pt x="1547083" y="1347081"/>
                  <a:pt x="1533992" y="1347081"/>
                </a:cubicBezTo>
                <a:cubicBezTo>
                  <a:pt x="1517803" y="1347081"/>
                  <a:pt x="1502295" y="1353710"/>
                  <a:pt x="1486367" y="1356606"/>
                </a:cubicBezTo>
                <a:cubicBezTo>
                  <a:pt x="1467366" y="1360061"/>
                  <a:pt x="1448267" y="1362956"/>
                  <a:pt x="1429217" y="1366131"/>
                </a:cubicBezTo>
                <a:cubicBezTo>
                  <a:pt x="1285340" y="1339972"/>
                  <a:pt x="1352492" y="1365794"/>
                  <a:pt x="1219667" y="1280406"/>
                </a:cubicBezTo>
                <a:cubicBezTo>
                  <a:pt x="1210038" y="1274216"/>
                  <a:pt x="1199187" y="1269451"/>
                  <a:pt x="1191092" y="1261356"/>
                </a:cubicBezTo>
                <a:lnTo>
                  <a:pt x="1133942" y="1204206"/>
                </a:lnTo>
                <a:lnTo>
                  <a:pt x="1095842" y="1166106"/>
                </a:lnTo>
                <a:cubicBezTo>
                  <a:pt x="1092667" y="1156581"/>
                  <a:pt x="1089075" y="1147185"/>
                  <a:pt x="1086317" y="1137531"/>
                </a:cubicBezTo>
                <a:cubicBezTo>
                  <a:pt x="1077349" y="1106144"/>
                  <a:pt x="1073814" y="1084542"/>
                  <a:pt x="1067267" y="1051806"/>
                </a:cubicBezTo>
                <a:cubicBezTo>
                  <a:pt x="1064092" y="813681"/>
                  <a:pt x="1063846" y="575499"/>
                  <a:pt x="1057742" y="337431"/>
                </a:cubicBezTo>
                <a:cubicBezTo>
                  <a:pt x="1057485" y="327394"/>
                  <a:pt x="1053276" y="317529"/>
                  <a:pt x="1048217" y="308856"/>
                </a:cubicBezTo>
                <a:cubicBezTo>
                  <a:pt x="1030913" y="279191"/>
                  <a:pt x="1001927" y="255712"/>
                  <a:pt x="991067" y="223131"/>
                </a:cubicBezTo>
                <a:cubicBezTo>
                  <a:pt x="987892" y="213606"/>
                  <a:pt x="987111" y="202910"/>
                  <a:pt x="981542" y="194556"/>
                </a:cubicBezTo>
                <a:cubicBezTo>
                  <a:pt x="974070" y="183348"/>
                  <a:pt x="960199" y="177345"/>
                  <a:pt x="952967" y="165981"/>
                </a:cubicBezTo>
                <a:cubicBezTo>
                  <a:pt x="937721" y="142023"/>
                  <a:pt x="941808" y="98761"/>
                  <a:pt x="914867" y="89781"/>
                </a:cubicBezTo>
                <a:cubicBezTo>
                  <a:pt x="905342" y="86606"/>
                  <a:pt x="895272" y="84746"/>
                  <a:pt x="886292" y="80256"/>
                </a:cubicBezTo>
                <a:cubicBezTo>
                  <a:pt x="841588" y="57904"/>
                  <a:pt x="849351" y="35439"/>
                  <a:pt x="781517" y="23106"/>
                </a:cubicBezTo>
                <a:lnTo>
                  <a:pt x="676742" y="4056"/>
                </a:lnTo>
                <a:cubicBezTo>
                  <a:pt x="594192" y="7231"/>
                  <a:pt x="510579" y="0"/>
                  <a:pt x="429092" y="13581"/>
                </a:cubicBezTo>
                <a:cubicBezTo>
                  <a:pt x="419663" y="15152"/>
                  <a:pt x="310886" y="71279"/>
                  <a:pt x="286217" y="89781"/>
                </a:cubicBezTo>
                <a:cubicBezTo>
                  <a:pt x="275441" y="97863"/>
                  <a:pt x="266512" y="108219"/>
                  <a:pt x="257642" y="118356"/>
                </a:cubicBezTo>
                <a:cubicBezTo>
                  <a:pt x="244255" y="133656"/>
                  <a:pt x="233917" y="151606"/>
                  <a:pt x="219542" y="165981"/>
                </a:cubicBezTo>
                <a:cubicBezTo>
                  <a:pt x="211447" y="174076"/>
                  <a:pt x="199062" y="176936"/>
                  <a:pt x="190967" y="185031"/>
                </a:cubicBezTo>
                <a:cubicBezTo>
                  <a:pt x="185153" y="190845"/>
                  <a:pt x="149832" y="239808"/>
                  <a:pt x="143342" y="251706"/>
                </a:cubicBezTo>
                <a:cubicBezTo>
                  <a:pt x="129744" y="276637"/>
                  <a:pt x="120994" y="304277"/>
                  <a:pt x="105242" y="327906"/>
                </a:cubicBezTo>
                <a:lnTo>
                  <a:pt x="95717" y="366006"/>
                </a:lnTo>
                <a:close/>
              </a:path>
            </a:pathLst>
          </a:custGeom>
          <a:solidFill>
            <a:srgbClr val="B7DEE8"/>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anchor="ctr"/>
          <a:lstStyle/>
          <a:p>
            <a:pPr algn="ctr">
              <a:defRPr/>
            </a:pPr>
            <a:endParaRPr lang="en-US"/>
          </a:p>
        </p:txBody>
      </p:sp>
      <p:sp>
        <p:nvSpPr>
          <p:cNvPr id="22" name="Flowchart: Or 21"/>
          <p:cNvSpPr/>
          <p:nvPr/>
        </p:nvSpPr>
        <p:spPr bwMode="auto">
          <a:xfrm>
            <a:off x="4876800" y="5562600"/>
            <a:ext cx="152400" cy="152400"/>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15"/>
          <p:cNvSpPr txBox="1">
            <a:spLocks noChangeArrowheads="1"/>
          </p:cNvSpPr>
          <p:nvPr/>
        </p:nvSpPr>
        <p:spPr bwMode="auto">
          <a:xfrm>
            <a:off x="5334000" y="4953000"/>
            <a:ext cx="457200" cy="461665"/>
          </a:xfrm>
          <a:prstGeom prst="rect">
            <a:avLst/>
          </a:prstGeom>
          <a:noFill/>
          <a:ln w="9525">
            <a:noFill/>
            <a:miter lim="800000"/>
            <a:headEnd/>
            <a:tailEnd/>
          </a:ln>
        </p:spPr>
        <p:txBody>
          <a:bodyPr wrap="square">
            <a:spAutoFit/>
          </a:bodyPr>
          <a:lstStyle/>
          <a:p>
            <a:r>
              <a:rPr lang="en-US" sz="2400" b="1" dirty="0" smtClean="0"/>
              <a:t>C</a:t>
            </a:r>
            <a:endParaRPr lang="en-US" sz="2400" b="1" dirty="0"/>
          </a:p>
        </p:txBody>
      </p:sp>
      <p:sp>
        <p:nvSpPr>
          <p:cNvPr id="24" name="TextBox 5"/>
          <p:cNvSpPr txBox="1">
            <a:spLocks noChangeArrowheads="1"/>
          </p:cNvSpPr>
          <p:nvPr/>
        </p:nvSpPr>
        <p:spPr bwMode="auto">
          <a:xfrm>
            <a:off x="1828800" y="5401270"/>
            <a:ext cx="3429000" cy="923330"/>
          </a:xfrm>
          <a:prstGeom prst="rect">
            <a:avLst/>
          </a:prstGeom>
          <a:noFill/>
          <a:ln w="9525">
            <a:noFill/>
            <a:miter lim="800000"/>
            <a:headEnd/>
            <a:tailEnd/>
          </a:ln>
        </p:spPr>
        <p:txBody>
          <a:bodyPr wrap="square">
            <a:spAutoFit/>
          </a:bodyPr>
          <a:lstStyle/>
          <a:p>
            <a:pPr>
              <a:lnSpc>
                <a:spcPct val="90000"/>
              </a:lnSpc>
            </a:pPr>
            <a:r>
              <a:rPr lang="en-US" sz="2000" dirty="0" smtClean="0"/>
              <a:t> = </a:t>
            </a:r>
            <a:r>
              <a:rPr lang="en-US" sz="2000" dirty="0"/>
              <a:t>discrete sample </a:t>
            </a:r>
            <a:r>
              <a:rPr lang="en-US" sz="2000" dirty="0" smtClean="0"/>
              <a:t>(1       sample for 1 analysis) Is     there sampling uncertainty?</a:t>
            </a:r>
            <a:endParaRPr lang="en-US" sz="2000" dirty="0"/>
          </a:p>
        </p:txBody>
      </p:sp>
      <p:sp>
        <p:nvSpPr>
          <p:cNvPr id="25" name="Flowchart: Or 24"/>
          <p:cNvSpPr/>
          <p:nvPr/>
        </p:nvSpPr>
        <p:spPr bwMode="auto">
          <a:xfrm>
            <a:off x="1741716" y="5497644"/>
            <a:ext cx="152400" cy="152400"/>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Box 25"/>
          <p:cNvSpPr txBox="1"/>
          <p:nvPr/>
        </p:nvSpPr>
        <p:spPr>
          <a:xfrm>
            <a:off x="1524000" y="1508272"/>
            <a:ext cx="4648200" cy="1311128"/>
          </a:xfrm>
          <a:prstGeom prst="rect">
            <a:avLst/>
          </a:prstGeom>
          <a:noFill/>
        </p:spPr>
        <p:txBody>
          <a:bodyPr wrap="square" rtlCol="0">
            <a:spAutoFit/>
          </a:bodyPr>
          <a:lstStyle/>
          <a:p>
            <a:pPr algn="ctr">
              <a:lnSpc>
                <a:spcPct val="90000"/>
              </a:lnSpc>
            </a:pPr>
            <a:r>
              <a:rPr lang="en-US" sz="2200" b="1" dirty="0" smtClean="0">
                <a:solidFill>
                  <a:schemeClr val="tx2">
                    <a:lumMod val="75000"/>
                  </a:schemeClr>
                </a:solidFill>
              </a:rPr>
              <a:t>“Representative”:</a:t>
            </a:r>
            <a:r>
              <a:rPr lang="en-US" sz="2200" dirty="0" smtClean="0"/>
              <a:t> the sample result, or the average of multiple samples, is close enough to the true concentration so that decisions are correct</a:t>
            </a:r>
            <a:endParaRPr lang="en-US" sz="2200" dirty="0"/>
          </a:p>
        </p:txBody>
      </p:sp>
      <p:sp>
        <p:nvSpPr>
          <p:cNvPr id="27" name="Date Placeholder 26"/>
          <p:cNvSpPr>
            <a:spLocks noGrp="1"/>
          </p:cNvSpPr>
          <p:nvPr>
            <p:ph type="dt" sz="half" idx="10"/>
          </p:nvPr>
        </p:nvSpPr>
        <p:spPr/>
        <p:txBody>
          <a:bodyPr/>
          <a:lstStyle/>
          <a:p>
            <a:r>
              <a:rPr lang="en-US" smtClean="0"/>
              <a:t>3/5/2013</a:t>
            </a:r>
            <a:endParaRPr lang="en-US"/>
          </a:p>
        </p:txBody>
      </p:sp>
      <p:sp>
        <p:nvSpPr>
          <p:cNvPr id="29" name="Slide Number Placeholder 28"/>
          <p:cNvSpPr>
            <a:spLocks noGrp="1"/>
          </p:cNvSpPr>
          <p:nvPr>
            <p:ph type="sldNum" sz="quarter" idx="12"/>
          </p:nvPr>
        </p:nvSpPr>
        <p:spPr/>
        <p:txBody>
          <a:bodyPr/>
          <a:lstStyle/>
          <a:p>
            <a:fld id="{65F405B5-801D-4F9D-B894-8A9D219F0C2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p>
            <a:r>
              <a:rPr lang="en-US" smtClean="0"/>
              <a:t>3/5/2013</a:t>
            </a:r>
          </a:p>
        </p:txBody>
      </p:sp>
      <p:sp>
        <p:nvSpPr>
          <p:cNvPr id="17411" name="Footer Placeholder 2"/>
          <p:cNvSpPr>
            <a:spLocks noGrp="1"/>
          </p:cNvSpPr>
          <p:nvPr>
            <p:ph type="ftr" sz="quarter" idx="11"/>
          </p:nvPr>
        </p:nvSpPr>
        <p:spPr>
          <a:noFill/>
        </p:spPr>
        <p:txBody>
          <a:bodyPr/>
          <a:lstStyle/>
          <a:p>
            <a:r>
              <a:rPr lang="en-US" smtClean="0"/>
              <a:t>Hardrock Mine Geochemistry and Hydrology Predictions</a:t>
            </a:r>
          </a:p>
        </p:txBody>
      </p:sp>
      <p:sp>
        <p:nvSpPr>
          <p:cNvPr id="17412" name="TextBox 55"/>
          <p:cNvSpPr txBox="1">
            <a:spLocks noChangeArrowheads="1"/>
          </p:cNvSpPr>
          <p:nvPr/>
        </p:nvSpPr>
        <p:spPr bwMode="auto">
          <a:xfrm>
            <a:off x="76200" y="1600200"/>
            <a:ext cx="2847975" cy="2806922"/>
          </a:xfrm>
          <a:prstGeom prst="rect">
            <a:avLst/>
          </a:prstGeom>
          <a:noFill/>
          <a:ln w="9525">
            <a:noFill/>
            <a:miter lim="800000"/>
            <a:headEnd/>
            <a:tailEnd/>
          </a:ln>
        </p:spPr>
        <p:txBody>
          <a:bodyPr>
            <a:spAutoFit/>
          </a:bodyPr>
          <a:lstStyle/>
          <a:p>
            <a:pPr algn="ctr">
              <a:lnSpc>
                <a:spcPct val="95000"/>
              </a:lnSpc>
            </a:pPr>
            <a:r>
              <a:rPr lang="en-US" sz="2400" dirty="0"/>
              <a:t> Single incremental sample (IS) covers a decision unit (DU)</a:t>
            </a:r>
          </a:p>
          <a:p>
            <a:pPr algn="ctr">
              <a:lnSpc>
                <a:spcPct val="60000"/>
              </a:lnSpc>
            </a:pPr>
            <a:r>
              <a:rPr lang="en-US" sz="2800" dirty="0" smtClean="0"/>
              <a:t> </a:t>
            </a:r>
            <a:endParaRPr lang="en-US" sz="2800" dirty="0"/>
          </a:p>
          <a:p>
            <a:pPr algn="ctr">
              <a:lnSpc>
                <a:spcPct val="95000"/>
              </a:lnSpc>
            </a:pPr>
            <a:r>
              <a:rPr lang="en-US" sz="2400" dirty="0" smtClean="0"/>
              <a:t>ISM definitive </a:t>
            </a:r>
            <a:r>
              <a:rPr lang="en-US" sz="2400" dirty="0"/>
              <a:t>guidance is the ITRC ISM Tech Reg web </a:t>
            </a:r>
            <a:r>
              <a:rPr lang="en-US" sz="2400" dirty="0" smtClean="0"/>
              <a:t>document</a:t>
            </a:r>
          </a:p>
        </p:txBody>
      </p:sp>
      <p:grpSp>
        <p:nvGrpSpPr>
          <p:cNvPr id="2" name="Group 60"/>
          <p:cNvGrpSpPr>
            <a:grpSpLocks/>
          </p:cNvGrpSpPr>
          <p:nvPr/>
        </p:nvGrpSpPr>
        <p:grpSpPr bwMode="auto">
          <a:xfrm>
            <a:off x="2514600" y="1287425"/>
            <a:ext cx="6210300" cy="4900574"/>
            <a:chOff x="2514600" y="1260988"/>
            <a:chExt cx="6210300" cy="4900574"/>
          </a:xfrm>
        </p:grpSpPr>
        <p:sp>
          <p:nvSpPr>
            <p:cNvPr id="17416" name="Rectangle 2"/>
            <p:cNvSpPr>
              <a:spLocks noChangeArrowheads="1"/>
            </p:cNvSpPr>
            <p:nvPr/>
          </p:nvSpPr>
          <p:spPr bwMode="auto">
            <a:xfrm>
              <a:off x="3048000" y="1414463"/>
              <a:ext cx="4191000" cy="3581400"/>
            </a:xfrm>
            <a:prstGeom prst="rect">
              <a:avLst/>
            </a:prstGeom>
            <a:solidFill>
              <a:schemeClr val="accent1">
                <a:lumMod val="40000"/>
                <a:lumOff val="60000"/>
              </a:schemeClr>
            </a:solidFill>
            <a:ln w="9525">
              <a:solidFill>
                <a:schemeClr val="tx1"/>
              </a:solidFill>
              <a:miter lim="800000"/>
              <a:headEnd/>
              <a:tailEnd/>
            </a:ln>
          </p:spPr>
          <p:txBody>
            <a:bodyPr wrap="none" lIns="91408" tIns="45705" rIns="91408" bIns="45705" anchor="ctr"/>
            <a:lstStyle/>
            <a:p>
              <a:endParaRPr lang="en-US"/>
            </a:p>
          </p:txBody>
        </p:sp>
        <p:grpSp>
          <p:nvGrpSpPr>
            <p:cNvPr id="3" name="Group 124"/>
            <p:cNvGrpSpPr>
              <a:grpSpLocks/>
            </p:cNvGrpSpPr>
            <p:nvPr/>
          </p:nvGrpSpPr>
          <p:grpSpPr bwMode="auto">
            <a:xfrm>
              <a:off x="7162800" y="1260988"/>
              <a:ext cx="447675" cy="3810279"/>
              <a:chOff x="4278" y="611"/>
              <a:chExt cx="193" cy="3109"/>
            </a:xfrm>
          </p:grpSpPr>
          <p:sp>
            <p:nvSpPr>
              <p:cNvPr id="17466" name="Line 7"/>
              <p:cNvSpPr>
                <a:spLocks noChangeShapeType="1"/>
              </p:cNvSpPr>
              <p:nvPr/>
            </p:nvSpPr>
            <p:spPr bwMode="auto">
              <a:xfrm rot="5400000">
                <a:off x="2978" y="2161"/>
                <a:ext cx="2972" cy="0"/>
              </a:xfrm>
              <a:prstGeom prst="line">
                <a:avLst/>
              </a:prstGeom>
              <a:noFill/>
              <a:ln w="9525">
                <a:solidFill>
                  <a:schemeClr val="tx1"/>
                </a:solidFill>
                <a:round/>
                <a:headEnd/>
                <a:tailEnd/>
              </a:ln>
            </p:spPr>
            <p:txBody>
              <a:bodyPr/>
              <a:lstStyle/>
              <a:p>
                <a:endParaRPr lang="en-US"/>
              </a:p>
            </p:txBody>
          </p:sp>
          <p:sp>
            <p:nvSpPr>
              <p:cNvPr id="17467" name="Line 8"/>
              <p:cNvSpPr>
                <a:spLocks noChangeShapeType="1"/>
              </p:cNvSpPr>
              <p:nvPr/>
            </p:nvSpPr>
            <p:spPr bwMode="auto">
              <a:xfrm rot="5400000" flipH="1">
                <a:off x="4347" y="543"/>
                <a:ext cx="55" cy="192"/>
              </a:xfrm>
              <a:prstGeom prst="line">
                <a:avLst/>
              </a:prstGeom>
              <a:noFill/>
              <a:ln w="9525">
                <a:solidFill>
                  <a:schemeClr val="tx1"/>
                </a:solidFill>
                <a:round/>
                <a:headEnd/>
                <a:tailEnd/>
              </a:ln>
            </p:spPr>
            <p:txBody>
              <a:bodyPr/>
              <a:lstStyle/>
              <a:p>
                <a:endParaRPr lang="en-US"/>
              </a:p>
            </p:txBody>
          </p:sp>
          <p:sp>
            <p:nvSpPr>
              <p:cNvPr id="17468" name="Line 9"/>
              <p:cNvSpPr>
                <a:spLocks noChangeShapeType="1"/>
              </p:cNvSpPr>
              <p:nvPr/>
            </p:nvSpPr>
            <p:spPr bwMode="auto">
              <a:xfrm rot="5400000">
                <a:off x="4346" y="3597"/>
                <a:ext cx="55" cy="192"/>
              </a:xfrm>
              <a:prstGeom prst="line">
                <a:avLst/>
              </a:prstGeom>
              <a:noFill/>
              <a:ln w="9525">
                <a:solidFill>
                  <a:schemeClr val="tx1"/>
                </a:solidFill>
                <a:round/>
                <a:headEnd/>
                <a:tailEnd/>
              </a:ln>
            </p:spPr>
            <p:txBody>
              <a:bodyPr/>
              <a:lstStyle/>
              <a:p>
                <a:endParaRPr lang="en-US"/>
              </a:p>
            </p:txBody>
          </p:sp>
        </p:grpSp>
        <p:sp>
          <p:nvSpPr>
            <p:cNvPr id="17418" name="Rectangle 23"/>
            <p:cNvSpPr>
              <a:spLocks noChangeArrowheads="1"/>
            </p:cNvSpPr>
            <p:nvPr/>
          </p:nvSpPr>
          <p:spPr bwMode="auto">
            <a:xfrm>
              <a:off x="8039100" y="4621763"/>
              <a:ext cx="685800" cy="1371600"/>
            </a:xfrm>
            <a:prstGeom prst="rect">
              <a:avLst/>
            </a:prstGeom>
            <a:solidFill>
              <a:srgbClr val="996633"/>
            </a:solidFill>
            <a:ln w="9525">
              <a:solidFill>
                <a:schemeClr val="tx1"/>
              </a:solidFill>
              <a:miter lim="800000"/>
              <a:headEnd/>
              <a:tailEnd/>
            </a:ln>
          </p:spPr>
          <p:txBody>
            <a:bodyPr wrap="none" lIns="91408" tIns="45705" rIns="91408" bIns="45705" anchor="ctr"/>
            <a:lstStyle/>
            <a:p>
              <a:pPr algn="ctr"/>
              <a:r>
                <a:rPr lang="en-US"/>
                <a:t>DU-IS</a:t>
              </a:r>
            </a:p>
          </p:txBody>
        </p:sp>
        <p:sp>
          <p:nvSpPr>
            <p:cNvPr id="17419" name="Line 46"/>
            <p:cNvSpPr>
              <a:spLocks noChangeShapeType="1"/>
            </p:cNvSpPr>
            <p:nvPr/>
          </p:nvSpPr>
          <p:spPr bwMode="auto">
            <a:xfrm>
              <a:off x="7620000" y="3478763"/>
              <a:ext cx="762000" cy="0"/>
            </a:xfrm>
            <a:prstGeom prst="line">
              <a:avLst/>
            </a:prstGeom>
            <a:noFill/>
            <a:ln w="9525">
              <a:solidFill>
                <a:schemeClr val="tx1"/>
              </a:solidFill>
              <a:round/>
              <a:headEnd/>
              <a:tailEnd/>
            </a:ln>
          </p:spPr>
          <p:txBody>
            <a:bodyPr lIns="91408" tIns="45705" rIns="91408" bIns="45705"/>
            <a:lstStyle/>
            <a:p>
              <a:endParaRPr lang="en-US"/>
            </a:p>
          </p:txBody>
        </p:sp>
        <p:sp>
          <p:nvSpPr>
            <p:cNvPr id="17420" name="Line 47"/>
            <p:cNvSpPr>
              <a:spLocks noChangeShapeType="1"/>
            </p:cNvSpPr>
            <p:nvPr/>
          </p:nvSpPr>
          <p:spPr bwMode="auto">
            <a:xfrm>
              <a:off x="8382000" y="3478763"/>
              <a:ext cx="0" cy="1066800"/>
            </a:xfrm>
            <a:prstGeom prst="line">
              <a:avLst/>
            </a:prstGeom>
            <a:noFill/>
            <a:ln w="9525">
              <a:solidFill>
                <a:schemeClr val="tx1"/>
              </a:solidFill>
              <a:round/>
              <a:headEnd/>
              <a:tailEnd type="triangle" w="med" len="med"/>
            </a:ln>
          </p:spPr>
          <p:txBody>
            <a:bodyPr lIns="91408" tIns="45705" rIns="91408" bIns="45705"/>
            <a:lstStyle/>
            <a:p>
              <a:endParaRPr lang="en-US"/>
            </a:p>
          </p:txBody>
        </p:sp>
        <p:sp>
          <p:nvSpPr>
            <p:cNvPr id="17421" name="Text Box 73"/>
            <p:cNvSpPr txBox="1">
              <a:spLocks noChangeArrowheads="1"/>
            </p:cNvSpPr>
            <p:nvPr/>
          </p:nvSpPr>
          <p:spPr bwMode="auto">
            <a:xfrm>
              <a:off x="2514600" y="5155163"/>
              <a:ext cx="5410200" cy="1006399"/>
            </a:xfrm>
            <a:prstGeom prst="rect">
              <a:avLst/>
            </a:prstGeom>
            <a:noFill/>
            <a:ln w="9525">
              <a:noFill/>
              <a:miter lim="800000"/>
              <a:headEnd/>
              <a:tailEnd/>
            </a:ln>
          </p:spPr>
          <p:txBody>
            <a:bodyPr wrap="square" lIns="91408" tIns="45705" rIns="91408" bIns="45705">
              <a:spAutoFit/>
            </a:bodyPr>
            <a:lstStyle/>
            <a:p>
              <a:pPr algn="ctr">
                <a:lnSpc>
                  <a:spcPct val="90000"/>
                </a:lnSpc>
                <a:spcBef>
                  <a:spcPct val="50000"/>
                </a:spcBef>
              </a:pPr>
              <a:r>
                <a:rPr lang="en-US" sz="2200" dirty="0" smtClean="0"/>
                <a:t>This example: 30 </a:t>
              </a:r>
              <a:r>
                <a:rPr lang="en-US" sz="2200" dirty="0"/>
                <a:t>increments </a:t>
              </a:r>
              <a:r>
                <a:rPr lang="en-US" sz="2200" dirty="0" smtClean="0"/>
                <a:t>(having </a:t>
              </a:r>
              <a:r>
                <a:rPr lang="en-US" sz="2200" dirty="0"/>
                <a:t>a </a:t>
              </a:r>
              <a:r>
                <a:rPr lang="en-US" sz="2200" dirty="0" smtClean="0"/>
                <a:t>plug shape) are combined </a:t>
              </a:r>
              <a:r>
                <a:rPr lang="en-US" sz="2200" dirty="0"/>
                <a:t>into a single incremental sample (IS</a:t>
              </a:r>
              <a:r>
                <a:rPr lang="en-US" sz="2200" dirty="0" smtClean="0"/>
                <a:t>) that represents the DU</a:t>
              </a:r>
              <a:endParaRPr lang="en-US" sz="2200" dirty="0"/>
            </a:p>
          </p:txBody>
        </p:sp>
        <p:sp>
          <p:nvSpPr>
            <p:cNvPr id="17422" name="Oval 82"/>
            <p:cNvSpPr>
              <a:spLocks noChangeArrowheads="1"/>
            </p:cNvSpPr>
            <p:nvPr/>
          </p:nvSpPr>
          <p:spPr bwMode="auto">
            <a:xfrm>
              <a:off x="3505200" y="1743076"/>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23" name="Oval 83"/>
            <p:cNvSpPr>
              <a:spLocks noChangeArrowheads="1"/>
            </p:cNvSpPr>
            <p:nvPr/>
          </p:nvSpPr>
          <p:spPr bwMode="auto">
            <a:xfrm>
              <a:off x="3505200" y="230028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24" name="Oval 84"/>
            <p:cNvSpPr>
              <a:spLocks noChangeArrowheads="1"/>
            </p:cNvSpPr>
            <p:nvPr/>
          </p:nvSpPr>
          <p:spPr bwMode="auto">
            <a:xfrm>
              <a:off x="4343400" y="1738313"/>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25" name="Oval 85"/>
            <p:cNvSpPr>
              <a:spLocks noChangeArrowheads="1"/>
            </p:cNvSpPr>
            <p:nvPr/>
          </p:nvSpPr>
          <p:spPr bwMode="auto">
            <a:xfrm>
              <a:off x="4343400" y="2295526"/>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26" name="Oval 86"/>
            <p:cNvSpPr>
              <a:spLocks noChangeArrowheads="1"/>
            </p:cNvSpPr>
            <p:nvPr/>
          </p:nvSpPr>
          <p:spPr bwMode="auto">
            <a:xfrm>
              <a:off x="3509963" y="2867026"/>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27" name="Oval 87"/>
            <p:cNvSpPr>
              <a:spLocks noChangeArrowheads="1"/>
            </p:cNvSpPr>
            <p:nvPr/>
          </p:nvSpPr>
          <p:spPr bwMode="auto">
            <a:xfrm>
              <a:off x="4343400" y="2862263"/>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28" name="Oval 89"/>
            <p:cNvSpPr>
              <a:spLocks noChangeArrowheads="1"/>
            </p:cNvSpPr>
            <p:nvPr/>
          </p:nvSpPr>
          <p:spPr bwMode="auto">
            <a:xfrm>
              <a:off x="5181600" y="1733551"/>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29" name="Oval 90"/>
            <p:cNvSpPr>
              <a:spLocks noChangeArrowheads="1"/>
            </p:cNvSpPr>
            <p:nvPr/>
          </p:nvSpPr>
          <p:spPr bwMode="auto">
            <a:xfrm>
              <a:off x="5181600" y="2295526"/>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30" name="Oval 91"/>
            <p:cNvSpPr>
              <a:spLocks noChangeArrowheads="1"/>
            </p:cNvSpPr>
            <p:nvPr/>
          </p:nvSpPr>
          <p:spPr bwMode="auto">
            <a:xfrm>
              <a:off x="6005513" y="1733551"/>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31" name="Oval 92"/>
            <p:cNvSpPr>
              <a:spLocks noChangeArrowheads="1"/>
            </p:cNvSpPr>
            <p:nvPr/>
          </p:nvSpPr>
          <p:spPr bwMode="auto">
            <a:xfrm>
              <a:off x="6015038" y="2286001"/>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32" name="Oval 93"/>
            <p:cNvSpPr>
              <a:spLocks noChangeArrowheads="1"/>
            </p:cNvSpPr>
            <p:nvPr/>
          </p:nvSpPr>
          <p:spPr bwMode="auto">
            <a:xfrm>
              <a:off x="6858000" y="1719263"/>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33" name="Oval 94"/>
            <p:cNvSpPr>
              <a:spLocks noChangeArrowheads="1"/>
            </p:cNvSpPr>
            <p:nvPr/>
          </p:nvSpPr>
          <p:spPr bwMode="auto">
            <a:xfrm>
              <a:off x="6858000" y="28527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34" name="Oval 95"/>
            <p:cNvSpPr>
              <a:spLocks noChangeArrowheads="1"/>
            </p:cNvSpPr>
            <p:nvPr/>
          </p:nvSpPr>
          <p:spPr bwMode="auto">
            <a:xfrm>
              <a:off x="5181600" y="287178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35" name="Oval 97"/>
            <p:cNvSpPr>
              <a:spLocks noChangeArrowheads="1"/>
            </p:cNvSpPr>
            <p:nvPr/>
          </p:nvSpPr>
          <p:spPr bwMode="auto">
            <a:xfrm>
              <a:off x="3505200" y="34242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36" name="Oval 98"/>
            <p:cNvSpPr>
              <a:spLocks noChangeArrowheads="1"/>
            </p:cNvSpPr>
            <p:nvPr/>
          </p:nvSpPr>
          <p:spPr bwMode="auto">
            <a:xfrm>
              <a:off x="4343400" y="34242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37" name="Oval 99"/>
            <p:cNvSpPr>
              <a:spLocks noChangeArrowheads="1"/>
            </p:cNvSpPr>
            <p:nvPr/>
          </p:nvSpPr>
          <p:spPr bwMode="auto">
            <a:xfrm>
              <a:off x="3505200" y="39576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38" name="Oval 100"/>
            <p:cNvSpPr>
              <a:spLocks noChangeArrowheads="1"/>
            </p:cNvSpPr>
            <p:nvPr/>
          </p:nvSpPr>
          <p:spPr bwMode="auto">
            <a:xfrm flipH="1">
              <a:off x="4343400" y="39576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39" name="Oval 101"/>
            <p:cNvSpPr>
              <a:spLocks noChangeArrowheads="1"/>
            </p:cNvSpPr>
            <p:nvPr/>
          </p:nvSpPr>
          <p:spPr bwMode="auto">
            <a:xfrm>
              <a:off x="3505200" y="44910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40" name="Oval 102"/>
            <p:cNvSpPr>
              <a:spLocks noChangeArrowheads="1"/>
            </p:cNvSpPr>
            <p:nvPr/>
          </p:nvSpPr>
          <p:spPr bwMode="auto">
            <a:xfrm>
              <a:off x="4343400" y="44910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41" name="Oval 103"/>
            <p:cNvSpPr>
              <a:spLocks noChangeArrowheads="1"/>
            </p:cNvSpPr>
            <p:nvPr/>
          </p:nvSpPr>
          <p:spPr bwMode="auto">
            <a:xfrm>
              <a:off x="5181600" y="34242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42" name="Oval 104"/>
            <p:cNvSpPr>
              <a:spLocks noChangeArrowheads="1"/>
            </p:cNvSpPr>
            <p:nvPr/>
          </p:nvSpPr>
          <p:spPr bwMode="auto">
            <a:xfrm>
              <a:off x="6019800" y="39576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43" name="Oval 105"/>
            <p:cNvSpPr>
              <a:spLocks noChangeArrowheads="1"/>
            </p:cNvSpPr>
            <p:nvPr/>
          </p:nvSpPr>
          <p:spPr bwMode="auto">
            <a:xfrm>
              <a:off x="6019800" y="34242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44" name="Oval 106"/>
            <p:cNvSpPr>
              <a:spLocks noChangeArrowheads="1"/>
            </p:cNvSpPr>
            <p:nvPr/>
          </p:nvSpPr>
          <p:spPr bwMode="auto">
            <a:xfrm>
              <a:off x="6858000" y="39576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45" name="Oval 107"/>
            <p:cNvSpPr>
              <a:spLocks noChangeArrowheads="1"/>
            </p:cNvSpPr>
            <p:nvPr/>
          </p:nvSpPr>
          <p:spPr bwMode="auto">
            <a:xfrm>
              <a:off x="6858000" y="44910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46" name="Oval 108"/>
            <p:cNvSpPr>
              <a:spLocks noChangeArrowheads="1"/>
            </p:cNvSpPr>
            <p:nvPr/>
          </p:nvSpPr>
          <p:spPr bwMode="auto">
            <a:xfrm>
              <a:off x="5181600" y="39576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47" name="Oval 109"/>
            <p:cNvSpPr>
              <a:spLocks noChangeArrowheads="1"/>
            </p:cNvSpPr>
            <p:nvPr/>
          </p:nvSpPr>
          <p:spPr bwMode="auto">
            <a:xfrm>
              <a:off x="5181600" y="44910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48" name="Oval 112"/>
            <p:cNvSpPr>
              <a:spLocks noChangeArrowheads="1"/>
            </p:cNvSpPr>
            <p:nvPr/>
          </p:nvSpPr>
          <p:spPr bwMode="auto">
            <a:xfrm>
              <a:off x="6019800" y="2867026"/>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49" name="Oval 113"/>
            <p:cNvSpPr>
              <a:spLocks noChangeArrowheads="1"/>
            </p:cNvSpPr>
            <p:nvPr/>
          </p:nvSpPr>
          <p:spPr bwMode="auto">
            <a:xfrm>
              <a:off x="6019800" y="44910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50" name="Oval 114"/>
            <p:cNvSpPr>
              <a:spLocks noChangeArrowheads="1"/>
            </p:cNvSpPr>
            <p:nvPr/>
          </p:nvSpPr>
          <p:spPr bwMode="auto">
            <a:xfrm>
              <a:off x="6858000" y="3424238"/>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51" name="Line 115"/>
            <p:cNvSpPr>
              <a:spLocks noChangeShapeType="1"/>
            </p:cNvSpPr>
            <p:nvPr/>
          </p:nvSpPr>
          <p:spPr bwMode="auto">
            <a:xfrm>
              <a:off x="3657600" y="4533901"/>
              <a:ext cx="609600" cy="0"/>
            </a:xfrm>
            <a:prstGeom prst="line">
              <a:avLst/>
            </a:prstGeom>
            <a:noFill/>
            <a:ln w="9525">
              <a:solidFill>
                <a:srgbClr val="660033"/>
              </a:solidFill>
              <a:round/>
              <a:headEnd/>
              <a:tailEnd type="triangle" w="med" len="med"/>
            </a:ln>
          </p:spPr>
          <p:txBody>
            <a:bodyPr lIns="91408" tIns="45705" rIns="91408" bIns="45705"/>
            <a:lstStyle/>
            <a:p>
              <a:endParaRPr lang="en-US"/>
            </a:p>
          </p:txBody>
        </p:sp>
        <p:sp>
          <p:nvSpPr>
            <p:cNvPr id="17452" name="Line 116"/>
            <p:cNvSpPr>
              <a:spLocks noChangeShapeType="1"/>
            </p:cNvSpPr>
            <p:nvPr/>
          </p:nvSpPr>
          <p:spPr bwMode="auto">
            <a:xfrm>
              <a:off x="6896100" y="4071938"/>
              <a:ext cx="0" cy="381000"/>
            </a:xfrm>
            <a:prstGeom prst="line">
              <a:avLst/>
            </a:prstGeom>
            <a:noFill/>
            <a:ln w="9525">
              <a:solidFill>
                <a:srgbClr val="660033"/>
              </a:solidFill>
              <a:round/>
              <a:headEnd type="triangle" w="med" len="med"/>
              <a:tailEnd/>
            </a:ln>
          </p:spPr>
          <p:txBody>
            <a:bodyPr lIns="91408" tIns="45705" rIns="91408" bIns="45705"/>
            <a:lstStyle/>
            <a:p>
              <a:endParaRPr lang="en-US"/>
            </a:p>
          </p:txBody>
        </p:sp>
        <p:sp>
          <p:nvSpPr>
            <p:cNvPr id="17453" name="Oval 117"/>
            <p:cNvSpPr>
              <a:spLocks noChangeArrowheads="1"/>
            </p:cNvSpPr>
            <p:nvPr/>
          </p:nvSpPr>
          <p:spPr bwMode="auto">
            <a:xfrm>
              <a:off x="6858000" y="2286001"/>
              <a:ext cx="76200" cy="76200"/>
            </a:xfrm>
            <a:prstGeom prst="ellipse">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54" name="Text Box 118"/>
            <p:cNvSpPr txBox="1">
              <a:spLocks noChangeArrowheads="1"/>
            </p:cNvSpPr>
            <p:nvPr/>
          </p:nvSpPr>
          <p:spPr bwMode="auto">
            <a:xfrm>
              <a:off x="3048000" y="4733925"/>
              <a:ext cx="4495800" cy="338138"/>
            </a:xfrm>
            <a:prstGeom prst="rect">
              <a:avLst/>
            </a:prstGeom>
            <a:noFill/>
            <a:ln w="9525">
              <a:noFill/>
              <a:miter lim="800000"/>
              <a:headEnd/>
              <a:tailEnd/>
            </a:ln>
          </p:spPr>
          <p:txBody>
            <a:bodyPr lIns="91408" tIns="45705" rIns="91408" bIns="45705">
              <a:spAutoFit/>
            </a:bodyPr>
            <a:lstStyle/>
            <a:p>
              <a:pPr>
                <a:spcBef>
                  <a:spcPct val="50000"/>
                </a:spcBef>
              </a:pPr>
              <a:r>
                <a:rPr lang="en-US" sz="1600" dirty="0">
                  <a:solidFill>
                    <a:srgbClr val="660033"/>
                  </a:solidFill>
                  <a:latin typeface="Arial Narrow" pitchFamily="34" charset="0"/>
                </a:rPr>
                <a:t>Starting pt chosen at random along edge of DU</a:t>
              </a:r>
            </a:p>
          </p:txBody>
        </p:sp>
        <p:sp>
          <p:nvSpPr>
            <p:cNvPr id="17455" name="Line 119"/>
            <p:cNvSpPr>
              <a:spLocks noChangeShapeType="1"/>
            </p:cNvSpPr>
            <p:nvPr/>
          </p:nvSpPr>
          <p:spPr bwMode="auto">
            <a:xfrm flipV="1">
              <a:off x="3548063" y="4633913"/>
              <a:ext cx="0" cy="152400"/>
            </a:xfrm>
            <a:prstGeom prst="line">
              <a:avLst/>
            </a:prstGeom>
            <a:noFill/>
            <a:ln w="9525">
              <a:solidFill>
                <a:srgbClr val="660033"/>
              </a:solidFill>
              <a:round/>
              <a:headEnd/>
              <a:tailEnd type="triangle" w="med" len="med"/>
            </a:ln>
          </p:spPr>
          <p:txBody>
            <a:bodyPr lIns="91408" tIns="45705" rIns="91408" bIns="45705"/>
            <a:lstStyle/>
            <a:p>
              <a:endParaRPr lang="en-US"/>
            </a:p>
          </p:txBody>
        </p:sp>
        <p:sp>
          <p:nvSpPr>
            <p:cNvPr id="17456" name="Line 120"/>
            <p:cNvSpPr>
              <a:spLocks noChangeShapeType="1"/>
            </p:cNvSpPr>
            <p:nvPr/>
          </p:nvSpPr>
          <p:spPr bwMode="auto">
            <a:xfrm>
              <a:off x="4467225" y="4533901"/>
              <a:ext cx="609600" cy="0"/>
            </a:xfrm>
            <a:prstGeom prst="line">
              <a:avLst/>
            </a:prstGeom>
            <a:noFill/>
            <a:ln w="9525">
              <a:solidFill>
                <a:srgbClr val="660033"/>
              </a:solidFill>
              <a:round/>
              <a:headEnd/>
              <a:tailEnd type="triangle" w="med" len="med"/>
            </a:ln>
          </p:spPr>
          <p:txBody>
            <a:bodyPr lIns="91408" tIns="45705" rIns="91408" bIns="45705"/>
            <a:lstStyle/>
            <a:p>
              <a:endParaRPr lang="en-US"/>
            </a:p>
          </p:txBody>
        </p:sp>
        <p:sp>
          <p:nvSpPr>
            <p:cNvPr id="17457" name="Line 121"/>
            <p:cNvSpPr>
              <a:spLocks noChangeShapeType="1"/>
            </p:cNvSpPr>
            <p:nvPr/>
          </p:nvSpPr>
          <p:spPr bwMode="auto">
            <a:xfrm>
              <a:off x="5329238" y="4538663"/>
              <a:ext cx="609600" cy="0"/>
            </a:xfrm>
            <a:prstGeom prst="line">
              <a:avLst/>
            </a:prstGeom>
            <a:noFill/>
            <a:ln w="9525">
              <a:solidFill>
                <a:srgbClr val="660033"/>
              </a:solidFill>
              <a:round/>
              <a:headEnd/>
              <a:tailEnd type="triangle" w="med" len="med"/>
            </a:ln>
          </p:spPr>
          <p:txBody>
            <a:bodyPr lIns="91408" tIns="45705" rIns="91408" bIns="45705"/>
            <a:lstStyle/>
            <a:p>
              <a:endParaRPr lang="en-US"/>
            </a:p>
          </p:txBody>
        </p:sp>
        <p:sp>
          <p:nvSpPr>
            <p:cNvPr id="17458" name="Line 122"/>
            <p:cNvSpPr>
              <a:spLocks noChangeShapeType="1"/>
            </p:cNvSpPr>
            <p:nvPr/>
          </p:nvSpPr>
          <p:spPr bwMode="auto">
            <a:xfrm>
              <a:off x="6172200" y="4524376"/>
              <a:ext cx="609600" cy="0"/>
            </a:xfrm>
            <a:prstGeom prst="line">
              <a:avLst/>
            </a:prstGeom>
            <a:noFill/>
            <a:ln w="9525">
              <a:solidFill>
                <a:srgbClr val="660033"/>
              </a:solidFill>
              <a:round/>
              <a:headEnd/>
              <a:tailEnd type="triangle" w="med" len="med"/>
            </a:ln>
          </p:spPr>
          <p:txBody>
            <a:bodyPr lIns="91408" tIns="45705" rIns="91408" bIns="45705"/>
            <a:lstStyle/>
            <a:p>
              <a:endParaRPr lang="en-US"/>
            </a:p>
          </p:txBody>
        </p:sp>
        <p:sp>
          <p:nvSpPr>
            <p:cNvPr id="17459" name="Line 123"/>
            <p:cNvSpPr>
              <a:spLocks noChangeShapeType="1"/>
            </p:cNvSpPr>
            <p:nvPr/>
          </p:nvSpPr>
          <p:spPr bwMode="auto">
            <a:xfrm flipH="1">
              <a:off x="6172200" y="3995738"/>
              <a:ext cx="609600" cy="0"/>
            </a:xfrm>
            <a:prstGeom prst="line">
              <a:avLst/>
            </a:prstGeom>
            <a:noFill/>
            <a:ln w="9525">
              <a:solidFill>
                <a:srgbClr val="660033"/>
              </a:solidFill>
              <a:round/>
              <a:headEnd/>
              <a:tailEnd type="triangle" w="med" len="med"/>
            </a:ln>
          </p:spPr>
          <p:txBody>
            <a:bodyPr lIns="91408" tIns="45705" rIns="91408" bIns="45705"/>
            <a:lstStyle/>
            <a:p>
              <a:endParaRPr lang="en-US"/>
            </a:p>
          </p:txBody>
        </p:sp>
        <p:sp>
          <p:nvSpPr>
            <p:cNvPr id="17460" name="AutoShape 131"/>
            <p:cNvSpPr>
              <a:spLocks noChangeArrowheads="1"/>
            </p:cNvSpPr>
            <p:nvPr/>
          </p:nvSpPr>
          <p:spPr bwMode="auto">
            <a:xfrm>
              <a:off x="7772400" y="3326363"/>
              <a:ext cx="76200" cy="228600"/>
            </a:xfrm>
            <a:prstGeom prst="can">
              <a:avLst>
                <a:gd name="adj" fmla="val 75000"/>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61" name="AutoShape 132"/>
            <p:cNvSpPr>
              <a:spLocks noChangeArrowheads="1"/>
            </p:cNvSpPr>
            <p:nvPr/>
          </p:nvSpPr>
          <p:spPr bwMode="auto">
            <a:xfrm>
              <a:off x="8124825" y="3326363"/>
              <a:ext cx="76200" cy="228600"/>
            </a:xfrm>
            <a:prstGeom prst="can">
              <a:avLst>
                <a:gd name="adj" fmla="val 75000"/>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62" name="AutoShape 133"/>
            <p:cNvSpPr>
              <a:spLocks noChangeArrowheads="1"/>
            </p:cNvSpPr>
            <p:nvPr/>
          </p:nvSpPr>
          <p:spPr bwMode="auto">
            <a:xfrm>
              <a:off x="8343900" y="3631163"/>
              <a:ext cx="76200" cy="228600"/>
            </a:xfrm>
            <a:prstGeom prst="can">
              <a:avLst>
                <a:gd name="adj" fmla="val 75000"/>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63" name="AutoShape 134"/>
            <p:cNvSpPr>
              <a:spLocks noChangeArrowheads="1"/>
            </p:cNvSpPr>
            <p:nvPr/>
          </p:nvSpPr>
          <p:spPr bwMode="auto">
            <a:xfrm>
              <a:off x="8353425" y="4155038"/>
              <a:ext cx="76200" cy="228600"/>
            </a:xfrm>
            <a:prstGeom prst="can">
              <a:avLst>
                <a:gd name="adj" fmla="val 75000"/>
              </a:avLst>
            </a:prstGeom>
            <a:solidFill>
              <a:srgbClr val="996633"/>
            </a:solidFill>
            <a:ln w="9525">
              <a:solidFill>
                <a:schemeClr val="tx1"/>
              </a:solidFill>
              <a:round/>
              <a:headEnd/>
              <a:tailEnd/>
            </a:ln>
          </p:spPr>
          <p:txBody>
            <a:bodyPr wrap="none" lIns="91408" tIns="45705" rIns="91408" bIns="45705" anchor="ctr"/>
            <a:lstStyle/>
            <a:p>
              <a:endParaRPr lang="en-US"/>
            </a:p>
          </p:txBody>
        </p:sp>
        <p:sp>
          <p:nvSpPr>
            <p:cNvPr id="17464" name="TextBox 56"/>
            <p:cNvSpPr txBox="1">
              <a:spLocks noChangeArrowheads="1"/>
            </p:cNvSpPr>
            <p:nvPr/>
          </p:nvSpPr>
          <p:spPr bwMode="auto">
            <a:xfrm>
              <a:off x="8001000" y="1905000"/>
              <a:ext cx="609600" cy="369888"/>
            </a:xfrm>
            <a:prstGeom prst="rect">
              <a:avLst/>
            </a:prstGeom>
            <a:solidFill>
              <a:schemeClr val="accent1">
                <a:lumMod val="40000"/>
                <a:lumOff val="60000"/>
              </a:schemeClr>
            </a:solidFill>
            <a:ln w="9525">
              <a:solidFill>
                <a:schemeClr val="tx1"/>
              </a:solidFill>
              <a:miter lim="800000"/>
              <a:headEnd/>
              <a:tailEnd/>
            </a:ln>
          </p:spPr>
          <p:txBody>
            <a:bodyPr>
              <a:spAutoFit/>
            </a:bodyPr>
            <a:lstStyle/>
            <a:p>
              <a:pPr algn="ctr"/>
              <a:r>
                <a:rPr lang="en-US"/>
                <a:t>DU</a:t>
              </a:r>
            </a:p>
          </p:txBody>
        </p:sp>
        <p:cxnSp>
          <p:nvCxnSpPr>
            <p:cNvPr id="59" name="Straight Arrow Connector 58"/>
            <p:cNvCxnSpPr/>
            <p:nvPr/>
          </p:nvCxnSpPr>
          <p:spPr>
            <a:xfrm flipH="1">
              <a:off x="7620000" y="2133600"/>
              <a:ext cx="3048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415" name="Rectangle 59"/>
          <p:cNvSpPr>
            <a:spLocks noChangeArrowheads="1"/>
          </p:cNvSpPr>
          <p:nvPr/>
        </p:nvSpPr>
        <p:spPr bwMode="auto">
          <a:xfrm>
            <a:off x="1053646" y="226671"/>
            <a:ext cx="6983707" cy="1144929"/>
          </a:xfrm>
          <a:prstGeom prst="rect">
            <a:avLst/>
          </a:prstGeom>
          <a:noFill/>
          <a:ln w="9525">
            <a:noFill/>
            <a:miter lim="800000"/>
            <a:headEnd/>
            <a:tailEnd/>
          </a:ln>
        </p:spPr>
        <p:txBody>
          <a:bodyPr wrap="none">
            <a:spAutoFit/>
          </a:bodyPr>
          <a:lstStyle/>
          <a:p>
            <a:pPr algn="ctr">
              <a:lnSpc>
                <a:spcPct val="95000"/>
              </a:lnSpc>
            </a:pPr>
            <a:r>
              <a:rPr lang="en-US" sz="3600" dirty="0"/>
              <a:t>Incremental Sampling Methodology </a:t>
            </a:r>
            <a:endParaRPr lang="en-US" sz="3600" dirty="0" smtClean="0"/>
          </a:p>
          <a:p>
            <a:pPr algn="ctr">
              <a:lnSpc>
                <a:spcPct val="95000"/>
              </a:lnSpc>
            </a:pPr>
            <a:r>
              <a:rPr lang="en-US" sz="3600" dirty="0" smtClean="0"/>
              <a:t>(Field ISM</a:t>
            </a:r>
            <a:r>
              <a:rPr lang="en-US" sz="3600" dirty="0"/>
              <a:t>)</a:t>
            </a:r>
          </a:p>
        </p:txBody>
      </p:sp>
      <p:sp>
        <p:nvSpPr>
          <p:cNvPr id="61" name="Slide Number Placeholder 60"/>
          <p:cNvSpPr>
            <a:spLocks noGrp="1"/>
          </p:cNvSpPr>
          <p:nvPr>
            <p:ph type="sldNum" sz="quarter" idx="12"/>
          </p:nvPr>
        </p:nvSpPr>
        <p:spPr/>
        <p:txBody>
          <a:bodyPr/>
          <a:lstStyle/>
          <a:p>
            <a:fld id="{FA4E4E9E-B4A7-4A31-9705-31DC30336F20}" type="slidenum">
              <a:rPr lang="en-US" smtClean="0"/>
              <a:pPr/>
              <a:t>11</a:t>
            </a:fld>
            <a:endParaRPr lang="en-US" dirty="0"/>
          </a:p>
        </p:txBody>
      </p:sp>
      <p:sp>
        <p:nvSpPr>
          <p:cNvPr id="65" name="Rectangle 64"/>
          <p:cNvSpPr/>
          <p:nvPr/>
        </p:nvSpPr>
        <p:spPr>
          <a:xfrm>
            <a:off x="33867" y="4343400"/>
            <a:ext cx="2971800" cy="443198"/>
          </a:xfrm>
          <a:prstGeom prst="rect">
            <a:avLst/>
          </a:prstGeom>
        </p:spPr>
        <p:txBody>
          <a:bodyPr wrap="square">
            <a:spAutoFit/>
          </a:bodyPr>
          <a:lstStyle/>
          <a:p>
            <a:pPr lvl="0" algn="ctr">
              <a:lnSpc>
                <a:spcPct val="95000"/>
              </a:lnSpc>
            </a:pPr>
            <a:r>
              <a:rPr lang="en-US" sz="2400" b="1" dirty="0" smtClean="0">
                <a:solidFill>
                  <a:schemeClr val="accent1">
                    <a:lumMod val="75000"/>
                  </a:schemeClr>
                </a:solidFill>
                <a:latin typeface="Arial Narrow" pitchFamily="34" charset="0"/>
              </a:rPr>
              <a:t>www.itrcweb.org/ISM-1</a:t>
            </a:r>
            <a:endParaRPr lang="en-US" sz="2400" b="1" dirty="0">
              <a:solidFill>
                <a:schemeClr val="accent1">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p:spPr>
        <p:txBody>
          <a:bodyPr/>
          <a:lstStyle/>
          <a:p>
            <a:r>
              <a:rPr lang="en-US" smtClean="0"/>
              <a:t>3/5/2013</a:t>
            </a:r>
          </a:p>
        </p:txBody>
      </p:sp>
      <p:sp>
        <p:nvSpPr>
          <p:cNvPr id="18435" name="Footer Placeholder 3"/>
          <p:cNvSpPr>
            <a:spLocks noGrp="1"/>
          </p:cNvSpPr>
          <p:nvPr>
            <p:ph type="ftr" sz="quarter" idx="11"/>
          </p:nvPr>
        </p:nvSpPr>
        <p:spPr>
          <a:noFill/>
        </p:spPr>
        <p:txBody>
          <a:bodyPr/>
          <a:lstStyle/>
          <a:p>
            <a:r>
              <a:rPr lang="en-US" smtClean="0"/>
              <a:t>Hardrock Mine Geochemistry and Hydrology Predictions</a:t>
            </a:r>
          </a:p>
        </p:txBody>
      </p:sp>
      <p:pic>
        <p:nvPicPr>
          <p:cNvPr id="18436" name="Picture 2"/>
          <p:cNvPicPr>
            <a:picLocks noChangeAspect="1" noChangeArrowheads="1"/>
          </p:cNvPicPr>
          <p:nvPr/>
        </p:nvPicPr>
        <p:blipFill>
          <a:blip r:embed="rId2" cstate="print"/>
          <a:srcRect/>
          <a:stretch>
            <a:fillRect/>
          </a:stretch>
        </p:blipFill>
        <p:spPr bwMode="auto">
          <a:xfrm>
            <a:off x="2057400" y="1110172"/>
            <a:ext cx="6172200" cy="5671628"/>
          </a:xfrm>
          <a:prstGeom prst="rect">
            <a:avLst/>
          </a:prstGeom>
          <a:noFill/>
          <a:ln w="9525">
            <a:noFill/>
            <a:miter lim="800000"/>
            <a:headEnd/>
            <a:tailEnd/>
          </a:ln>
        </p:spPr>
      </p:pic>
      <p:sp>
        <p:nvSpPr>
          <p:cNvPr id="18438" name="Title 1"/>
          <p:cNvSpPr>
            <a:spLocks noGrp="1"/>
          </p:cNvSpPr>
          <p:nvPr>
            <p:ph type="title"/>
          </p:nvPr>
        </p:nvSpPr>
        <p:spPr>
          <a:xfrm>
            <a:off x="0" y="1143000"/>
            <a:ext cx="3886200" cy="1752600"/>
          </a:xfrm>
        </p:spPr>
        <p:txBody>
          <a:bodyPr>
            <a:normAutofit/>
          </a:bodyPr>
          <a:lstStyle/>
          <a:p>
            <a:pPr>
              <a:lnSpc>
                <a:spcPct val="90000"/>
              </a:lnSpc>
            </a:pPr>
            <a:r>
              <a:rPr lang="en-US" sz="2600" dirty="0" smtClean="0"/>
              <a:t>Need at least 3 </a:t>
            </a:r>
            <a:r>
              <a:rPr lang="en-US" sz="2600" u="sng" dirty="0" smtClean="0"/>
              <a:t>independent</a:t>
            </a:r>
            <a:r>
              <a:rPr lang="en-US" sz="2600" dirty="0" smtClean="0"/>
              <a:t> replicate ICSs if want to calculate UCL or measure data uncertainty</a:t>
            </a:r>
          </a:p>
        </p:txBody>
      </p:sp>
      <p:grpSp>
        <p:nvGrpSpPr>
          <p:cNvPr id="11" name="Group 10"/>
          <p:cNvGrpSpPr/>
          <p:nvPr/>
        </p:nvGrpSpPr>
        <p:grpSpPr>
          <a:xfrm>
            <a:off x="304800" y="4930271"/>
            <a:ext cx="4147456" cy="1089529"/>
            <a:chOff x="1180335" y="4930271"/>
            <a:chExt cx="3089785" cy="1089529"/>
          </a:xfrm>
        </p:grpSpPr>
        <p:sp>
          <p:nvSpPr>
            <p:cNvPr id="10" name="Rectangle 9"/>
            <p:cNvSpPr/>
            <p:nvPr/>
          </p:nvSpPr>
          <p:spPr>
            <a:xfrm>
              <a:off x="1545269" y="5181600"/>
              <a:ext cx="2724851"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9" name="TextBox 6"/>
            <p:cNvSpPr txBox="1">
              <a:spLocks noChangeArrowheads="1"/>
            </p:cNvSpPr>
            <p:nvPr/>
          </p:nvSpPr>
          <p:spPr bwMode="auto">
            <a:xfrm>
              <a:off x="1180335" y="4930271"/>
              <a:ext cx="2554547" cy="1089529"/>
            </a:xfrm>
            <a:prstGeom prst="rect">
              <a:avLst/>
            </a:prstGeom>
            <a:solidFill>
              <a:schemeClr val="bg1"/>
            </a:solidFill>
            <a:ln w="9525">
              <a:noFill/>
              <a:miter lim="800000"/>
              <a:headEnd/>
              <a:tailEnd/>
            </a:ln>
          </p:spPr>
          <p:txBody>
            <a:bodyPr wrap="square">
              <a:spAutoFit/>
            </a:bodyPr>
            <a:lstStyle/>
            <a:p>
              <a:pPr algn="ctr">
                <a:lnSpc>
                  <a:spcPct val="90000"/>
                </a:lnSpc>
              </a:pPr>
              <a:r>
                <a:rPr lang="en-US" sz="2400" dirty="0" smtClean="0"/>
                <a:t>Example: 3 replicate ICSs </a:t>
              </a:r>
              <a:r>
                <a:rPr lang="en-US" sz="2400" dirty="0"/>
                <a:t>of 30 increments </a:t>
              </a:r>
              <a:r>
                <a:rPr lang="en-US" sz="2400" dirty="0" smtClean="0"/>
                <a:t>each = 90 increments total in DU</a:t>
              </a:r>
              <a:endParaRPr lang="en-US" sz="2400" dirty="0"/>
            </a:p>
          </p:txBody>
        </p:sp>
      </p:grpSp>
      <p:sp>
        <p:nvSpPr>
          <p:cNvPr id="8" name="Slide Number Placeholder 7"/>
          <p:cNvSpPr>
            <a:spLocks noGrp="1"/>
          </p:cNvSpPr>
          <p:nvPr>
            <p:ph type="sldNum" sz="quarter" idx="12"/>
          </p:nvPr>
        </p:nvSpPr>
        <p:spPr/>
        <p:txBody>
          <a:bodyPr/>
          <a:lstStyle/>
          <a:p>
            <a:fld id="{FA4E4E9E-B4A7-4A31-9705-31DC30336F20}" type="slidenum">
              <a:rPr lang="en-US" smtClean="0"/>
              <a:pPr/>
              <a:t>12</a:t>
            </a:fld>
            <a:endParaRPr lang="en-US"/>
          </a:p>
        </p:txBody>
      </p:sp>
      <p:sp>
        <p:nvSpPr>
          <p:cNvPr id="9" name="TextBox 8"/>
          <p:cNvSpPr txBox="1"/>
          <p:nvPr/>
        </p:nvSpPr>
        <p:spPr>
          <a:xfrm>
            <a:off x="228600" y="3200400"/>
            <a:ext cx="3429000" cy="1172629"/>
          </a:xfrm>
          <a:prstGeom prst="rect">
            <a:avLst/>
          </a:prstGeom>
          <a:noFill/>
        </p:spPr>
        <p:txBody>
          <a:bodyPr wrap="square" rtlCol="0">
            <a:spAutoFit/>
          </a:bodyPr>
          <a:lstStyle/>
          <a:p>
            <a:pPr algn="ctr">
              <a:lnSpc>
                <a:spcPct val="90000"/>
              </a:lnSpc>
            </a:pPr>
            <a:r>
              <a:rPr lang="en-US" sz="2600" dirty="0" smtClean="0"/>
              <a:t>Each replicate ICS result represents an estimate of the DU mean. </a:t>
            </a:r>
          </a:p>
        </p:txBody>
      </p:sp>
      <p:sp>
        <p:nvSpPr>
          <p:cNvPr id="12" name="Title 1"/>
          <p:cNvSpPr txBox="1">
            <a:spLocks/>
          </p:cNvSpPr>
          <p:nvPr/>
        </p:nvSpPr>
        <p:spPr>
          <a:xfrm>
            <a:off x="381000" y="152400"/>
            <a:ext cx="8305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tx1"/>
                </a:solidFill>
                <a:effectLst/>
                <a:uLnTx/>
                <a:uFillTx/>
                <a:latin typeface="+mj-lt"/>
                <a:ea typeface="+mj-ea"/>
                <a:cs typeface="+mj-cs"/>
              </a:rPr>
              <a:t>Replicate ICSs per DU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nSpc>
                <a:spcPct val="90000"/>
              </a:lnSpc>
            </a:pPr>
            <a:r>
              <a:rPr lang="en-US" sz="3400" dirty="0" smtClean="0"/>
              <a:t>Sample Processing &amp; Correct Subsampling Critical for Reliable Data</a:t>
            </a:r>
            <a:endParaRPr lang="en-US" sz="3400" dirty="0"/>
          </a:p>
        </p:txBody>
      </p:sp>
      <p:sp>
        <p:nvSpPr>
          <p:cNvPr id="3" name="Content Placeholder 2"/>
          <p:cNvSpPr>
            <a:spLocks noGrp="1"/>
          </p:cNvSpPr>
          <p:nvPr>
            <p:ph idx="1"/>
          </p:nvPr>
        </p:nvSpPr>
        <p:spPr>
          <a:xfrm>
            <a:off x="228600" y="1600200"/>
            <a:ext cx="6096000" cy="4297363"/>
          </a:xfrm>
        </p:spPr>
        <p:txBody>
          <a:bodyPr>
            <a:normAutofit/>
          </a:bodyPr>
          <a:lstStyle/>
          <a:p>
            <a:pPr>
              <a:lnSpc>
                <a:spcPct val="90000"/>
              </a:lnSpc>
              <a:spcBef>
                <a:spcPts val="900"/>
              </a:spcBef>
            </a:pPr>
            <a:r>
              <a:rPr lang="en-US" sz="2600" dirty="0" smtClean="0"/>
              <a:t>Micro-scale, within-sample heterogeneity caused by differences       in particle size &amp; composition</a:t>
            </a:r>
          </a:p>
          <a:p>
            <a:pPr>
              <a:lnSpc>
                <a:spcPct val="90000"/>
              </a:lnSpc>
              <a:spcBef>
                <a:spcPts val="1200"/>
              </a:spcBef>
            </a:pPr>
            <a:r>
              <a:rPr lang="en-US" sz="2600" dirty="0" smtClean="0"/>
              <a:t>Tiny particles are often composed of    minerals that readily adsorb contaminants</a:t>
            </a:r>
          </a:p>
          <a:p>
            <a:pPr lvl="1">
              <a:lnSpc>
                <a:spcPct val="90000"/>
              </a:lnSpc>
              <a:spcBef>
                <a:spcPts val="900"/>
              </a:spcBef>
            </a:pPr>
            <a:r>
              <a:rPr lang="en-US" sz="2400" dirty="0" smtClean="0"/>
              <a:t>Iron oxides</a:t>
            </a:r>
          </a:p>
          <a:p>
            <a:pPr lvl="1">
              <a:lnSpc>
                <a:spcPct val="90000"/>
              </a:lnSpc>
              <a:spcBef>
                <a:spcPts val="900"/>
              </a:spcBef>
            </a:pPr>
            <a:r>
              <a:rPr lang="en-US" sz="2400" dirty="0" smtClean="0"/>
              <a:t>Clay minerals</a:t>
            </a:r>
          </a:p>
          <a:p>
            <a:pPr lvl="1">
              <a:lnSpc>
                <a:spcPct val="90000"/>
              </a:lnSpc>
              <a:spcBef>
                <a:spcPts val="900"/>
              </a:spcBef>
            </a:pPr>
            <a:r>
              <a:rPr lang="en-US" sz="2400" dirty="0" smtClean="0"/>
              <a:t>“Contamination is                                          in the fines”</a:t>
            </a:r>
          </a:p>
        </p:txBody>
      </p:sp>
      <p:sp>
        <p:nvSpPr>
          <p:cNvPr id="4" name="Date Placeholder 3"/>
          <p:cNvSpPr>
            <a:spLocks noGrp="1"/>
          </p:cNvSpPr>
          <p:nvPr>
            <p:ph type="dt" sz="half" idx="10"/>
          </p:nvPr>
        </p:nvSpPr>
        <p:spPr/>
        <p:txBody>
          <a:bodyPr/>
          <a:lstStyle/>
          <a:p>
            <a:r>
              <a:rPr lang="en-US" smtClean="0"/>
              <a:t>3/5/2013</a:t>
            </a:r>
            <a:endParaRPr lang="en-US" dirty="0"/>
          </a:p>
        </p:txBody>
      </p:sp>
      <p:sp>
        <p:nvSpPr>
          <p:cNvPr id="6" name="Slide Number Placeholder 5"/>
          <p:cNvSpPr>
            <a:spLocks noGrp="1"/>
          </p:cNvSpPr>
          <p:nvPr>
            <p:ph type="sldNum" sz="quarter" idx="12"/>
          </p:nvPr>
        </p:nvSpPr>
        <p:spPr/>
        <p:txBody>
          <a:bodyPr/>
          <a:lstStyle/>
          <a:p>
            <a:fld id="{FA4E4E9E-B4A7-4A31-9705-31DC30336F20}" type="slidenum">
              <a:rPr lang="en-US" smtClean="0"/>
              <a:pPr/>
              <a:t>13</a:t>
            </a:fld>
            <a:endParaRPr lang="en-US"/>
          </a:p>
        </p:txBody>
      </p:sp>
      <p:pic>
        <p:nvPicPr>
          <p:cNvPr id="7" name="Picture 2"/>
          <p:cNvPicPr>
            <a:picLocks noChangeAspect="1" noChangeArrowheads="1"/>
          </p:cNvPicPr>
          <p:nvPr/>
        </p:nvPicPr>
        <p:blipFill>
          <a:blip r:embed="rId2" cstate="print"/>
          <a:srcRect/>
          <a:stretch>
            <a:fillRect/>
          </a:stretch>
        </p:blipFill>
        <p:spPr bwMode="auto">
          <a:xfrm>
            <a:off x="3429000" y="4038600"/>
            <a:ext cx="2890898" cy="2743200"/>
          </a:xfrm>
          <a:prstGeom prst="rect">
            <a:avLst/>
          </a:prstGeom>
          <a:noFill/>
          <a:ln w="9525">
            <a:noFill/>
            <a:miter lim="800000"/>
            <a:headEnd/>
            <a:tailEnd/>
          </a:ln>
        </p:spPr>
      </p:pic>
      <p:grpSp>
        <p:nvGrpSpPr>
          <p:cNvPr id="10" name="Group 9"/>
          <p:cNvGrpSpPr/>
          <p:nvPr/>
        </p:nvGrpSpPr>
        <p:grpSpPr>
          <a:xfrm>
            <a:off x="5867400" y="1371600"/>
            <a:ext cx="3124200" cy="3429000"/>
            <a:chOff x="3124200" y="2895600"/>
            <a:chExt cx="2362200" cy="2743200"/>
          </a:xfrm>
        </p:grpSpPr>
        <p:pic>
          <p:nvPicPr>
            <p:cNvPr id="8" name="Picture 4"/>
            <p:cNvPicPr>
              <a:picLocks noChangeAspect="1" noChangeArrowheads="1"/>
            </p:cNvPicPr>
            <p:nvPr/>
          </p:nvPicPr>
          <p:blipFill>
            <a:blip r:embed="rId3" cstate="print"/>
            <a:srcRect l="32740" t="36144" r="23132"/>
            <a:stretch>
              <a:fillRect/>
            </a:stretch>
          </p:blipFill>
          <p:spPr bwMode="auto">
            <a:xfrm>
              <a:off x="3124200" y="2895600"/>
              <a:ext cx="2362200" cy="2019300"/>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t="77108" r="68683"/>
            <a:stretch>
              <a:fillRect/>
            </a:stretch>
          </p:blipFill>
          <p:spPr bwMode="auto">
            <a:xfrm>
              <a:off x="3429000" y="4800600"/>
              <a:ext cx="1828800" cy="838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3581400" y="1600200"/>
            <a:ext cx="5257800" cy="4073525"/>
          </a:xfrm>
          <a:prstGeom prst="rect">
            <a:avLst/>
          </a:prstGeom>
          <a:noFill/>
          <a:ln w="9525">
            <a:noFill/>
            <a:miter lim="800000"/>
            <a:headEnd/>
            <a:tailEnd/>
          </a:ln>
        </p:spPr>
      </p:pic>
      <p:sp>
        <p:nvSpPr>
          <p:cNvPr id="21508" name="TextBox 9"/>
          <p:cNvSpPr txBox="1">
            <a:spLocks noChangeArrowheads="1"/>
          </p:cNvSpPr>
          <p:nvPr/>
        </p:nvSpPr>
        <p:spPr bwMode="auto">
          <a:xfrm>
            <a:off x="457200" y="556557"/>
            <a:ext cx="8229600" cy="586443"/>
          </a:xfrm>
          <a:prstGeom prst="rect">
            <a:avLst/>
          </a:prstGeom>
          <a:noFill/>
          <a:ln w="9525">
            <a:noFill/>
            <a:miter lim="800000"/>
            <a:headEnd/>
            <a:tailEnd/>
          </a:ln>
        </p:spPr>
        <p:txBody>
          <a:bodyPr wrap="square">
            <a:spAutoFit/>
          </a:bodyPr>
          <a:lstStyle/>
          <a:p>
            <a:pPr algn="ctr">
              <a:lnSpc>
                <a:spcPts val="3800"/>
              </a:lnSpc>
              <a:defRPr/>
            </a:pPr>
            <a:r>
              <a:rPr lang="en-US" sz="3600" dirty="0" smtClean="0">
                <a:latin typeface="+mj-lt"/>
              </a:rPr>
              <a:t>“Nuggets”: Particles </a:t>
            </a:r>
            <a:r>
              <a:rPr lang="en-US" sz="3600" dirty="0">
                <a:latin typeface="+mj-lt"/>
              </a:rPr>
              <a:t>with High </a:t>
            </a:r>
            <a:r>
              <a:rPr lang="en-US" sz="3600" dirty="0" smtClean="0">
                <a:latin typeface="+mj-lt"/>
              </a:rPr>
              <a:t>Loadings</a:t>
            </a:r>
            <a:endParaRPr lang="en-US" sz="3600" dirty="0">
              <a:latin typeface="+mj-lt"/>
            </a:endParaRPr>
          </a:p>
        </p:txBody>
      </p:sp>
      <p:sp>
        <p:nvSpPr>
          <p:cNvPr id="35846" name="TextBox 7"/>
          <p:cNvSpPr txBox="1">
            <a:spLocks noChangeArrowheads="1"/>
          </p:cNvSpPr>
          <p:nvPr/>
        </p:nvSpPr>
        <p:spPr bwMode="auto">
          <a:xfrm>
            <a:off x="5105400" y="5562600"/>
            <a:ext cx="3886200" cy="369888"/>
          </a:xfrm>
          <a:prstGeom prst="rect">
            <a:avLst/>
          </a:prstGeom>
          <a:noFill/>
          <a:ln w="9525">
            <a:noFill/>
            <a:miter lim="800000"/>
            <a:headEnd/>
            <a:tailEnd/>
          </a:ln>
        </p:spPr>
        <p:txBody>
          <a:bodyPr wrap="square">
            <a:spAutoFit/>
          </a:bodyPr>
          <a:lstStyle/>
          <a:p>
            <a:r>
              <a:rPr lang="en-US" dirty="0"/>
              <a:t>Photo courtesy of Roger Brewer, HDOH</a:t>
            </a:r>
          </a:p>
        </p:txBody>
      </p:sp>
      <p:sp>
        <p:nvSpPr>
          <p:cNvPr id="7" name="Content Placeholder 6"/>
          <p:cNvSpPr txBox="1">
            <a:spLocks/>
          </p:cNvSpPr>
          <p:nvPr/>
        </p:nvSpPr>
        <p:spPr>
          <a:xfrm>
            <a:off x="228600" y="1676400"/>
            <a:ext cx="3276600" cy="4038600"/>
          </a:xfrm>
          <a:prstGeom prst="rect">
            <a:avLst/>
          </a:prstGeom>
        </p:spPr>
        <p:txBody>
          <a:bodyPr/>
          <a:lstStyle/>
          <a:p>
            <a:pPr>
              <a:lnSpc>
                <a:spcPct val="90000"/>
              </a:lnSpc>
              <a:spcBef>
                <a:spcPts val="1400"/>
              </a:spcBef>
              <a:buClr>
                <a:srgbClr val="008000"/>
              </a:buClr>
              <a:buSzPct val="75000"/>
              <a:defRPr/>
            </a:pPr>
            <a:r>
              <a:rPr lang="en-US" sz="2400" kern="0" dirty="0" smtClean="0">
                <a:latin typeface="+mn-lt"/>
              </a:rPr>
              <a:t>Dark background: pyroxene-like minerals that do not bind arsenic</a:t>
            </a:r>
          </a:p>
          <a:p>
            <a:pPr>
              <a:lnSpc>
                <a:spcPct val="90000"/>
              </a:lnSpc>
              <a:spcBef>
                <a:spcPts val="1400"/>
              </a:spcBef>
              <a:buClr>
                <a:srgbClr val="008000"/>
              </a:buClr>
              <a:buSzPct val="75000"/>
              <a:defRPr/>
            </a:pPr>
            <a:r>
              <a:rPr lang="en-US" sz="2400" kern="0" dirty="0" smtClean="0"/>
              <a:t>White particles: particles of iron oxide coated by arsenic</a:t>
            </a:r>
          </a:p>
          <a:p>
            <a:pPr>
              <a:lnSpc>
                <a:spcPct val="90000"/>
              </a:lnSpc>
              <a:spcBef>
                <a:spcPts val="1400"/>
              </a:spcBef>
              <a:buClr>
                <a:srgbClr val="008000"/>
              </a:buClr>
              <a:buSzPct val="75000"/>
              <a:defRPr/>
            </a:pPr>
            <a:r>
              <a:rPr lang="en-US" sz="2400" kern="0" dirty="0" smtClean="0"/>
              <a:t>The largest iron oxide particle (arrow) would pass through a 200-mesh (74 micron, µm) sieve </a:t>
            </a:r>
            <a:endParaRPr lang="en-US" sz="2400" kern="0" dirty="0" smtClean="0">
              <a:latin typeface="+mn-lt"/>
            </a:endParaRPr>
          </a:p>
        </p:txBody>
      </p:sp>
      <p:sp>
        <p:nvSpPr>
          <p:cNvPr id="8" name="Date Placeholder 3"/>
          <p:cNvSpPr>
            <a:spLocks noGrp="1"/>
          </p:cNvSpPr>
          <p:nvPr>
            <p:ph type="dt" sz="half" idx="10"/>
          </p:nvPr>
        </p:nvSpPr>
        <p:spPr>
          <a:xfrm>
            <a:off x="457200" y="6356350"/>
            <a:ext cx="2133600" cy="365125"/>
          </a:xfrm>
        </p:spPr>
        <p:txBody>
          <a:bodyPr/>
          <a:lstStyle/>
          <a:p>
            <a:r>
              <a:rPr lang="en-US" smtClean="0"/>
              <a:t>3/5/2013</a:t>
            </a:r>
            <a:endParaRPr lang="en-US" dirty="0"/>
          </a:p>
        </p:txBody>
      </p:sp>
      <p:sp>
        <p:nvSpPr>
          <p:cNvPr id="9" name="Footer Placeholder 4"/>
          <p:cNvSpPr>
            <a:spLocks noGrp="1"/>
          </p:cNvSpPr>
          <p:nvPr>
            <p:ph type="ftr" sz="quarter" idx="11"/>
          </p:nvPr>
        </p:nvSpPr>
        <p:spPr>
          <a:xfrm>
            <a:off x="2667000" y="6356350"/>
            <a:ext cx="3810000" cy="365125"/>
          </a:xfrm>
        </p:spPr>
        <p:txBody>
          <a:bodyPr/>
          <a:lstStyle/>
          <a:p>
            <a:r>
              <a:rPr lang="en-US" smtClean="0"/>
              <a:t>Hardrock Mine Geochemistry and Hydrology Predictions</a:t>
            </a:r>
            <a:endParaRPr lang="en-US"/>
          </a:p>
        </p:txBody>
      </p:sp>
      <p:sp>
        <p:nvSpPr>
          <p:cNvPr id="10" name="Slide Number Placeholder 5"/>
          <p:cNvSpPr>
            <a:spLocks noGrp="1"/>
          </p:cNvSpPr>
          <p:nvPr>
            <p:ph type="sldNum" sz="quarter" idx="12"/>
          </p:nvPr>
        </p:nvSpPr>
        <p:spPr>
          <a:xfrm>
            <a:off x="6553200" y="6356350"/>
            <a:ext cx="2133600" cy="365125"/>
          </a:xfrm>
        </p:spPr>
        <p:txBody>
          <a:bodyPr/>
          <a:lstStyle/>
          <a:p>
            <a:fld id="{FA4E4E9E-B4A7-4A31-9705-31DC30336F2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130175"/>
            <a:ext cx="8153400" cy="1050925"/>
          </a:xfrm>
        </p:spPr>
        <p:txBody>
          <a:bodyPr>
            <a:noAutofit/>
          </a:bodyPr>
          <a:lstStyle/>
          <a:p>
            <a:r>
              <a:rPr lang="en-US" sz="3600" dirty="0" smtClean="0"/>
              <a:t>Particle Size vs. Routine Lab Subsampling</a:t>
            </a:r>
          </a:p>
        </p:txBody>
      </p:sp>
      <p:pic>
        <p:nvPicPr>
          <p:cNvPr id="8195" name="Picture 4" descr="unsettled jar.JPG"/>
          <p:cNvPicPr>
            <a:picLocks noChangeAspect="1"/>
          </p:cNvPicPr>
          <p:nvPr/>
        </p:nvPicPr>
        <p:blipFill>
          <a:blip r:embed="rId3" cstate="print"/>
          <a:srcRect l="8109" r="2702" b="14865"/>
          <a:stretch>
            <a:fillRect/>
          </a:stretch>
        </p:blipFill>
        <p:spPr bwMode="auto">
          <a:xfrm>
            <a:off x="76200" y="1371600"/>
            <a:ext cx="4430713" cy="2819400"/>
          </a:xfrm>
          <a:prstGeom prst="rect">
            <a:avLst/>
          </a:prstGeom>
          <a:noFill/>
          <a:ln w="9525">
            <a:noFill/>
            <a:miter lim="800000"/>
            <a:headEnd/>
            <a:tailEnd/>
          </a:ln>
        </p:spPr>
      </p:pic>
      <p:pic>
        <p:nvPicPr>
          <p:cNvPr id="8196" name="Picture 5" descr="settled jar.JPG"/>
          <p:cNvPicPr>
            <a:picLocks noChangeAspect="1"/>
          </p:cNvPicPr>
          <p:nvPr/>
        </p:nvPicPr>
        <p:blipFill>
          <a:blip r:embed="rId4" cstate="print"/>
          <a:srcRect l="12329" t="4111" b="13699"/>
          <a:stretch>
            <a:fillRect/>
          </a:stretch>
        </p:blipFill>
        <p:spPr bwMode="auto">
          <a:xfrm>
            <a:off x="4245430" y="3429000"/>
            <a:ext cx="4800600" cy="3000375"/>
          </a:xfrm>
          <a:prstGeom prst="rect">
            <a:avLst/>
          </a:prstGeom>
          <a:noFill/>
          <a:ln w="9525">
            <a:noFill/>
            <a:miter lim="800000"/>
            <a:headEnd/>
            <a:tailEnd/>
          </a:ln>
        </p:spPr>
      </p:pic>
      <p:sp>
        <p:nvSpPr>
          <p:cNvPr id="8197" name="TextBox 6"/>
          <p:cNvSpPr txBox="1">
            <a:spLocks noChangeArrowheads="1"/>
          </p:cNvSpPr>
          <p:nvPr/>
        </p:nvSpPr>
        <p:spPr bwMode="auto">
          <a:xfrm>
            <a:off x="4800600" y="1674471"/>
            <a:ext cx="4114800" cy="1144929"/>
          </a:xfrm>
          <a:prstGeom prst="rect">
            <a:avLst/>
          </a:prstGeom>
          <a:noFill/>
          <a:ln w="9525">
            <a:noFill/>
            <a:miter lim="800000"/>
            <a:headEnd/>
            <a:tailEnd/>
          </a:ln>
        </p:spPr>
        <p:txBody>
          <a:bodyPr wrap="square">
            <a:spAutoFit/>
          </a:bodyPr>
          <a:lstStyle/>
          <a:p>
            <a:pPr algn="ctr" eaLnBrk="0" hangingPunct="0">
              <a:lnSpc>
                <a:spcPct val="95000"/>
              </a:lnSpc>
            </a:pPr>
            <a:r>
              <a:rPr lang="en-US" sz="2400" dirty="0">
                <a:solidFill>
                  <a:srgbClr val="333399"/>
                </a:solidFill>
              </a:rPr>
              <a:t>Freshly collected soil </a:t>
            </a:r>
            <a:r>
              <a:rPr lang="en-US" sz="2400" dirty="0" smtClean="0">
                <a:solidFill>
                  <a:srgbClr val="333399"/>
                </a:solidFill>
              </a:rPr>
              <a:t>sample – Particles of many sizes &amp; composition</a:t>
            </a:r>
            <a:endParaRPr lang="en-US" sz="2400" dirty="0">
              <a:solidFill>
                <a:srgbClr val="333399"/>
              </a:solidFill>
            </a:endParaRPr>
          </a:p>
        </p:txBody>
      </p:sp>
      <p:sp>
        <p:nvSpPr>
          <p:cNvPr id="8198" name="TextBox 7"/>
          <p:cNvSpPr txBox="1">
            <a:spLocks noChangeArrowheads="1"/>
          </p:cNvSpPr>
          <p:nvPr/>
        </p:nvSpPr>
        <p:spPr bwMode="auto">
          <a:xfrm>
            <a:off x="0" y="4419600"/>
            <a:ext cx="4038600" cy="1902059"/>
          </a:xfrm>
          <a:prstGeom prst="rect">
            <a:avLst/>
          </a:prstGeom>
          <a:noFill/>
          <a:ln w="9525">
            <a:noFill/>
            <a:miter lim="800000"/>
            <a:headEnd/>
            <a:tailEnd/>
          </a:ln>
        </p:spPr>
        <p:txBody>
          <a:bodyPr wrap="square">
            <a:spAutoFit/>
          </a:bodyPr>
          <a:lstStyle/>
          <a:p>
            <a:pPr algn="ctr" eaLnBrk="0" hangingPunct="0">
              <a:lnSpc>
                <a:spcPct val="90000"/>
              </a:lnSpc>
            </a:pPr>
            <a:r>
              <a:rPr lang="en-US" sz="2400" dirty="0">
                <a:solidFill>
                  <a:srgbClr val="333399"/>
                </a:solidFill>
              </a:rPr>
              <a:t>Same sample jar after </a:t>
            </a:r>
            <a:r>
              <a:rPr lang="en-US" sz="2400" dirty="0" smtClean="0">
                <a:solidFill>
                  <a:srgbClr val="333399"/>
                </a:solidFill>
              </a:rPr>
              <a:t>jostling </a:t>
            </a:r>
            <a:r>
              <a:rPr lang="en-US" sz="2400" dirty="0">
                <a:solidFill>
                  <a:srgbClr val="333399"/>
                </a:solidFill>
              </a:rPr>
              <a:t>to mimic </a:t>
            </a:r>
            <a:r>
              <a:rPr lang="en-US" sz="2400" dirty="0" smtClean="0">
                <a:solidFill>
                  <a:srgbClr val="333399"/>
                </a:solidFill>
              </a:rPr>
              <a:t>transport </a:t>
            </a:r>
            <a:r>
              <a:rPr lang="en-US" sz="2400" dirty="0">
                <a:solidFill>
                  <a:srgbClr val="333399"/>
                </a:solidFill>
              </a:rPr>
              <a:t>to </a:t>
            </a:r>
            <a:r>
              <a:rPr lang="en-US" sz="2400" dirty="0" smtClean="0">
                <a:solidFill>
                  <a:srgbClr val="333399"/>
                </a:solidFill>
              </a:rPr>
              <a:t>lab: particles segregate.</a:t>
            </a:r>
            <a:endParaRPr lang="en-US" sz="2400" dirty="0">
              <a:solidFill>
                <a:srgbClr val="333399"/>
              </a:solidFill>
            </a:endParaRPr>
          </a:p>
          <a:p>
            <a:pPr algn="ctr" eaLnBrk="0" hangingPunct="0">
              <a:lnSpc>
                <a:spcPct val="40000"/>
              </a:lnSpc>
            </a:pPr>
            <a:r>
              <a:rPr lang="en-US" sz="2400" dirty="0" smtClean="0">
                <a:solidFill>
                  <a:srgbClr val="333399"/>
                </a:solidFill>
              </a:rPr>
              <a:t> </a:t>
            </a:r>
          </a:p>
          <a:p>
            <a:pPr algn="ctr" eaLnBrk="0" hangingPunct="0">
              <a:lnSpc>
                <a:spcPct val="90000"/>
              </a:lnSpc>
            </a:pPr>
            <a:r>
              <a:rPr lang="en-US" sz="2400" dirty="0" smtClean="0">
                <a:solidFill>
                  <a:srgbClr val="333399"/>
                </a:solidFill>
              </a:rPr>
              <a:t>What </a:t>
            </a:r>
            <a:r>
              <a:rPr lang="en-US" sz="2400" dirty="0">
                <a:solidFill>
                  <a:srgbClr val="333399"/>
                </a:solidFill>
              </a:rPr>
              <a:t>if </a:t>
            </a:r>
            <a:r>
              <a:rPr lang="en-US" sz="2400" dirty="0" smtClean="0">
                <a:solidFill>
                  <a:srgbClr val="333399"/>
                </a:solidFill>
              </a:rPr>
              <a:t>just scoop subsample       off </a:t>
            </a:r>
            <a:r>
              <a:rPr lang="en-US" sz="2400" dirty="0">
                <a:solidFill>
                  <a:srgbClr val="333399"/>
                </a:solidFill>
              </a:rPr>
              <a:t>the top?</a:t>
            </a:r>
          </a:p>
        </p:txBody>
      </p:sp>
      <p:cxnSp>
        <p:nvCxnSpPr>
          <p:cNvPr id="8199" name="Straight Arrow Connector 9"/>
          <p:cNvCxnSpPr>
            <a:cxnSpLocks noChangeShapeType="1"/>
          </p:cNvCxnSpPr>
          <p:nvPr/>
        </p:nvCxnSpPr>
        <p:spPr bwMode="auto">
          <a:xfrm flipH="1">
            <a:off x="4572000" y="2514600"/>
            <a:ext cx="762000" cy="0"/>
          </a:xfrm>
          <a:prstGeom prst="straightConnector1">
            <a:avLst/>
          </a:prstGeom>
          <a:noFill/>
          <a:ln w="38100" algn="ctr">
            <a:solidFill>
              <a:schemeClr val="tx1"/>
            </a:solidFill>
            <a:miter lim="800000"/>
            <a:headEnd/>
            <a:tailEnd type="arrow" w="med" len="med"/>
          </a:ln>
        </p:spPr>
      </p:cxnSp>
      <p:cxnSp>
        <p:nvCxnSpPr>
          <p:cNvPr id="8200" name="Straight Arrow Connector 11"/>
          <p:cNvCxnSpPr>
            <a:cxnSpLocks noChangeShapeType="1"/>
          </p:cNvCxnSpPr>
          <p:nvPr/>
        </p:nvCxnSpPr>
        <p:spPr bwMode="auto">
          <a:xfrm>
            <a:off x="3352800" y="5410200"/>
            <a:ext cx="762000" cy="0"/>
          </a:xfrm>
          <a:prstGeom prst="straightConnector1">
            <a:avLst/>
          </a:prstGeom>
          <a:noFill/>
          <a:ln w="38100" algn="ctr">
            <a:solidFill>
              <a:schemeClr val="tx1"/>
            </a:solidFill>
            <a:miter lim="800000"/>
            <a:headEnd/>
            <a:tailEnd type="arrow" w="med" len="med"/>
          </a:ln>
        </p:spPr>
      </p:cxnSp>
      <p:sp>
        <p:nvSpPr>
          <p:cNvPr id="8201" name="TextBox 8"/>
          <p:cNvSpPr txBox="1">
            <a:spLocks noChangeArrowheads="1"/>
          </p:cNvSpPr>
          <p:nvPr/>
        </p:nvSpPr>
        <p:spPr bwMode="auto">
          <a:xfrm>
            <a:off x="4495800" y="3124200"/>
            <a:ext cx="3124200" cy="307975"/>
          </a:xfrm>
          <a:prstGeom prst="rect">
            <a:avLst/>
          </a:prstGeom>
          <a:noFill/>
          <a:ln w="9525">
            <a:noFill/>
            <a:miter lim="800000"/>
            <a:headEnd/>
            <a:tailEnd/>
          </a:ln>
        </p:spPr>
        <p:txBody>
          <a:bodyPr>
            <a:spAutoFit/>
          </a:bodyPr>
          <a:lstStyle/>
          <a:p>
            <a:pPr eaLnBrk="0" hangingPunct="0"/>
            <a:r>
              <a:rPr lang="en-US" sz="1400" dirty="0"/>
              <a:t>Photo credits: Deana Crumbling</a:t>
            </a:r>
          </a:p>
        </p:txBody>
      </p:sp>
      <p:sp>
        <p:nvSpPr>
          <p:cNvPr id="10" name="Date Placeholder 9"/>
          <p:cNvSpPr>
            <a:spLocks noGrp="1"/>
          </p:cNvSpPr>
          <p:nvPr>
            <p:ph type="dt" sz="half" idx="10"/>
          </p:nvPr>
        </p:nvSpPr>
        <p:spPr/>
        <p:txBody>
          <a:bodyPr/>
          <a:lstStyle/>
          <a:p>
            <a:r>
              <a:rPr lang="en-US" smtClean="0"/>
              <a:t>3/5/2013</a:t>
            </a:r>
            <a:endParaRPr lang="en-US"/>
          </a:p>
        </p:txBody>
      </p:sp>
      <p:sp>
        <p:nvSpPr>
          <p:cNvPr id="11" name="Slide Number Placeholder 10"/>
          <p:cNvSpPr>
            <a:spLocks noGrp="1"/>
          </p:cNvSpPr>
          <p:nvPr>
            <p:ph type="sldNum" sz="quarter" idx="12"/>
          </p:nvPr>
        </p:nvSpPr>
        <p:spPr/>
        <p:txBody>
          <a:bodyPr/>
          <a:lstStyle/>
          <a:p>
            <a:fld id="{FA4E4E9E-B4A7-4A31-9705-31DC30336F2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50800"/>
            <a:ext cx="8763000" cy="1143000"/>
          </a:xfrm>
        </p:spPr>
        <p:txBody>
          <a:bodyPr>
            <a:noAutofit/>
          </a:bodyPr>
          <a:lstStyle/>
          <a:p>
            <a:pPr>
              <a:lnSpc>
                <a:spcPct val="100000"/>
              </a:lnSpc>
              <a:defRPr/>
            </a:pPr>
            <a:r>
              <a:rPr lang="en-US" sz="3800" dirty="0" smtClean="0"/>
              <a:t>Micro-Scale, Within-Sample Heterogeneity</a:t>
            </a:r>
            <a:endParaRPr lang="en-US" sz="3800" dirty="0" smtClean="0">
              <a:latin typeface="+mn-lt"/>
            </a:endParaRPr>
          </a:p>
        </p:txBody>
      </p:sp>
      <p:sp>
        <p:nvSpPr>
          <p:cNvPr id="45059" name="Content Placeholder 2"/>
          <p:cNvSpPr txBox="1">
            <a:spLocks/>
          </p:cNvSpPr>
          <p:nvPr/>
        </p:nvSpPr>
        <p:spPr bwMode="auto">
          <a:xfrm>
            <a:off x="152400" y="5181600"/>
            <a:ext cx="8839200" cy="1295400"/>
          </a:xfrm>
          <a:prstGeom prst="rect">
            <a:avLst/>
          </a:prstGeom>
          <a:noFill/>
          <a:ln w="9525">
            <a:noFill/>
            <a:miter lim="800000"/>
            <a:headEnd/>
            <a:tailEnd/>
          </a:ln>
        </p:spPr>
        <p:txBody>
          <a:bodyPr/>
          <a:lstStyle/>
          <a:p>
            <a:pPr>
              <a:lnSpc>
                <a:spcPct val="95000"/>
              </a:lnSpc>
              <a:spcBef>
                <a:spcPts val="1200"/>
              </a:spcBef>
              <a:buClr>
                <a:srgbClr val="008000"/>
              </a:buClr>
              <a:buSzPct val="75000"/>
            </a:pPr>
            <a:r>
              <a:rPr lang="en-US" sz="2400" dirty="0" smtClean="0">
                <a:solidFill>
                  <a:srgbClr val="FF0000"/>
                </a:solidFill>
              </a:rPr>
              <a:t>The red subsample has the same </a:t>
            </a:r>
            <a:r>
              <a:rPr lang="en-US" sz="2400" dirty="0" smtClean="0"/>
              <a:t>proportion of nuggets as the sample (the large container).  The </a:t>
            </a:r>
            <a:r>
              <a:rPr lang="en-US" sz="2400" dirty="0">
                <a:solidFill>
                  <a:srgbClr val="333399"/>
                </a:solidFill>
              </a:rPr>
              <a:t>blue </a:t>
            </a:r>
            <a:r>
              <a:rPr lang="en-US" sz="2400" dirty="0" smtClean="0">
                <a:solidFill>
                  <a:srgbClr val="333399"/>
                </a:solidFill>
              </a:rPr>
              <a:t>subsample has a lower </a:t>
            </a:r>
            <a:r>
              <a:rPr lang="en-US" sz="2400" dirty="0" smtClean="0"/>
              <a:t>proportion of nuggets, and the </a:t>
            </a:r>
            <a:r>
              <a:rPr lang="en-US" sz="2400" dirty="0" smtClean="0">
                <a:solidFill>
                  <a:srgbClr val="00B050"/>
                </a:solidFill>
              </a:rPr>
              <a:t>green subsample has a higher </a:t>
            </a:r>
            <a:r>
              <a:rPr lang="en-US" sz="2400" dirty="0" smtClean="0"/>
              <a:t>proportion.</a:t>
            </a:r>
            <a:endParaRPr lang="en-US" sz="2400" dirty="0"/>
          </a:p>
        </p:txBody>
      </p:sp>
      <p:grpSp>
        <p:nvGrpSpPr>
          <p:cNvPr id="9" name="Group 8"/>
          <p:cNvGrpSpPr/>
          <p:nvPr/>
        </p:nvGrpSpPr>
        <p:grpSpPr>
          <a:xfrm>
            <a:off x="76200" y="1295400"/>
            <a:ext cx="8745538" cy="3655548"/>
            <a:chOff x="76200" y="1447800"/>
            <a:chExt cx="8745538" cy="3655548"/>
          </a:xfrm>
        </p:grpSpPr>
        <p:pic>
          <p:nvPicPr>
            <p:cNvPr id="45060" name="Picture 3"/>
            <p:cNvPicPr>
              <a:picLocks noChangeAspect="1" noChangeArrowheads="1"/>
            </p:cNvPicPr>
            <p:nvPr/>
          </p:nvPicPr>
          <p:blipFill>
            <a:blip r:embed="rId3" cstate="print"/>
            <a:srcRect/>
            <a:stretch>
              <a:fillRect/>
            </a:stretch>
          </p:blipFill>
          <p:spPr bwMode="auto">
            <a:xfrm>
              <a:off x="381000" y="1447800"/>
              <a:ext cx="8440738" cy="3581400"/>
            </a:xfrm>
            <a:prstGeom prst="rect">
              <a:avLst/>
            </a:prstGeom>
            <a:noFill/>
            <a:ln w="9525">
              <a:noFill/>
              <a:miter lim="800000"/>
              <a:headEnd/>
              <a:tailEnd/>
            </a:ln>
          </p:spPr>
        </p:pic>
        <p:sp>
          <p:nvSpPr>
            <p:cNvPr id="5" name="TextBox 4"/>
            <p:cNvSpPr txBox="1"/>
            <p:nvPr/>
          </p:nvSpPr>
          <p:spPr>
            <a:xfrm>
              <a:off x="76200" y="2796418"/>
              <a:ext cx="2514600" cy="327782"/>
            </a:xfrm>
            <a:prstGeom prst="rect">
              <a:avLst/>
            </a:prstGeom>
            <a:noFill/>
          </p:spPr>
          <p:txBody>
            <a:bodyPr wrap="square" rtlCol="0">
              <a:spAutoFit/>
            </a:bodyPr>
            <a:lstStyle/>
            <a:p>
              <a:pPr>
                <a:lnSpc>
                  <a:spcPct val="85000"/>
                </a:lnSpc>
              </a:pPr>
              <a:r>
                <a:rPr lang="en-US" dirty="0" smtClean="0">
                  <a:solidFill>
                    <a:srgbClr val="FF0000"/>
                  </a:solidFill>
                </a:rPr>
                <a:t>Same conc as sample </a:t>
              </a:r>
              <a:endParaRPr lang="en-US" dirty="0">
                <a:solidFill>
                  <a:srgbClr val="FF0000"/>
                </a:solidFill>
              </a:endParaRPr>
            </a:p>
          </p:txBody>
        </p:sp>
        <p:sp>
          <p:nvSpPr>
            <p:cNvPr id="6" name="TextBox 5"/>
            <p:cNvSpPr txBox="1"/>
            <p:nvPr/>
          </p:nvSpPr>
          <p:spPr>
            <a:xfrm>
              <a:off x="76200" y="4540117"/>
              <a:ext cx="1371600" cy="563231"/>
            </a:xfrm>
            <a:prstGeom prst="rect">
              <a:avLst/>
            </a:prstGeom>
            <a:noFill/>
          </p:spPr>
          <p:txBody>
            <a:bodyPr wrap="square" rtlCol="0">
              <a:spAutoFit/>
            </a:bodyPr>
            <a:lstStyle/>
            <a:p>
              <a:pPr>
                <a:lnSpc>
                  <a:spcPct val="85000"/>
                </a:lnSpc>
              </a:pPr>
              <a:r>
                <a:rPr lang="en-US" dirty="0" smtClean="0">
                  <a:solidFill>
                    <a:srgbClr val="3333FF"/>
                  </a:solidFill>
                </a:rPr>
                <a:t>Lower conc    than sample </a:t>
              </a:r>
              <a:endParaRPr lang="en-US" dirty="0">
                <a:solidFill>
                  <a:srgbClr val="3333FF"/>
                </a:solidFill>
              </a:endParaRPr>
            </a:p>
          </p:txBody>
        </p:sp>
        <p:sp>
          <p:nvSpPr>
            <p:cNvPr id="7" name="TextBox 6"/>
            <p:cNvSpPr txBox="1"/>
            <p:nvPr/>
          </p:nvSpPr>
          <p:spPr>
            <a:xfrm>
              <a:off x="7162800" y="4038600"/>
              <a:ext cx="1600200" cy="565283"/>
            </a:xfrm>
            <a:prstGeom prst="rect">
              <a:avLst/>
            </a:prstGeom>
            <a:noFill/>
          </p:spPr>
          <p:txBody>
            <a:bodyPr wrap="square" rtlCol="0">
              <a:spAutoFit/>
            </a:bodyPr>
            <a:lstStyle/>
            <a:p>
              <a:pPr>
                <a:lnSpc>
                  <a:spcPct val="85000"/>
                </a:lnSpc>
              </a:pPr>
              <a:r>
                <a:rPr lang="en-US" dirty="0" smtClean="0">
                  <a:solidFill>
                    <a:srgbClr val="00B050"/>
                  </a:solidFill>
                </a:rPr>
                <a:t>Higher conc    than sample </a:t>
              </a:r>
              <a:endParaRPr lang="en-US" dirty="0">
                <a:solidFill>
                  <a:srgbClr val="00B050"/>
                </a:solidFill>
              </a:endParaRPr>
            </a:p>
          </p:txBody>
        </p:sp>
      </p:grpSp>
      <p:sp>
        <p:nvSpPr>
          <p:cNvPr id="8" name="TextBox 7"/>
          <p:cNvSpPr txBox="1"/>
          <p:nvPr/>
        </p:nvSpPr>
        <p:spPr>
          <a:xfrm>
            <a:off x="2209800" y="6172200"/>
            <a:ext cx="4495800" cy="369332"/>
          </a:xfrm>
          <a:prstGeom prst="rect">
            <a:avLst/>
          </a:prstGeom>
          <a:noFill/>
        </p:spPr>
        <p:txBody>
          <a:bodyPr wrap="square" rtlCol="0">
            <a:spAutoFit/>
          </a:bodyPr>
          <a:lstStyle/>
          <a:p>
            <a:r>
              <a:rPr lang="en-US" dirty="0" smtClean="0"/>
              <a:t>Figure adapted from EPA 530-D-02-002 (2002)</a:t>
            </a:r>
            <a:endParaRPr lang="en-US" dirty="0"/>
          </a:p>
        </p:txBody>
      </p:sp>
      <p:sp>
        <p:nvSpPr>
          <p:cNvPr id="10" name="Date Placeholder 9"/>
          <p:cNvSpPr>
            <a:spLocks noGrp="1"/>
          </p:cNvSpPr>
          <p:nvPr>
            <p:ph type="dt" sz="half" idx="10"/>
          </p:nvPr>
        </p:nvSpPr>
        <p:spPr/>
        <p:txBody>
          <a:bodyPr/>
          <a:lstStyle/>
          <a:p>
            <a:r>
              <a:rPr lang="en-US" smtClean="0"/>
              <a:t>3/5/2013</a:t>
            </a:r>
            <a:endParaRPr lang="en-US"/>
          </a:p>
        </p:txBody>
      </p:sp>
      <p:sp>
        <p:nvSpPr>
          <p:cNvPr id="11" name="Slide Number Placeholder 10"/>
          <p:cNvSpPr>
            <a:spLocks noGrp="1"/>
          </p:cNvSpPr>
          <p:nvPr>
            <p:ph type="sldNum" sz="quarter" idx="12"/>
          </p:nvPr>
        </p:nvSpPr>
        <p:spPr/>
        <p:txBody>
          <a:bodyPr/>
          <a:lstStyle/>
          <a:p>
            <a:fld id="{FA4E4E9E-B4A7-4A31-9705-31DC30336F20}"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28600"/>
            <a:ext cx="9144000" cy="1143000"/>
          </a:xfrm>
        </p:spPr>
        <p:txBody>
          <a:bodyPr>
            <a:normAutofit/>
          </a:bodyPr>
          <a:lstStyle/>
          <a:p>
            <a:r>
              <a:rPr lang="en-US" sz="3400" dirty="0" smtClean="0"/>
              <a:t>Micro-Scale Heterogeneity &amp; Sample Handling</a:t>
            </a:r>
          </a:p>
        </p:txBody>
      </p:sp>
      <p:sp>
        <p:nvSpPr>
          <p:cNvPr id="7171" name="Content Placeholder 2"/>
          <p:cNvSpPr>
            <a:spLocks noGrp="1"/>
          </p:cNvSpPr>
          <p:nvPr>
            <p:ph idx="1"/>
          </p:nvPr>
        </p:nvSpPr>
        <p:spPr>
          <a:xfrm>
            <a:off x="228600" y="1371600"/>
            <a:ext cx="8686800" cy="4953000"/>
          </a:xfrm>
        </p:spPr>
        <p:txBody>
          <a:bodyPr>
            <a:normAutofit lnSpcReduction="10000"/>
          </a:bodyPr>
          <a:lstStyle/>
          <a:p>
            <a:pPr>
              <a:lnSpc>
                <a:spcPct val="95000"/>
              </a:lnSpc>
              <a:spcBef>
                <a:spcPts val="700"/>
              </a:spcBef>
            </a:pPr>
            <a:r>
              <a:rPr lang="en-US" sz="2600" dirty="0" smtClean="0"/>
              <a:t>Without direction to the contrary, labs assume the sample they get is ready for analysis “as is”</a:t>
            </a:r>
          </a:p>
          <a:p>
            <a:pPr>
              <a:lnSpc>
                <a:spcPct val="95000"/>
              </a:lnSpc>
              <a:spcBef>
                <a:spcPts val="700"/>
              </a:spcBef>
            </a:pPr>
            <a:r>
              <a:rPr lang="en-US" sz="2600" spc="-30" dirty="0" smtClean="0"/>
              <a:t>May stir to “mix”— </a:t>
            </a:r>
            <a:r>
              <a:rPr lang="en-US" sz="2600" spc="-30" dirty="0" smtClean="0"/>
              <a:t>actually makes </a:t>
            </a:r>
            <a:r>
              <a:rPr lang="en-US" sz="2600" spc="-30" dirty="0" smtClean="0"/>
              <a:t>particle segregation worse</a:t>
            </a:r>
          </a:p>
          <a:p>
            <a:pPr>
              <a:lnSpc>
                <a:spcPct val="95000"/>
              </a:lnSpc>
              <a:spcBef>
                <a:spcPts val="700"/>
              </a:spcBef>
            </a:pPr>
            <a:r>
              <a:rPr lang="en-US" sz="2600" dirty="0" smtClean="0"/>
              <a:t>Lab duplicates often don’t match</a:t>
            </a:r>
          </a:p>
          <a:p>
            <a:pPr lvl="1">
              <a:lnSpc>
                <a:spcPct val="95000"/>
              </a:lnSpc>
              <a:spcBef>
                <a:spcPts val="500"/>
              </a:spcBef>
            </a:pPr>
            <a:r>
              <a:rPr lang="en-US" sz="2400" dirty="0" smtClean="0"/>
              <a:t>Reveals need for better sample processing &amp; subsampling </a:t>
            </a:r>
          </a:p>
          <a:p>
            <a:pPr>
              <a:lnSpc>
                <a:spcPct val="95000"/>
              </a:lnSpc>
              <a:spcBef>
                <a:spcPts val="900"/>
              </a:spcBef>
            </a:pPr>
            <a:r>
              <a:rPr lang="en-US" sz="2600" dirty="0" smtClean="0"/>
              <a:t>Good sample processing may include drying, disaggregation, sieving, and perhaps grinding </a:t>
            </a:r>
          </a:p>
          <a:p>
            <a:pPr lvl="1">
              <a:spcBef>
                <a:spcPts val="600"/>
              </a:spcBef>
            </a:pPr>
            <a:r>
              <a:rPr lang="en-US" sz="2400" dirty="0" smtClean="0"/>
              <a:t>Match subsample mass to soil particle size                       </a:t>
            </a:r>
            <a:r>
              <a:rPr lang="en-US" sz="2400" dirty="0" smtClean="0"/>
              <a:t>        </a:t>
            </a:r>
            <a:r>
              <a:rPr lang="en-US" sz="2200" dirty="0" smtClean="0"/>
              <a:t>(see equation in EPA530-D-02-002, Aug 2002, App. D) </a:t>
            </a:r>
          </a:p>
          <a:p>
            <a:pPr>
              <a:lnSpc>
                <a:spcPct val="95000"/>
              </a:lnSpc>
              <a:spcBef>
                <a:spcPts val="900"/>
              </a:spcBef>
            </a:pPr>
            <a:r>
              <a:rPr lang="en-US" sz="2600" dirty="0" smtClean="0"/>
              <a:t>Subsampling </a:t>
            </a:r>
            <a:r>
              <a:rPr lang="en-US" sz="2600" dirty="0" smtClean="0"/>
              <a:t>is performed </a:t>
            </a:r>
            <a:r>
              <a:rPr lang="en-US" sz="2600" dirty="0" smtClean="0"/>
              <a:t>using </a:t>
            </a:r>
            <a:r>
              <a:rPr lang="en-US" sz="2600" dirty="0" smtClean="0"/>
              <a:t>an incremental </a:t>
            </a:r>
            <a:r>
              <a:rPr lang="en-US" sz="2600" dirty="0" smtClean="0"/>
              <a:t>technique or mechanical splitting</a:t>
            </a:r>
          </a:p>
          <a:p>
            <a:pPr>
              <a:lnSpc>
                <a:spcPct val="95000"/>
              </a:lnSpc>
              <a:spcBef>
                <a:spcPts val="700"/>
              </a:spcBef>
            </a:pPr>
            <a:r>
              <a:rPr lang="en-US" sz="2600" dirty="0" smtClean="0"/>
              <a:t>QC includes replicates to calculate subsampling precision</a:t>
            </a:r>
          </a:p>
        </p:txBody>
      </p:sp>
      <p:sp>
        <p:nvSpPr>
          <p:cNvPr id="7172" name="Date Placeholder 3"/>
          <p:cNvSpPr>
            <a:spLocks noGrp="1"/>
          </p:cNvSpPr>
          <p:nvPr>
            <p:ph type="dt" sz="quarter" idx="10"/>
          </p:nvPr>
        </p:nvSpPr>
        <p:spPr>
          <a:noFill/>
        </p:spPr>
        <p:txBody>
          <a:bodyPr/>
          <a:lstStyle/>
          <a:p>
            <a:r>
              <a:rPr lang="en-US" smtClean="0"/>
              <a:t>3/5/2013</a:t>
            </a:r>
          </a:p>
        </p:txBody>
      </p:sp>
      <p:sp>
        <p:nvSpPr>
          <p:cNvPr id="7173" name="Footer Placeholder 4"/>
          <p:cNvSpPr>
            <a:spLocks noGrp="1"/>
          </p:cNvSpPr>
          <p:nvPr>
            <p:ph type="ftr" sz="quarter" idx="11"/>
          </p:nvPr>
        </p:nvSpPr>
        <p:spPr>
          <a:noFill/>
        </p:spPr>
        <p:txBody>
          <a:bodyPr/>
          <a:lstStyle/>
          <a:p>
            <a:r>
              <a:rPr lang="en-US" smtClean="0"/>
              <a:t>Hardrock Mine Geochemistry and Hydrology Predictions</a:t>
            </a:r>
          </a:p>
        </p:txBody>
      </p:sp>
      <p:sp>
        <p:nvSpPr>
          <p:cNvPr id="7174" name="Slide Number Placeholder 5"/>
          <p:cNvSpPr>
            <a:spLocks noGrp="1"/>
          </p:cNvSpPr>
          <p:nvPr>
            <p:ph type="sldNum" sz="quarter" idx="12"/>
          </p:nvPr>
        </p:nvSpPr>
        <p:spPr>
          <a:noFill/>
        </p:spPr>
        <p:txBody>
          <a:bodyPr/>
          <a:lstStyle/>
          <a:p>
            <a:fld id="{5C7CB10D-02A3-46B1-9A2C-FE9193B47B69}"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680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6806" name="Picture 13"/>
          <p:cNvPicPr>
            <a:picLocks noChangeAspect="1" noChangeArrowheads="1"/>
          </p:cNvPicPr>
          <p:nvPr/>
        </p:nvPicPr>
        <p:blipFill>
          <a:blip r:embed="rId3" cstate="print"/>
          <a:srcRect/>
          <a:stretch>
            <a:fillRect/>
          </a:stretch>
        </p:blipFill>
        <p:spPr bwMode="auto">
          <a:xfrm>
            <a:off x="228600" y="4213025"/>
            <a:ext cx="3733800" cy="2136706"/>
          </a:xfrm>
          <a:prstGeom prst="rect">
            <a:avLst/>
          </a:prstGeom>
          <a:noFill/>
          <a:ln w="9525">
            <a:noFill/>
            <a:miter lim="800000"/>
            <a:headEnd/>
            <a:tailEnd/>
          </a:ln>
        </p:spPr>
      </p:pic>
      <p:sp>
        <p:nvSpPr>
          <p:cNvPr id="11" name="Title 10"/>
          <p:cNvSpPr>
            <a:spLocks noGrp="1"/>
          </p:cNvSpPr>
          <p:nvPr>
            <p:ph type="title"/>
          </p:nvPr>
        </p:nvSpPr>
        <p:spPr>
          <a:xfrm>
            <a:off x="457200" y="152400"/>
            <a:ext cx="8229600" cy="1143000"/>
          </a:xfrm>
        </p:spPr>
        <p:txBody>
          <a:bodyPr>
            <a:normAutofit fontScale="90000"/>
          </a:bodyPr>
          <a:lstStyle/>
          <a:p>
            <a:r>
              <a:rPr lang="en-US" sz="3600" dirty="0" smtClean="0"/>
              <a:t>ICS Sample Splitting &amp; Subsampling Options</a:t>
            </a:r>
            <a:br>
              <a:rPr lang="en-US" sz="3600" dirty="0" smtClean="0"/>
            </a:br>
            <a:r>
              <a:rPr lang="en-US" sz="3600" dirty="0" smtClean="0"/>
              <a:t>Manual Techniques</a:t>
            </a:r>
            <a:endParaRPr lang="en-US" sz="3600" dirty="0"/>
          </a:p>
        </p:txBody>
      </p:sp>
      <p:sp>
        <p:nvSpPr>
          <p:cNvPr id="9" name="TextBox 8"/>
          <p:cNvSpPr txBox="1"/>
          <p:nvPr/>
        </p:nvSpPr>
        <p:spPr>
          <a:xfrm>
            <a:off x="4038600" y="3733800"/>
            <a:ext cx="4114800" cy="757130"/>
          </a:xfrm>
          <a:prstGeom prst="rect">
            <a:avLst/>
          </a:prstGeom>
          <a:noFill/>
        </p:spPr>
        <p:txBody>
          <a:bodyPr wrap="square" rtlCol="0">
            <a:spAutoFit/>
          </a:bodyPr>
          <a:lstStyle/>
          <a:p>
            <a:pPr algn="ctr">
              <a:lnSpc>
                <a:spcPct val="90000"/>
              </a:lnSpc>
            </a:pPr>
            <a:r>
              <a:rPr lang="en-US" sz="2400" dirty="0" smtClean="0"/>
              <a:t>Collect through full thickness with properly shaped scoop</a:t>
            </a:r>
            <a:endParaRPr lang="en-US" sz="2400" dirty="0"/>
          </a:p>
        </p:txBody>
      </p:sp>
      <p:sp>
        <p:nvSpPr>
          <p:cNvPr id="10" name="Date Placeholder 9"/>
          <p:cNvSpPr>
            <a:spLocks noGrp="1"/>
          </p:cNvSpPr>
          <p:nvPr>
            <p:ph type="dt" sz="half" idx="10"/>
          </p:nvPr>
        </p:nvSpPr>
        <p:spPr/>
        <p:txBody>
          <a:bodyPr/>
          <a:lstStyle/>
          <a:p>
            <a:r>
              <a:rPr lang="en-US" smtClean="0"/>
              <a:t>3/5/2013</a:t>
            </a:r>
            <a:endParaRPr lang="en-US"/>
          </a:p>
        </p:txBody>
      </p:sp>
      <p:sp>
        <p:nvSpPr>
          <p:cNvPr id="12" name="Slide Number Placeholder 11"/>
          <p:cNvSpPr>
            <a:spLocks noGrp="1"/>
          </p:cNvSpPr>
          <p:nvPr>
            <p:ph type="sldNum" sz="quarter" idx="12"/>
          </p:nvPr>
        </p:nvSpPr>
        <p:spPr/>
        <p:txBody>
          <a:bodyPr/>
          <a:lstStyle/>
          <a:p>
            <a:fld id="{FA4E4E9E-B4A7-4A31-9705-31DC30336F20}" type="slidenum">
              <a:rPr lang="en-US" smtClean="0"/>
              <a:pPr/>
              <a:t>18</a:t>
            </a:fld>
            <a:endParaRPr lang="en-US"/>
          </a:p>
        </p:txBody>
      </p:sp>
      <p:sp>
        <p:nvSpPr>
          <p:cNvPr id="13" name="Footer Placeholder 12"/>
          <p:cNvSpPr>
            <a:spLocks noGrp="1"/>
          </p:cNvSpPr>
          <p:nvPr>
            <p:ph type="ftr" sz="quarter" idx="11"/>
          </p:nvPr>
        </p:nvSpPr>
        <p:spPr/>
        <p:txBody>
          <a:bodyPr/>
          <a:lstStyle/>
          <a:p>
            <a:r>
              <a:rPr lang="en-US" smtClean="0"/>
              <a:t>Hardrock Mine Geochemistry and Hydrology Predictions</a:t>
            </a:r>
            <a:endParaRPr lang="en-US"/>
          </a:p>
        </p:txBody>
      </p:sp>
      <p:sp>
        <p:nvSpPr>
          <p:cNvPr id="14" name="Rectangle 13"/>
          <p:cNvSpPr/>
          <p:nvPr/>
        </p:nvSpPr>
        <p:spPr>
          <a:xfrm>
            <a:off x="4469631" y="4667071"/>
            <a:ext cx="3378969" cy="1200329"/>
          </a:xfrm>
          <a:prstGeom prst="rect">
            <a:avLst/>
          </a:prstGeom>
        </p:spPr>
        <p:txBody>
          <a:bodyPr wrap="square">
            <a:spAutoFit/>
          </a:bodyPr>
          <a:lstStyle/>
          <a:p>
            <a:pPr algn="ctr"/>
            <a:r>
              <a:rPr lang="en-US" sz="2400" dirty="0" smtClean="0"/>
              <a:t>“1-Dimensional Slabcake”</a:t>
            </a:r>
          </a:p>
          <a:p>
            <a:pPr algn="ctr"/>
            <a:endParaRPr lang="en-US" sz="2400" dirty="0" smtClean="0"/>
          </a:p>
          <a:p>
            <a:pPr algn="ctr"/>
            <a:r>
              <a:rPr lang="en-US" sz="2400" dirty="0" smtClean="0"/>
              <a:t>“2-Dimensional Slabcake”</a:t>
            </a:r>
            <a:endParaRPr lang="en-US" sz="2400" dirty="0"/>
          </a:p>
        </p:txBody>
      </p:sp>
      <p:pic>
        <p:nvPicPr>
          <p:cNvPr id="18" name="Picture 17" descr="S01_FormingASmallPile.JPG"/>
          <p:cNvPicPr/>
          <p:nvPr/>
        </p:nvPicPr>
        <p:blipFill>
          <a:blip r:embed="rId4" cstate="print"/>
          <a:stretch>
            <a:fillRect/>
          </a:stretch>
        </p:blipFill>
        <p:spPr>
          <a:xfrm>
            <a:off x="152400" y="762000"/>
            <a:ext cx="2262959" cy="3398807"/>
          </a:xfrm>
          <a:prstGeom prst="rect">
            <a:avLst/>
          </a:prstGeom>
        </p:spPr>
      </p:pic>
      <p:pic>
        <p:nvPicPr>
          <p:cNvPr id="19" name="Picture 18" descr="S02_WeCanUseAluminumCutters.jpg"/>
          <p:cNvPicPr/>
          <p:nvPr/>
        </p:nvPicPr>
        <p:blipFill>
          <a:blip r:embed="rId5" cstate="print"/>
          <a:stretch>
            <a:fillRect/>
          </a:stretch>
        </p:blipFill>
        <p:spPr>
          <a:xfrm>
            <a:off x="2590800" y="1600200"/>
            <a:ext cx="2926080" cy="1955800"/>
          </a:xfrm>
          <a:prstGeom prst="rect">
            <a:avLst/>
          </a:prstGeom>
        </p:spPr>
      </p:pic>
      <p:pic>
        <p:nvPicPr>
          <p:cNvPr id="20" name="Picture 19" descr="S03_CutterswithSmallPile.jpg"/>
          <p:cNvPicPr/>
          <p:nvPr/>
        </p:nvPicPr>
        <p:blipFill>
          <a:blip r:embed="rId6" cstate="print"/>
          <a:stretch>
            <a:fillRect/>
          </a:stretch>
        </p:blipFill>
        <p:spPr>
          <a:xfrm>
            <a:off x="5867400" y="1600200"/>
            <a:ext cx="2926080" cy="1955800"/>
          </a:xfrm>
          <a:prstGeom prst="rect">
            <a:avLst/>
          </a:prstGeom>
        </p:spPr>
      </p:pic>
      <p:cxnSp>
        <p:nvCxnSpPr>
          <p:cNvPr id="22" name="Straight Arrow Connector 21"/>
          <p:cNvCxnSpPr/>
          <p:nvPr/>
        </p:nvCxnSpPr>
        <p:spPr>
          <a:xfrm flipH="1" flipV="1">
            <a:off x="1143000" y="2590800"/>
            <a:ext cx="3352800" cy="2133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200400" y="5638800"/>
            <a:ext cx="1295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cstate="print"/>
          <a:srcRect/>
          <a:stretch>
            <a:fillRect/>
          </a:stretch>
        </p:blipFill>
        <p:spPr bwMode="auto">
          <a:xfrm>
            <a:off x="4267200" y="2743200"/>
            <a:ext cx="4267200" cy="2819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dirty="0" smtClean="0"/>
              <a:t>3/5/2013</a:t>
            </a:r>
            <a:endParaRPr lang="en-US" dirty="0"/>
          </a:p>
        </p:txBody>
      </p:sp>
      <p:sp>
        <p:nvSpPr>
          <p:cNvPr id="8" name="Slide Number Placeholder 7"/>
          <p:cNvSpPr>
            <a:spLocks noGrp="1"/>
          </p:cNvSpPr>
          <p:nvPr>
            <p:ph type="sldNum" sz="quarter" idx="12"/>
          </p:nvPr>
        </p:nvSpPr>
        <p:spPr/>
        <p:txBody>
          <a:bodyPr/>
          <a:lstStyle/>
          <a:p>
            <a:fld id="{FA4E4E9E-B4A7-4A31-9705-31DC30336F20}" type="slidenum">
              <a:rPr lang="en-US" smtClean="0"/>
              <a:pPr/>
              <a:t>19</a:t>
            </a:fld>
            <a:endParaRPr lang="en-US" dirty="0"/>
          </a:p>
        </p:txBody>
      </p:sp>
      <p:sp>
        <p:nvSpPr>
          <p:cNvPr id="9" name="Footer Placeholder 8"/>
          <p:cNvSpPr>
            <a:spLocks noGrp="1"/>
          </p:cNvSpPr>
          <p:nvPr>
            <p:ph type="ftr" sz="quarter" idx="11"/>
          </p:nvPr>
        </p:nvSpPr>
        <p:spPr/>
        <p:txBody>
          <a:bodyPr/>
          <a:lstStyle/>
          <a:p>
            <a:r>
              <a:rPr lang="en-US" smtClean="0"/>
              <a:t>Hardrock Mine Geochemistry and Hydrology Predictions</a:t>
            </a:r>
            <a:endParaRPr lang="en-US"/>
          </a:p>
        </p:txBody>
      </p:sp>
      <p:sp>
        <p:nvSpPr>
          <p:cNvPr id="10" name="Title 10"/>
          <p:cNvSpPr>
            <a:spLocks noGrp="1"/>
          </p:cNvSpPr>
          <p:nvPr>
            <p:ph type="title"/>
          </p:nvPr>
        </p:nvSpPr>
        <p:spPr>
          <a:xfrm>
            <a:off x="457200" y="152400"/>
            <a:ext cx="8229600" cy="1143000"/>
          </a:xfrm>
        </p:spPr>
        <p:txBody>
          <a:bodyPr>
            <a:normAutofit fontScale="90000"/>
          </a:bodyPr>
          <a:lstStyle/>
          <a:p>
            <a:r>
              <a:rPr lang="en-US" sz="3600" dirty="0" smtClean="0"/>
              <a:t>ICS Sample Splitting &amp; Subsampling Options</a:t>
            </a:r>
            <a:br>
              <a:rPr lang="en-US" sz="3600" dirty="0" smtClean="0"/>
            </a:br>
            <a:r>
              <a:rPr lang="en-US" sz="3600" dirty="0" smtClean="0"/>
              <a:t>Mechanical Techniques</a:t>
            </a:r>
            <a:endParaRPr lang="en-US" sz="3600" dirty="0"/>
          </a:p>
        </p:txBody>
      </p:sp>
      <p:pic>
        <p:nvPicPr>
          <p:cNvPr id="11" name="Picture 16" descr="C:\Documents and Settings\brucem\Local Settings\Temporary Internet Files\OLK19\DSC00222.JPG"/>
          <p:cNvPicPr>
            <a:picLocks noGrp="1" noChangeAspect="1" noChangeArrowheads="1"/>
          </p:cNvPicPr>
          <p:nvPr>
            <p:ph idx="1"/>
          </p:nvPr>
        </p:nvPicPr>
        <p:blipFill>
          <a:blip r:embed="rId4" cstate="print"/>
          <a:srcRect l="17361" r="6944" b="2605"/>
          <a:stretch>
            <a:fillRect/>
          </a:stretch>
        </p:blipFill>
        <p:spPr bwMode="auto">
          <a:xfrm>
            <a:off x="381000" y="1646237"/>
            <a:ext cx="2638170" cy="4525963"/>
          </a:xfrm>
          <a:prstGeom prst="rect">
            <a:avLst/>
          </a:prstGeom>
          <a:noFill/>
          <a:ln w="9525">
            <a:noFill/>
            <a:miter lim="800000"/>
            <a:headEnd/>
            <a:tailEnd/>
          </a:ln>
        </p:spPr>
      </p:pic>
      <p:sp>
        <p:nvSpPr>
          <p:cNvPr id="12" name="TextBox 11"/>
          <p:cNvSpPr txBox="1"/>
          <p:nvPr/>
        </p:nvSpPr>
        <p:spPr>
          <a:xfrm>
            <a:off x="3124200" y="1570470"/>
            <a:ext cx="4648200" cy="523220"/>
          </a:xfrm>
          <a:prstGeom prst="rect">
            <a:avLst/>
          </a:prstGeom>
          <a:noFill/>
        </p:spPr>
        <p:txBody>
          <a:bodyPr wrap="square" rtlCol="0">
            <a:spAutoFit/>
          </a:bodyPr>
          <a:lstStyle/>
          <a:p>
            <a:r>
              <a:rPr lang="en-US" sz="2800" dirty="0" smtClean="0"/>
              <a:t>Rotary sectorial splitter</a:t>
            </a:r>
            <a:endParaRPr lang="en-US" sz="2800" dirty="0"/>
          </a:p>
        </p:txBody>
      </p:sp>
      <p:sp>
        <p:nvSpPr>
          <p:cNvPr id="13" name="Rectangle 12"/>
          <p:cNvSpPr/>
          <p:nvPr/>
        </p:nvSpPr>
        <p:spPr>
          <a:xfrm>
            <a:off x="3200400" y="1951470"/>
            <a:ext cx="3124200" cy="867930"/>
          </a:xfrm>
          <a:prstGeom prst="rect">
            <a:avLst/>
          </a:prstGeom>
        </p:spPr>
        <p:txBody>
          <a:bodyPr wrap="square">
            <a:spAutoFit/>
          </a:bodyPr>
          <a:lstStyle/>
          <a:p>
            <a:pPr>
              <a:lnSpc>
                <a:spcPct val="120000"/>
              </a:lnSpc>
              <a:buFontTx/>
              <a:buChar char="•"/>
            </a:pPr>
            <a:r>
              <a:rPr lang="en-US" sz="2400" dirty="0" smtClean="0"/>
              <a:t> Best precision</a:t>
            </a:r>
          </a:p>
          <a:p>
            <a:pPr>
              <a:lnSpc>
                <a:spcPct val="90000"/>
              </a:lnSpc>
              <a:buFontTx/>
              <a:buChar char="•"/>
            </a:pPr>
            <a:r>
              <a:rPr lang="en-US" sz="2400" dirty="0" smtClean="0"/>
              <a:t> More expensive</a:t>
            </a:r>
          </a:p>
        </p:txBody>
      </p:sp>
      <p:sp>
        <p:nvSpPr>
          <p:cNvPr id="15" name="TextBox 3"/>
          <p:cNvSpPr txBox="1"/>
          <p:nvPr/>
        </p:nvSpPr>
        <p:spPr>
          <a:xfrm>
            <a:off x="3733800" y="5207552"/>
            <a:ext cx="5181600" cy="888448"/>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2800" dirty="0" smtClean="0">
                <a:latin typeface="+mn-lt"/>
              </a:rPr>
              <a:t>Riffle splitter</a:t>
            </a:r>
          </a:p>
          <a:p>
            <a:pPr>
              <a:lnSpc>
                <a:spcPct val="85000"/>
              </a:lnSpc>
              <a:spcBef>
                <a:spcPts val="400"/>
              </a:spcBef>
              <a:buFont typeface="Arial" pitchFamily="34" charset="0"/>
              <a:buChar char="•"/>
            </a:pPr>
            <a:r>
              <a:rPr lang="en-US" sz="2400" dirty="0" smtClean="0">
                <a:latin typeface="+mn-lt"/>
              </a:rPr>
              <a:t> Performance depends on operator skill</a:t>
            </a:r>
            <a:endParaRPr lang="en-US" sz="24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64924909-37CF-4F38-84FB-DBC456AA7F67}" type="slidenum">
              <a:rPr lang="en-US" smtClean="0">
                <a:ea typeface="ＭＳ Ｐゴシック" charset="-128"/>
              </a:rPr>
              <a:pPr/>
              <a:t>2</a:t>
            </a:fld>
            <a:endParaRPr lang="en-US" smtClean="0">
              <a:ea typeface="ＭＳ Ｐゴシック" charset="-128"/>
            </a:endParaRPr>
          </a:p>
        </p:txBody>
      </p:sp>
      <p:sp>
        <p:nvSpPr>
          <p:cNvPr id="8195" name="Rectangle 2"/>
          <p:cNvSpPr>
            <a:spLocks noGrp="1" noChangeArrowheads="1"/>
          </p:cNvSpPr>
          <p:nvPr>
            <p:ph type="title"/>
          </p:nvPr>
        </p:nvSpPr>
        <p:spPr>
          <a:xfrm>
            <a:off x="457200" y="228600"/>
            <a:ext cx="8229600" cy="914400"/>
          </a:xfrm>
        </p:spPr>
        <p:txBody>
          <a:bodyPr>
            <a:normAutofit/>
          </a:bodyPr>
          <a:lstStyle/>
          <a:p>
            <a:pPr eaLnBrk="1" hangingPunct="1"/>
            <a:r>
              <a:rPr lang="en-US" sz="3800" dirty="0" smtClean="0">
                <a:ea typeface="ＭＳ Ｐゴシック" charset="-128"/>
              </a:rPr>
              <a:t>Take-Away Points</a:t>
            </a:r>
          </a:p>
        </p:txBody>
      </p:sp>
      <p:sp>
        <p:nvSpPr>
          <p:cNvPr id="8196" name="Rectangle 3"/>
          <p:cNvSpPr>
            <a:spLocks noGrp="1" noChangeArrowheads="1"/>
          </p:cNvSpPr>
          <p:nvPr>
            <p:ph type="body" idx="1"/>
          </p:nvPr>
        </p:nvSpPr>
        <p:spPr>
          <a:xfrm>
            <a:off x="152400" y="1143000"/>
            <a:ext cx="8686800" cy="5486400"/>
          </a:xfrm>
        </p:spPr>
        <p:txBody>
          <a:bodyPr>
            <a:normAutofit/>
          </a:bodyPr>
          <a:lstStyle/>
          <a:p>
            <a:pPr>
              <a:lnSpc>
                <a:spcPct val="90000"/>
              </a:lnSpc>
              <a:spcBef>
                <a:spcPts val="1000"/>
              </a:spcBef>
            </a:pPr>
            <a:r>
              <a:rPr lang="en-US" sz="2500" b="1" dirty="0" smtClean="0">
                <a:solidFill>
                  <a:srgbClr val="3333FF"/>
                </a:solidFill>
                <a:ea typeface="ＭＳ Ｐゴシック" charset="-128"/>
              </a:rPr>
              <a:t>The Problem: </a:t>
            </a:r>
            <a:r>
              <a:rPr lang="en-US" sz="2500" dirty="0" smtClean="0">
                <a:ea typeface="ＭＳ Ｐゴシック" charset="-128"/>
              </a:rPr>
              <a:t>Soil data can mislead decision-makers about risk and cleanup!</a:t>
            </a:r>
          </a:p>
          <a:p>
            <a:pPr>
              <a:lnSpc>
                <a:spcPct val="90000"/>
              </a:lnSpc>
              <a:spcBef>
                <a:spcPts val="1000"/>
              </a:spcBef>
            </a:pPr>
            <a:r>
              <a:rPr lang="en-US" sz="2500" b="1" dirty="0" smtClean="0">
                <a:solidFill>
                  <a:srgbClr val="3333FF"/>
                </a:solidFill>
                <a:ea typeface="ＭＳ Ｐゴシック" charset="-128"/>
              </a:rPr>
              <a:t>Why? </a:t>
            </a:r>
            <a:r>
              <a:rPr lang="en-US" sz="2500" dirty="0" smtClean="0">
                <a:ea typeface="ＭＳ Ｐゴシック" charset="-128"/>
              </a:rPr>
              <a:t>Common practice generates a concentration result from a </a:t>
            </a:r>
            <a:r>
              <a:rPr lang="en-US" sz="2500" i="1" dirty="0" smtClean="0">
                <a:ea typeface="ＭＳ Ｐゴシック" charset="-128"/>
              </a:rPr>
              <a:t>few grams</a:t>
            </a:r>
            <a:r>
              <a:rPr lang="en-US" sz="2500" dirty="0" smtClean="0">
                <a:ea typeface="ＭＳ Ｐゴシック" charset="-128"/>
              </a:rPr>
              <a:t> of soil and then </a:t>
            </a:r>
            <a:r>
              <a:rPr lang="en-US" sz="2500" i="1" dirty="0" smtClean="0">
                <a:ea typeface="ＭＳ Ｐゴシック" charset="-128"/>
              </a:rPr>
              <a:t>assumes that tons </a:t>
            </a:r>
            <a:r>
              <a:rPr lang="en-US" sz="2500" dirty="0" smtClean="0">
                <a:ea typeface="ＭＳ Ｐゴシック" charset="-128"/>
              </a:rPr>
              <a:t>of soil in the field have that </a:t>
            </a:r>
            <a:r>
              <a:rPr lang="en-US" sz="2500" i="1" dirty="0" smtClean="0">
                <a:ea typeface="ＭＳ Ｐゴシック" charset="-128"/>
              </a:rPr>
              <a:t>same</a:t>
            </a:r>
            <a:r>
              <a:rPr lang="en-US" sz="2500" dirty="0" smtClean="0">
                <a:ea typeface="ＭＳ Ｐゴシック" charset="-128"/>
              </a:rPr>
              <a:t> concentration.</a:t>
            </a:r>
          </a:p>
          <a:p>
            <a:pPr eaLnBrk="1" hangingPunct="1">
              <a:lnSpc>
                <a:spcPct val="90000"/>
              </a:lnSpc>
              <a:spcBef>
                <a:spcPts val="1000"/>
              </a:spcBef>
              <a:spcAft>
                <a:spcPts val="0"/>
              </a:spcAft>
            </a:pPr>
            <a:r>
              <a:rPr lang="en-US" sz="2600" dirty="0" smtClean="0">
                <a:ea typeface="ＭＳ Ｐゴシック" charset="-128"/>
              </a:rPr>
              <a:t>T</a:t>
            </a:r>
            <a:r>
              <a:rPr lang="en-US" sz="2600" dirty="0" smtClean="0">
                <a:ea typeface="ＭＳ Ｐゴシック" charset="-128"/>
              </a:rPr>
              <a:t>his </a:t>
            </a:r>
            <a:r>
              <a:rPr lang="en-US" sz="2600" dirty="0" smtClean="0">
                <a:ea typeface="ＭＳ Ｐゴシック" charset="-128"/>
              </a:rPr>
              <a:t>presentation will show: </a:t>
            </a:r>
          </a:p>
          <a:p>
            <a:pPr lvl="1">
              <a:lnSpc>
                <a:spcPct val="85000"/>
              </a:lnSpc>
              <a:spcBef>
                <a:spcPts val="800"/>
              </a:spcBef>
            </a:pPr>
            <a:r>
              <a:rPr lang="en-US" sz="2200" dirty="0" smtClean="0">
                <a:ea typeface="ＭＳ Ｐゴシック" charset="-128"/>
              </a:rPr>
              <a:t>“Representativeness” for soil samples is only meaningful in terms of a sample, or </a:t>
            </a:r>
            <a:r>
              <a:rPr lang="en-US" sz="2200" dirty="0" smtClean="0">
                <a:ea typeface="ＭＳ Ｐゴシック" charset="-128"/>
              </a:rPr>
              <a:t>a set </a:t>
            </a:r>
            <a:r>
              <a:rPr lang="en-US" sz="2200" dirty="0" smtClean="0">
                <a:ea typeface="ＭＳ Ｐゴシック" charset="-128"/>
              </a:rPr>
              <a:t>of samples, that provide an </a:t>
            </a:r>
            <a:r>
              <a:rPr lang="en-US" sz="2200" b="1" dirty="0" smtClean="0">
                <a:solidFill>
                  <a:srgbClr val="3333FF"/>
                </a:solidFill>
                <a:ea typeface="ＭＳ Ｐゴシック" charset="-128"/>
              </a:rPr>
              <a:t>average</a:t>
            </a:r>
            <a:r>
              <a:rPr lang="en-US" sz="2200" dirty="0" smtClean="0">
                <a:ea typeface="ＭＳ Ｐゴシック" charset="-128"/>
              </a:rPr>
              <a:t> over some defined soil mass.</a:t>
            </a:r>
          </a:p>
          <a:p>
            <a:pPr lvl="1">
              <a:lnSpc>
                <a:spcPct val="85000"/>
              </a:lnSpc>
              <a:spcBef>
                <a:spcPts val="800"/>
              </a:spcBef>
            </a:pPr>
            <a:r>
              <a:rPr lang="en-US" sz="2200" b="1" dirty="0" smtClean="0">
                <a:solidFill>
                  <a:srgbClr val="3333FF"/>
                </a:solidFill>
                <a:ea typeface="ＭＳ Ｐゴシック" charset="-128"/>
              </a:rPr>
              <a:t>“Sample representativeness” does not exist </a:t>
            </a:r>
            <a:r>
              <a:rPr lang="en-US" sz="2200" u="sng" dirty="0" smtClean="0">
                <a:ea typeface="ＭＳ Ｐゴシック" charset="-128"/>
              </a:rPr>
              <a:t>until the RPM defines</a:t>
            </a:r>
            <a:r>
              <a:rPr lang="en-US" sz="2200" dirty="0" smtClean="0">
                <a:ea typeface="ＭＳ Ｐゴシック" charset="-128"/>
              </a:rPr>
              <a:t> for a </a:t>
            </a:r>
            <a:r>
              <a:rPr lang="en-US" sz="2200" i="1" dirty="0" smtClean="0">
                <a:ea typeface="ＭＳ Ｐゴシック" charset="-128"/>
              </a:rPr>
              <a:t>specific </a:t>
            </a:r>
            <a:r>
              <a:rPr lang="en-US" sz="2200" dirty="0" smtClean="0">
                <a:ea typeface="ＭＳ Ｐゴシック" charset="-128"/>
              </a:rPr>
              <a:t>sampling event what field soil volume and particle size a soil sample is supposed to represent.</a:t>
            </a:r>
          </a:p>
          <a:p>
            <a:pPr eaLnBrk="1" hangingPunct="1">
              <a:lnSpc>
                <a:spcPct val="90000"/>
              </a:lnSpc>
              <a:spcBef>
                <a:spcPts val="1000"/>
              </a:spcBef>
              <a:spcAft>
                <a:spcPts val="0"/>
              </a:spcAft>
            </a:pPr>
            <a:r>
              <a:rPr lang="en-US" sz="2500" dirty="0" smtClean="0">
                <a:ea typeface="ＭＳ Ｐゴシック" charset="-128"/>
              </a:rPr>
              <a:t>A defined field soil volume/mass is called a </a:t>
            </a:r>
            <a:r>
              <a:rPr lang="en-US" sz="2500" b="1" dirty="0" smtClean="0">
                <a:solidFill>
                  <a:srgbClr val="3333FF"/>
                </a:solidFill>
                <a:ea typeface="ＭＳ Ｐゴシック" charset="-128"/>
              </a:rPr>
              <a:t>Decision Unit </a:t>
            </a:r>
            <a:r>
              <a:rPr lang="en-US" sz="2500" dirty="0" smtClean="0">
                <a:ea typeface="ＭＳ Ｐゴシック" charset="-128"/>
              </a:rPr>
              <a:t>(DU), and DUs must be described in the QAPP/FSP.</a:t>
            </a:r>
          </a:p>
        </p:txBody>
      </p:sp>
      <p:sp>
        <p:nvSpPr>
          <p:cNvPr id="5" name="Date Placeholder 4"/>
          <p:cNvSpPr>
            <a:spLocks noGrp="1"/>
          </p:cNvSpPr>
          <p:nvPr>
            <p:ph type="dt" sz="half" idx="10"/>
          </p:nvPr>
        </p:nvSpPr>
        <p:spPr/>
        <p:txBody>
          <a:bodyPr/>
          <a:lstStyle/>
          <a:p>
            <a:pPr>
              <a:defRPr/>
            </a:pPr>
            <a:r>
              <a:rPr lang="en-US" smtClean="0"/>
              <a:t>3/5/2013</a:t>
            </a:r>
            <a:endParaRPr lang="en-US" dirty="0"/>
          </a:p>
        </p:txBody>
      </p:sp>
      <p:sp>
        <p:nvSpPr>
          <p:cNvPr id="6" name="Footer Placeholder 5"/>
          <p:cNvSpPr>
            <a:spLocks noGrp="1"/>
          </p:cNvSpPr>
          <p:nvPr>
            <p:ph type="ftr" sz="quarter" idx="11"/>
          </p:nvPr>
        </p:nvSpPr>
        <p:spPr/>
        <p:txBody>
          <a:bodyPr/>
          <a:lstStyle/>
          <a:p>
            <a:pPr>
              <a:defRPr/>
            </a:pPr>
            <a:r>
              <a:rPr lang="en-US" dirty="0" smtClean="0"/>
              <a:t>Hardrock Mine Geochemistry and Hydrology Predictions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800" dirty="0" smtClean="0"/>
              <a:t>ICS Quality Control Procedures</a:t>
            </a:r>
            <a:endParaRPr lang="en-US" sz="3800" dirty="0"/>
          </a:p>
        </p:txBody>
      </p:sp>
      <p:sp>
        <p:nvSpPr>
          <p:cNvPr id="3" name="Content Placeholder 2"/>
          <p:cNvSpPr>
            <a:spLocks noGrp="1"/>
          </p:cNvSpPr>
          <p:nvPr>
            <p:ph idx="1"/>
          </p:nvPr>
        </p:nvSpPr>
        <p:spPr>
          <a:xfrm>
            <a:off x="304800" y="1219200"/>
            <a:ext cx="8610600" cy="5410200"/>
          </a:xfrm>
        </p:spPr>
        <p:txBody>
          <a:bodyPr>
            <a:normAutofit/>
          </a:bodyPr>
          <a:lstStyle/>
          <a:p>
            <a:pPr>
              <a:lnSpc>
                <a:spcPct val="90000"/>
              </a:lnSpc>
            </a:pPr>
            <a:r>
              <a:rPr lang="en-US" sz="2400" dirty="0" smtClean="0"/>
              <a:t>Replication in the field (</a:t>
            </a:r>
            <a:r>
              <a:rPr lang="en-US" sz="2400" dirty="0" smtClean="0">
                <a:sym typeface="MT Symbol"/>
              </a:rPr>
              <a:t>3 DU-</a:t>
            </a:r>
            <a:r>
              <a:rPr lang="en-US" sz="2400" dirty="0" smtClean="0"/>
              <a:t>ICS replicates)</a:t>
            </a:r>
          </a:p>
          <a:p>
            <a:pPr lvl="1">
              <a:lnSpc>
                <a:spcPct val="90000"/>
              </a:lnSpc>
              <a:spcBef>
                <a:spcPts val="400"/>
              </a:spcBef>
            </a:pPr>
            <a:r>
              <a:rPr lang="en-US" sz="2000" dirty="0" smtClean="0"/>
              <a:t>Indirect measure of within-DU concentration variability: if field replicates too variable (and all other variability sources low), indicates the # of increments is too low in relation to field heterogeneity in that DU.</a:t>
            </a:r>
          </a:p>
          <a:p>
            <a:pPr>
              <a:lnSpc>
                <a:spcPct val="90000"/>
              </a:lnSpc>
              <a:spcBef>
                <a:spcPts val="600"/>
              </a:spcBef>
            </a:pPr>
            <a:r>
              <a:rPr lang="en-US" sz="2400" dirty="0" smtClean="0"/>
              <a:t>If all sample processing done in lab, </a:t>
            </a:r>
            <a:r>
              <a:rPr lang="en-US" sz="2400" dirty="0" smtClean="0">
                <a:sym typeface="MT Symbol"/>
              </a:rPr>
              <a:t>3</a:t>
            </a:r>
            <a:r>
              <a:rPr lang="en-US" sz="2400" dirty="0" smtClean="0"/>
              <a:t> analytical subsample replicates on 1 of the field ICS replicates</a:t>
            </a:r>
          </a:p>
          <a:p>
            <a:pPr lvl="1">
              <a:lnSpc>
                <a:spcPct val="90000"/>
              </a:lnSpc>
              <a:spcBef>
                <a:spcPts val="400"/>
              </a:spcBef>
            </a:pPr>
            <a:r>
              <a:rPr lang="en-US" sz="2000" dirty="0" smtClean="0"/>
              <a:t>Measures effectiveness of sample processing &amp; subsampling procedures</a:t>
            </a:r>
          </a:p>
          <a:p>
            <a:pPr>
              <a:lnSpc>
                <a:spcPct val="90000"/>
              </a:lnSpc>
              <a:spcBef>
                <a:spcPts val="600"/>
              </a:spcBef>
            </a:pPr>
            <a:r>
              <a:rPr lang="en-US" sz="2400" dirty="0" smtClean="0"/>
              <a:t>If sample processing done in the field &amp; sample splitting performed, </a:t>
            </a:r>
            <a:r>
              <a:rPr lang="en-US" sz="2400" dirty="0" smtClean="0">
                <a:sym typeface="MT Symbol"/>
              </a:rPr>
              <a:t>3</a:t>
            </a:r>
            <a:r>
              <a:rPr lang="en-US" sz="2400" dirty="0" smtClean="0"/>
              <a:t> replicates from splitting procedure from 1 of the field ICS replicates.</a:t>
            </a:r>
          </a:p>
          <a:p>
            <a:pPr lvl="1">
              <a:lnSpc>
                <a:spcPct val="90000"/>
              </a:lnSpc>
              <a:spcBef>
                <a:spcPts val="400"/>
              </a:spcBef>
            </a:pPr>
            <a:r>
              <a:rPr lang="en-US" sz="2000" dirty="0" smtClean="0">
                <a:sym typeface="MT Symbol"/>
              </a:rPr>
              <a:t>Also, 3 analytical subsample replicates performed on 1 of the split replicates</a:t>
            </a:r>
            <a:endParaRPr lang="en-US" sz="2000" dirty="0" smtClean="0"/>
          </a:p>
          <a:p>
            <a:pPr>
              <a:lnSpc>
                <a:spcPct val="90000"/>
              </a:lnSpc>
              <a:spcBef>
                <a:spcPts val="600"/>
              </a:spcBef>
            </a:pPr>
            <a:r>
              <a:rPr lang="en-US" sz="2400" dirty="0" smtClean="0"/>
              <a:t>From this info, can calculate relative contributions to sampling variability for each critical step.</a:t>
            </a:r>
          </a:p>
          <a:p>
            <a:pPr lvl="1">
              <a:lnSpc>
                <a:spcPct val="90000"/>
              </a:lnSpc>
              <a:spcBef>
                <a:spcPts val="400"/>
              </a:spcBef>
            </a:pPr>
            <a:r>
              <a:rPr lang="en-US" sz="2000" dirty="0" smtClean="0"/>
              <a:t>Will be able to target corrective action if data are too imprecise.</a:t>
            </a:r>
            <a:endParaRPr lang="en-US" sz="2000" dirty="0"/>
          </a:p>
        </p:txBody>
      </p:sp>
      <p:sp>
        <p:nvSpPr>
          <p:cNvPr id="4" name="Date Placeholder 3"/>
          <p:cNvSpPr>
            <a:spLocks noGrp="1"/>
          </p:cNvSpPr>
          <p:nvPr>
            <p:ph type="dt" sz="half" idx="10"/>
          </p:nvPr>
        </p:nvSpPr>
        <p:spPr/>
        <p:txBody>
          <a:bodyPr/>
          <a:lstStyle/>
          <a:p>
            <a:r>
              <a:rPr lang="en-US" smtClean="0"/>
              <a:t>3/5/2013</a:t>
            </a:r>
            <a:endParaRPr lang="en-US"/>
          </a:p>
        </p:txBody>
      </p:sp>
      <p:sp>
        <p:nvSpPr>
          <p:cNvPr id="5" name="Footer Placeholder 4"/>
          <p:cNvSpPr>
            <a:spLocks noGrp="1"/>
          </p:cNvSpPr>
          <p:nvPr>
            <p:ph type="ftr" sz="quarter" idx="11"/>
          </p:nvPr>
        </p:nvSpPr>
        <p:spPr/>
        <p:txBody>
          <a:bodyPr/>
          <a:lstStyle/>
          <a:p>
            <a:r>
              <a:rPr lang="en-US" smtClean="0"/>
              <a:t>Hardrock Mine Geochemistry and Hydrology Predictions</a:t>
            </a:r>
            <a:endParaRPr lang="en-US"/>
          </a:p>
        </p:txBody>
      </p:sp>
      <p:sp>
        <p:nvSpPr>
          <p:cNvPr id="6" name="Slide Number Placeholder 5"/>
          <p:cNvSpPr>
            <a:spLocks noGrp="1"/>
          </p:cNvSpPr>
          <p:nvPr>
            <p:ph type="sldNum" sz="quarter" idx="12"/>
          </p:nvPr>
        </p:nvSpPr>
        <p:spPr/>
        <p:txBody>
          <a:bodyPr/>
          <a:lstStyle/>
          <a:p>
            <a:fld id="{FA4E4E9E-B4A7-4A31-9705-31DC30336F2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p>
            <a:r>
              <a:rPr lang="en-US" smtClean="0">
                <a:latin typeface="Arial" charset="0"/>
              </a:rPr>
              <a:t>3/5/2013</a:t>
            </a:r>
            <a:endParaRPr lang="en-US">
              <a:latin typeface="Arial" charset="0"/>
            </a:endParaRPr>
          </a:p>
        </p:txBody>
      </p:sp>
      <p:sp>
        <p:nvSpPr>
          <p:cNvPr id="8195" name="Footer Placeholder 2"/>
          <p:cNvSpPr>
            <a:spLocks noGrp="1"/>
          </p:cNvSpPr>
          <p:nvPr>
            <p:ph type="ftr" sz="quarter" idx="11"/>
          </p:nvPr>
        </p:nvSpPr>
        <p:spPr>
          <a:noFill/>
        </p:spPr>
        <p:txBody>
          <a:bodyPr/>
          <a:lstStyle/>
          <a:p>
            <a:r>
              <a:rPr lang="en-US" smtClean="0">
                <a:latin typeface="Arial" charset="0"/>
              </a:rPr>
              <a:t>Hardrock Mine Geochemistry and Hydrology Predictions</a:t>
            </a:r>
            <a:endParaRPr lang="en-US">
              <a:latin typeface="Arial" charset="0"/>
            </a:endParaRPr>
          </a:p>
        </p:txBody>
      </p:sp>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7" name="Slide Number Placeholder 3"/>
          <p:cNvSpPr>
            <a:spLocks noGrp="1"/>
          </p:cNvSpPr>
          <p:nvPr>
            <p:ph type="sldNum" sz="quarter" idx="12"/>
          </p:nvPr>
        </p:nvSpPr>
        <p:spPr>
          <a:noFill/>
        </p:spPr>
        <p:txBody>
          <a:bodyPr/>
          <a:lstStyle/>
          <a:p>
            <a:fld id="{AE7EA8BA-A604-4419-A2BF-5C3ABA6280AA}" type="slidenum">
              <a:rPr lang="en-US" smtClean="0">
                <a:latin typeface="Arial" charset="0"/>
              </a:rPr>
              <a:pPr/>
              <a:t>21</a:t>
            </a:fld>
            <a:endParaRPr lang="en-US" smtClean="0">
              <a:latin typeface="Arial" charset="0"/>
            </a:endParaRPr>
          </a:p>
        </p:txBody>
      </p:sp>
      <p:pic>
        <p:nvPicPr>
          <p:cNvPr id="8198" name="Picture 1"/>
          <p:cNvPicPr>
            <a:picLocks noChangeAspect="1" noChangeArrowheads="1"/>
          </p:cNvPicPr>
          <p:nvPr/>
        </p:nvPicPr>
        <p:blipFill>
          <a:blip r:embed="rId2" cstate="print"/>
          <a:srcRect/>
          <a:stretch>
            <a:fillRect/>
          </a:stretch>
        </p:blipFill>
        <p:spPr bwMode="auto">
          <a:xfrm>
            <a:off x="104775" y="138113"/>
            <a:ext cx="8934450" cy="66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smtClean="0">
                <a:latin typeface="Arial" charset="0"/>
              </a:rPr>
              <a:t>3/5/2013</a:t>
            </a:r>
            <a:endParaRPr lang="en-US">
              <a:latin typeface="Arial" charset="0"/>
            </a:endParaRPr>
          </a:p>
        </p:txBody>
      </p:sp>
      <p:sp>
        <p:nvSpPr>
          <p:cNvPr id="9219" name="Slide Number Placeholder 4"/>
          <p:cNvSpPr>
            <a:spLocks noGrp="1"/>
          </p:cNvSpPr>
          <p:nvPr>
            <p:ph type="sldNum" sz="quarter" idx="12"/>
          </p:nvPr>
        </p:nvSpPr>
        <p:spPr>
          <a:noFill/>
        </p:spPr>
        <p:txBody>
          <a:bodyPr/>
          <a:lstStyle/>
          <a:p>
            <a:fld id="{898B1ADE-102E-401D-9587-BADE355A3B91}" type="slidenum">
              <a:rPr lang="en-US" smtClean="0">
                <a:latin typeface="Arial" charset="0"/>
              </a:rPr>
              <a:pPr/>
              <a:t>22</a:t>
            </a:fld>
            <a:endParaRPr lang="en-US" smtClean="0">
              <a:latin typeface="Arial" charset="0"/>
            </a:endParaRPr>
          </a:p>
        </p:txBody>
      </p:sp>
      <p:sp>
        <p:nvSpPr>
          <p:cNvPr id="9220" name="Footer Placeholder 5"/>
          <p:cNvSpPr>
            <a:spLocks noGrp="1"/>
          </p:cNvSpPr>
          <p:nvPr>
            <p:ph type="ftr" sz="quarter" idx="11"/>
          </p:nvPr>
        </p:nvSpPr>
        <p:spPr>
          <a:noFill/>
        </p:spPr>
        <p:txBody>
          <a:bodyPr/>
          <a:lstStyle/>
          <a:p>
            <a:r>
              <a:rPr lang="en-US" smtClean="0">
                <a:latin typeface="Arial" charset="0"/>
              </a:rPr>
              <a:t>Hardrock Mine Geochemistry and Hydrology Predictions</a:t>
            </a:r>
            <a:endParaRPr lang="en-US">
              <a:latin typeface="Arial" charset="0"/>
            </a:endParaRPr>
          </a:p>
        </p:txBody>
      </p:sp>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22" name="Picture 1"/>
          <p:cNvPicPr>
            <a:picLocks noChangeAspect="1" noChangeArrowheads="1"/>
          </p:cNvPicPr>
          <p:nvPr/>
        </p:nvPicPr>
        <p:blipFill>
          <a:blip r:embed="rId2" cstate="print"/>
          <a:srcRect/>
          <a:stretch>
            <a:fillRect/>
          </a:stretch>
        </p:blipFill>
        <p:spPr bwMode="auto">
          <a:xfrm>
            <a:off x="104775" y="130175"/>
            <a:ext cx="8901113" cy="660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1143000"/>
          </a:xfrm>
        </p:spPr>
        <p:txBody>
          <a:bodyPr>
            <a:normAutofit/>
          </a:bodyPr>
          <a:lstStyle/>
          <a:p>
            <a:pPr eaLnBrk="1" hangingPunct="1"/>
            <a:r>
              <a:rPr lang="en-US" sz="3800" dirty="0" smtClean="0">
                <a:solidFill>
                  <a:schemeClr val="tx1"/>
                </a:solidFill>
              </a:rPr>
              <a:t>Data Variability Partitioning Equation</a:t>
            </a:r>
          </a:p>
        </p:txBody>
      </p:sp>
      <p:sp>
        <p:nvSpPr>
          <p:cNvPr id="11267" name="Content Placeholder 2"/>
          <p:cNvSpPr>
            <a:spLocks noGrp="1"/>
          </p:cNvSpPr>
          <p:nvPr>
            <p:ph idx="1"/>
          </p:nvPr>
        </p:nvSpPr>
        <p:spPr>
          <a:xfrm>
            <a:off x="360363" y="1143000"/>
            <a:ext cx="8464550" cy="5181600"/>
          </a:xfrm>
        </p:spPr>
        <p:txBody>
          <a:bodyPr>
            <a:normAutofit fontScale="92500" lnSpcReduction="10000"/>
          </a:bodyPr>
          <a:lstStyle/>
          <a:p>
            <a:pPr eaLnBrk="1" hangingPunct="1">
              <a:spcBef>
                <a:spcPts val="600"/>
              </a:spcBef>
            </a:pPr>
            <a:r>
              <a:rPr lang="en-US" sz="2800" dirty="0" smtClean="0"/>
              <a:t>Partitioning equation:</a:t>
            </a:r>
          </a:p>
          <a:p>
            <a:pPr eaLnBrk="1" hangingPunct="1">
              <a:spcBef>
                <a:spcPts val="600"/>
              </a:spcBef>
              <a:buFontTx/>
              <a:buNone/>
            </a:pPr>
            <a:r>
              <a:rPr lang="en-US" dirty="0" smtClean="0"/>
              <a:t>     </a:t>
            </a:r>
            <a:r>
              <a:rPr lang="en-US" sz="2800" dirty="0" smtClean="0"/>
              <a:t>SD</a:t>
            </a:r>
            <a:r>
              <a:rPr lang="en-US" sz="2800" baseline="-25000" dirty="0" smtClean="0"/>
              <a:t>Total</a:t>
            </a:r>
            <a:r>
              <a:rPr lang="en-US" sz="2800" baseline="30000" dirty="0" smtClean="0"/>
              <a:t>2</a:t>
            </a:r>
            <a:r>
              <a:rPr lang="en-US" sz="2800" dirty="0" smtClean="0"/>
              <a:t>  =  SD</a:t>
            </a:r>
            <a:r>
              <a:rPr lang="en-US" sz="2800" baseline="-25000" dirty="0" smtClean="0"/>
              <a:t>LCS-analytical</a:t>
            </a:r>
            <a:r>
              <a:rPr lang="en-US" sz="2800" baseline="30000" dirty="0" smtClean="0"/>
              <a:t>2</a:t>
            </a:r>
            <a:r>
              <a:rPr lang="en-US" sz="2800" dirty="0" smtClean="0"/>
              <a:t>  +  </a:t>
            </a:r>
            <a:r>
              <a:rPr lang="en-US" sz="2800" dirty="0" err="1" smtClean="0"/>
              <a:t>SD</a:t>
            </a:r>
            <a:r>
              <a:rPr lang="en-US" sz="2800" baseline="-25000" dirty="0" err="1" smtClean="0"/>
              <a:t>analytical</a:t>
            </a:r>
            <a:r>
              <a:rPr lang="en-US" sz="2800" baseline="-25000" dirty="0" smtClean="0"/>
              <a:t> subsampling</a:t>
            </a:r>
            <a:r>
              <a:rPr lang="en-US" sz="2800" baseline="30000" dirty="0" smtClean="0"/>
              <a:t>2</a:t>
            </a:r>
            <a:r>
              <a:rPr lang="en-US" sz="2800" dirty="0" smtClean="0"/>
              <a:t>     </a:t>
            </a:r>
          </a:p>
          <a:p>
            <a:pPr eaLnBrk="1" hangingPunct="1">
              <a:spcBef>
                <a:spcPts val="600"/>
              </a:spcBef>
              <a:buFontTx/>
              <a:buNone/>
            </a:pPr>
            <a:r>
              <a:rPr lang="en-US" sz="2800" dirty="0" smtClean="0"/>
              <a:t>                       +  SD</a:t>
            </a:r>
            <a:r>
              <a:rPr lang="en-US" sz="2800" baseline="-25000" dirty="0" smtClean="0"/>
              <a:t>IS processing</a:t>
            </a:r>
            <a:r>
              <a:rPr lang="en-US" sz="2800" baseline="30000" dirty="0" smtClean="0"/>
              <a:t>2  </a:t>
            </a:r>
            <a:r>
              <a:rPr lang="en-US" sz="2800" dirty="0" smtClean="0"/>
              <a:t>+  SD</a:t>
            </a:r>
            <a:r>
              <a:rPr lang="en-US" sz="2800" baseline="-25000" dirty="0" smtClean="0"/>
              <a:t>IS field heterogeneity</a:t>
            </a:r>
            <a:r>
              <a:rPr lang="en-US" sz="2800" baseline="30000" dirty="0" smtClean="0"/>
              <a:t>2</a:t>
            </a:r>
          </a:p>
          <a:p>
            <a:pPr eaLnBrk="1" hangingPunct="1">
              <a:spcBef>
                <a:spcPts val="600"/>
              </a:spcBef>
              <a:buFontTx/>
              <a:buNone/>
            </a:pPr>
            <a:endParaRPr lang="en-US" sz="2800" baseline="30000" dirty="0" smtClean="0"/>
          </a:p>
          <a:p>
            <a:pPr eaLnBrk="1" hangingPunct="1">
              <a:lnSpc>
                <a:spcPct val="95000"/>
              </a:lnSpc>
              <a:spcBef>
                <a:spcPts val="600"/>
              </a:spcBef>
            </a:pPr>
            <a:r>
              <a:rPr lang="en-US" sz="2600" dirty="0" smtClean="0"/>
              <a:t>Remember! Must square the SDs (to get variances) </a:t>
            </a:r>
            <a:r>
              <a:rPr lang="en-US" sz="2600" u="sng" dirty="0" smtClean="0"/>
              <a:t>before</a:t>
            </a:r>
            <a:r>
              <a:rPr lang="en-US" sz="2600" dirty="0" smtClean="0"/>
              <a:t> adding &amp; subtracting, then take square root of final value to convert back to SD.</a:t>
            </a:r>
          </a:p>
          <a:p>
            <a:pPr eaLnBrk="1" hangingPunct="1">
              <a:lnSpc>
                <a:spcPct val="95000"/>
              </a:lnSpc>
              <a:spcBef>
                <a:spcPts val="600"/>
              </a:spcBef>
            </a:pPr>
            <a:r>
              <a:rPr lang="en-US" sz="2600" dirty="0" smtClean="0"/>
              <a:t>In actual projects, probably will not get all the info needed to partition variability to 4 sources; the SD for subsampling and the SD for sample processing will probably be merged together.</a:t>
            </a:r>
          </a:p>
          <a:p>
            <a:pPr eaLnBrk="1" hangingPunct="1">
              <a:lnSpc>
                <a:spcPct val="95000"/>
              </a:lnSpc>
              <a:spcBef>
                <a:spcPts val="600"/>
              </a:spcBef>
            </a:pPr>
            <a:r>
              <a:rPr lang="en-US" sz="2600" dirty="0" smtClean="0"/>
              <a:t>Should get field variability (from field IS triplicates) and sample processing/analysis (from triplicate subsampling) and analytical (from lab’s LCS data).</a:t>
            </a:r>
          </a:p>
          <a:p>
            <a:pPr eaLnBrk="1" hangingPunct="1">
              <a:lnSpc>
                <a:spcPct val="95000"/>
              </a:lnSpc>
              <a:spcBef>
                <a:spcPts val="600"/>
              </a:spcBef>
            </a:pPr>
            <a:r>
              <a:rPr lang="en-US" sz="2600" dirty="0" smtClean="0"/>
              <a:t>Actual data example to illustrate follows:</a:t>
            </a:r>
          </a:p>
        </p:txBody>
      </p:sp>
      <p:sp>
        <p:nvSpPr>
          <p:cNvPr id="8" name="Date Placeholder 7"/>
          <p:cNvSpPr>
            <a:spLocks noGrp="1"/>
          </p:cNvSpPr>
          <p:nvPr>
            <p:ph type="dt" sz="half" idx="10"/>
          </p:nvPr>
        </p:nvSpPr>
        <p:spPr/>
        <p:txBody>
          <a:bodyPr/>
          <a:lstStyle/>
          <a:p>
            <a:r>
              <a:rPr lang="en-US" smtClean="0"/>
              <a:t>3/5/2013</a:t>
            </a:r>
            <a:endParaRPr lang="en-US"/>
          </a:p>
        </p:txBody>
      </p:sp>
      <p:sp>
        <p:nvSpPr>
          <p:cNvPr id="9" name="Slide Number Placeholder 8"/>
          <p:cNvSpPr>
            <a:spLocks noGrp="1"/>
          </p:cNvSpPr>
          <p:nvPr>
            <p:ph type="sldNum" sz="quarter" idx="12"/>
          </p:nvPr>
        </p:nvSpPr>
        <p:spPr/>
        <p:txBody>
          <a:bodyPr/>
          <a:lstStyle/>
          <a:p>
            <a:fld id="{FA4E4E9E-B4A7-4A31-9705-31DC30336F20}" type="slidenum">
              <a:rPr lang="en-US" smtClean="0"/>
              <a:pPr/>
              <a:t>23</a:t>
            </a:fld>
            <a:endParaRPr lang="en-US"/>
          </a:p>
        </p:txBody>
      </p:sp>
      <p:sp>
        <p:nvSpPr>
          <p:cNvPr id="10" name="Footer Placeholder 9"/>
          <p:cNvSpPr>
            <a:spLocks noGrp="1"/>
          </p:cNvSpPr>
          <p:nvPr>
            <p:ph type="ftr" sz="quarter" idx="11"/>
          </p:nvPr>
        </p:nvSpPr>
        <p:spPr/>
        <p:txBody>
          <a:bodyPr/>
          <a:lstStyle/>
          <a:p>
            <a:r>
              <a:rPr lang="en-US" smtClean="0"/>
              <a:t>Hardrock Mine Geochemistry and Hydrology Predictions</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36525"/>
            <a:ext cx="8229600" cy="1143000"/>
          </a:xfrm>
        </p:spPr>
        <p:txBody>
          <a:bodyPr>
            <a:normAutofit/>
          </a:bodyPr>
          <a:lstStyle/>
          <a:p>
            <a:pPr>
              <a:lnSpc>
                <a:spcPct val="90000"/>
              </a:lnSpc>
            </a:pPr>
            <a:r>
              <a:rPr lang="en-US" sz="3600" dirty="0" smtClean="0"/>
              <a:t>Partitioning Variability &amp; Selecting Corrective Action for a Dioxin Site</a:t>
            </a:r>
          </a:p>
        </p:txBody>
      </p:sp>
      <p:pic>
        <p:nvPicPr>
          <p:cNvPr id="12294" name="Picture 2"/>
          <p:cNvPicPr>
            <a:picLocks noChangeAspect="1" noChangeArrowheads="1"/>
          </p:cNvPicPr>
          <p:nvPr/>
        </p:nvPicPr>
        <p:blipFill>
          <a:blip r:embed="rId2" cstate="print"/>
          <a:srcRect/>
          <a:stretch>
            <a:fillRect/>
          </a:stretch>
        </p:blipFill>
        <p:spPr bwMode="auto">
          <a:xfrm>
            <a:off x="0" y="2971800"/>
            <a:ext cx="9144000" cy="3168650"/>
          </a:xfrm>
          <a:prstGeom prst="rect">
            <a:avLst/>
          </a:prstGeom>
          <a:noFill/>
          <a:ln w="9525">
            <a:noFill/>
            <a:miter lim="800000"/>
            <a:headEnd/>
            <a:tailEnd/>
          </a:ln>
        </p:spPr>
      </p:pic>
      <p:sp>
        <p:nvSpPr>
          <p:cNvPr id="12295" name="TextBox 7"/>
          <p:cNvSpPr txBox="1">
            <a:spLocks noChangeArrowheads="1"/>
          </p:cNvSpPr>
          <p:nvPr/>
        </p:nvSpPr>
        <p:spPr bwMode="auto">
          <a:xfrm>
            <a:off x="152400" y="1418272"/>
            <a:ext cx="8877300" cy="1477328"/>
          </a:xfrm>
          <a:prstGeom prst="rect">
            <a:avLst/>
          </a:prstGeom>
          <a:noFill/>
          <a:ln w="9525">
            <a:noFill/>
            <a:miter lim="800000"/>
            <a:headEnd/>
            <a:tailEnd/>
          </a:ln>
        </p:spPr>
        <p:txBody>
          <a:bodyPr wrap="square">
            <a:spAutoFit/>
          </a:bodyPr>
          <a:lstStyle/>
          <a:p>
            <a:pPr>
              <a:lnSpc>
                <a:spcPct val="90000"/>
              </a:lnSpc>
              <a:buFont typeface="Arial" pitchFamily="34" charset="0"/>
              <a:buChar char="•"/>
            </a:pPr>
            <a:r>
              <a:rPr lang="en-US" sz="2000" dirty="0" smtClean="0"/>
              <a:t> Problem: Site </a:t>
            </a:r>
            <a:r>
              <a:rPr lang="en-US" sz="2000" dirty="0"/>
              <a:t>A data had a higher RSD for sample processing (25%) than for field variability (17</a:t>
            </a:r>
            <a:r>
              <a:rPr lang="en-US" sz="2000" dirty="0" smtClean="0"/>
              <a:t>%), and overall results were not sufficiently precise. </a:t>
            </a:r>
            <a:r>
              <a:rPr lang="en-US" sz="2000" dirty="0"/>
              <a:t>Corrective </a:t>
            </a:r>
            <a:r>
              <a:rPr lang="en-US" sz="2000" dirty="0" smtClean="0"/>
              <a:t>action: </a:t>
            </a:r>
          </a:p>
          <a:p>
            <a:pPr>
              <a:lnSpc>
                <a:spcPct val="90000"/>
              </a:lnSpc>
              <a:buFont typeface="Arial" pitchFamily="34" charset="0"/>
              <a:buChar char="•"/>
            </a:pPr>
            <a:r>
              <a:rPr lang="en-US" sz="2000" dirty="0" smtClean="0"/>
              <a:t> For </a:t>
            </a:r>
            <a:r>
              <a:rPr lang="en-US" sz="2000" dirty="0"/>
              <a:t>Site B’s </a:t>
            </a:r>
            <a:r>
              <a:rPr lang="en-US" sz="2000" dirty="0" smtClean="0"/>
              <a:t>work, subsampling was taken out </a:t>
            </a:r>
            <a:r>
              <a:rPr lang="en-US" sz="2000" dirty="0"/>
              <a:t>of lab’s </a:t>
            </a:r>
            <a:r>
              <a:rPr lang="en-US" sz="2000" dirty="0" smtClean="0"/>
              <a:t>hands and done in the field. </a:t>
            </a:r>
          </a:p>
          <a:p>
            <a:pPr>
              <a:lnSpc>
                <a:spcPct val="90000"/>
              </a:lnSpc>
              <a:buFont typeface="Arial" pitchFamily="34" charset="0"/>
              <a:buChar char="•"/>
            </a:pPr>
            <a:r>
              <a:rPr lang="en-US" sz="2000" dirty="0" smtClean="0"/>
              <a:t> Great </a:t>
            </a:r>
            <a:r>
              <a:rPr lang="en-US" sz="2000" dirty="0"/>
              <a:t>improvement: the processing RSD (5.4%) is only twice the analytical RSD (2.7%) and much less field RSD (15</a:t>
            </a:r>
            <a:r>
              <a:rPr lang="en-US" sz="2000" dirty="0" smtClean="0"/>
              <a:t>%). Overall precision was acceptable.</a:t>
            </a:r>
            <a:endParaRPr lang="en-US" sz="2000" dirty="0"/>
          </a:p>
        </p:txBody>
      </p:sp>
      <p:sp>
        <p:nvSpPr>
          <p:cNvPr id="8" name="Date Placeholder 7"/>
          <p:cNvSpPr>
            <a:spLocks noGrp="1"/>
          </p:cNvSpPr>
          <p:nvPr>
            <p:ph type="dt" sz="half" idx="10"/>
          </p:nvPr>
        </p:nvSpPr>
        <p:spPr/>
        <p:txBody>
          <a:bodyPr/>
          <a:lstStyle/>
          <a:p>
            <a:r>
              <a:rPr lang="en-US" smtClean="0"/>
              <a:t>3/5/2013</a:t>
            </a:r>
            <a:endParaRPr lang="en-US"/>
          </a:p>
        </p:txBody>
      </p:sp>
      <p:sp>
        <p:nvSpPr>
          <p:cNvPr id="9" name="Slide Number Placeholder 8"/>
          <p:cNvSpPr>
            <a:spLocks noGrp="1"/>
          </p:cNvSpPr>
          <p:nvPr>
            <p:ph type="sldNum" sz="quarter" idx="12"/>
          </p:nvPr>
        </p:nvSpPr>
        <p:spPr/>
        <p:txBody>
          <a:bodyPr/>
          <a:lstStyle/>
          <a:p>
            <a:fld id="{FA4E4E9E-B4A7-4A31-9705-31DC30336F20}" type="slidenum">
              <a:rPr lang="en-US" smtClean="0"/>
              <a:pPr/>
              <a:t>24</a:t>
            </a:fld>
            <a:endParaRPr lang="en-US"/>
          </a:p>
        </p:txBody>
      </p:sp>
      <p:sp>
        <p:nvSpPr>
          <p:cNvPr id="10" name="Footer Placeholder 9"/>
          <p:cNvSpPr>
            <a:spLocks noGrp="1"/>
          </p:cNvSpPr>
          <p:nvPr>
            <p:ph type="ftr" sz="quarter" idx="11"/>
          </p:nvPr>
        </p:nvSpPr>
        <p:spPr/>
        <p:txBody>
          <a:bodyPr/>
          <a:lstStyle/>
          <a:p>
            <a:r>
              <a:rPr lang="en-US" smtClean="0"/>
              <a:t>Hardrock Mine Geochemistry and Hydrology Predictions</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4163" y="225425"/>
            <a:ext cx="8526462" cy="1143000"/>
          </a:xfrm>
        </p:spPr>
        <p:txBody>
          <a:bodyPr/>
          <a:lstStyle/>
          <a:p>
            <a:pPr eaLnBrk="1" hangingPunct="1"/>
            <a:r>
              <a:rPr lang="en-US" sz="4000" smtClean="0">
                <a:solidFill>
                  <a:schemeClr val="tx1"/>
                </a:solidFill>
              </a:rPr>
              <a:t>Most Helpful As Part of Pilot Study</a:t>
            </a:r>
          </a:p>
        </p:txBody>
      </p:sp>
      <p:sp>
        <p:nvSpPr>
          <p:cNvPr id="13315" name="Content Placeholder 2"/>
          <p:cNvSpPr>
            <a:spLocks noGrp="1"/>
          </p:cNvSpPr>
          <p:nvPr>
            <p:ph idx="1"/>
          </p:nvPr>
        </p:nvSpPr>
        <p:spPr>
          <a:xfrm>
            <a:off x="444500" y="1563688"/>
            <a:ext cx="8229600" cy="4876800"/>
          </a:xfrm>
        </p:spPr>
        <p:txBody>
          <a:bodyPr/>
          <a:lstStyle/>
          <a:p>
            <a:pPr eaLnBrk="1" hangingPunct="1"/>
            <a:r>
              <a:rPr lang="en-US" smtClean="0"/>
              <a:t>A pilot study can provide many benefits</a:t>
            </a:r>
          </a:p>
          <a:p>
            <a:pPr lvl="1" eaLnBrk="1" hangingPunct="1">
              <a:lnSpc>
                <a:spcPts val="3300"/>
              </a:lnSpc>
            </a:pPr>
            <a:r>
              <a:rPr lang="en-US" smtClean="0"/>
              <a:t>Assess sources of data variability</a:t>
            </a:r>
          </a:p>
          <a:p>
            <a:pPr lvl="1" eaLnBrk="1" hangingPunct="1">
              <a:lnSpc>
                <a:spcPts val="3300"/>
              </a:lnSpc>
            </a:pPr>
            <a:r>
              <a:rPr lang="en-US" smtClean="0"/>
              <a:t>If necessary, select corrective actions to reduce largest source</a:t>
            </a:r>
          </a:p>
          <a:p>
            <a:pPr lvl="1" eaLnBrk="1" hangingPunct="1">
              <a:lnSpc>
                <a:spcPts val="3300"/>
              </a:lnSpc>
            </a:pPr>
            <a:r>
              <a:rPr lang="en-US" smtClean="0"/>
              <a:t>Use opportunity to fill CSM gaps or test critical assumptions underlying the sampling design</a:t>
            </a:r>
          </a:p>
          <a:p>
            <a:pPr lvl="1" eaLnBrk="1" hangingPunct="1">
              <a:lnSpc>
                <a:spcPts val="3300"/>
              </a:lnSpc>
            </a:pPr>
            <a:r>
              <a:rPr lang="en-US" smtClean="0"/>
              <a:t>Determine optimal number of increments and/or number of IS field replicates</a:t>
            </a:r>
          </a:p>
          <a:p>
            <a:pPr lvl="1" eaLnBrk="1" hangingPunct="1">
              <a:lnSpc>
                <a:spcPts val="3300"/>
              </a:lnSpc>
            </a:pPr>
            <a:r>
              <a:rPr lang="en-US" smtClean="0"/>
              <a:t>Use as readiness review for field &amp; lab staff</a:t>
            </a:r>
          </a:p>
        </p:txBody>
      </p:sp>
      <p:sp>
        <p:nvSpPr>
          <p:cNvPr id="7" name="Date Placeholder 6"/>
          <p:cNvSpPr>
            <a:spLocks noGrp="1"/>
          </p:cNvSpPr>
          <p:nvPr>
            <p:ph type="dt" sz="half" idx="10"/>
          </p:nvPr>
        </p:nvSpPr>
        <p:spPr/>
        <p:txBody>
          <a:bodyPr/>
          <a:lstStyle/>
          <a:p>
            <a:r>
              <a:rPr lang="en-US" smtClean="0"/>
              <a:t>3/5/2013</a:t>
            </a:r>
            <a:endParaRPr lang="en-US"/>
          </a:p>
        </p:txBody>
      </p:sp>
      <p:sp>
        <p:nvSpPr>
          <p:cNvPr id="8" name="Slide Number Placeholder 7"/>
          <p:cNvSpPr>
            <a:spLocks noGrp="1"/>
          </p:cNvSpPr>
          <p:nvPr>
            <p:ph type="sldNum" sz="quarter" idx="12"/>
          </p:nvPr>
        </p:nvSpPr>
        <p:spPr/>
        <p:txBody>
          <a:bodyPr/>
          <a:lstStyle/>
          <a:p>
            <a:fld id="{FA4E4E9E-B4A7-4A31-9705-31DC30336F20}" type="slidenum">
              <a:rPr lang="en-US" smtClean="0"/>
              <a:pPr/>
              <a:t>25</a:t>
            </a:fld>
            <a:endParaRPr lang="en-US"/>
          </a:p>
        </p:txBody>
      </p:sp>
      <p:sp>
        <p:nvSpPr>
          <p:cNvPr id="9" name="Footer Placeholder 8"/>
          <p:cNvSpPr>
            <a:spLocks noGrp="1"/>
          </p:cNvSpPr>
          <p:nvPr>
            <p:ph type="ftr" sz="quarter" idx="11"/>
          </p:nvPr>
        </p:nvSpPr>
        <p:spPr/>
        <p:txBody>
          <a:bodyPr/>
          <a:lstStyle/>
          <a:p>
            <a:r>
              <a:rPr lang="en-US" smtClean="0"/>
              <a:t>Hardrock Mine Geochemistry and Hydrology Predictions</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82550"/>
            <a:ext cx="8229600" cy="1143000"/>
          </a:xfrm>
        </p:spPr>
        <p:txBody>
          <a:bodyPr/>
          <a:lstStyle/>
          <a:p>
            <a:pPr eaLnBrk="1" hangingPunct="1"/>
            <a:r>
              <a:rPr lang="en-US" sz="4000" smtClean="0">
                <a:solidFill>
                  <a:schemeClr val="tx1"/>
                </a:solidFill>
              </a:rPr>
              <a:t>Potential Corrective Actions (1)</a:t>
            </a:r>
          </a:p>
        </p:txBody>
      </p:sp>
      <p:sp>
        <p:nvSpPr>
          <p:cNvPr id="7" name="Content Placeholder 2"/>
          <p:cNvSpPr>
            <a:spLocks noGrp="1"/>
          </p:cNvSpPr>
          <p:nvPr>
            <p:ph idx="1"/>
          </p:nvPr>
        </p:nvSpPr>
        <p:spPr>
          <a:xfrm>
            <a:off x="304800" y="1219200"/>
            <a:ext cx="8458200" cy="5257800"/>
          </a:xfrm>
        </p:spPr>
        <p:txBody>
          <a:bodyPr/>
          <a:lstStyle/>
          <a:p>
            <a:pPr eaLnBrk="1" hangingPunct="1">
              <a:lnSpc>
                <a:spcPct val="95000"/>
              </a:lnSpc>
            </a:pPr>
            <a:r>
              <a:rPr lang="en-US" sz="2600" smtClean="0"/>
              <a:t>For reduction of error (variability) from short-scale heterogeneity</a:t>
            </a:r>
          </a:p>
          <a:p>
            <a:pPr lvl="1" eaLnBrk="1" hangingPunct="1"/>
            <a:r>
              <a:rPr lang="en-US" sz="2400" smtClean="0"/>
              <a:t>Increase mass of increments</a:t>
            </a:r>
          </a:p>
          <a:p>
            <a:pPr lvl="1" eaLnBrk="1" hangingPunct="1"/>
            <a:r>
              <a:rPr lang="en-US" sz="2400" smtClean="0"/>
              <a:t>Increase number of increments</a:t>
            </a:r>
          </a:p>
          <a:p>
            <a:pPr eaLnBrk="1" hangingPunct="1">
              <a:lnSpc>
                <a:spcPct val="95000"/>
              </a:lnSpc>
            </a:pPr>
            <a:r>
              <a:rPr lang="en-US" sz="2600" smtClean="0"/>
              <a:t>Improve sample handling/homogenization prior to splitting sample or subsampling</a:t>
            </a:r>
          </a:p>
          <a:p>
            <a:pPr lvl="1" eaLnBrk="1" hangingPunct="1"/>
            <a:r>
              <a:rPr lang="en-US" sz="2400" smtClean="0"/>
              <a:t>Break up clods better (coffee mill, mortar &amp; pestle)</a:t>
            </a:r>
          </a:p>
          <a:p>
            <a:pPr lvl="1" eaLnBrk="1" hangingPunct="1"/>
            <a:r>
              <a:rPr lang="en-US" sz="2400" smtClean="0"/>
              <a:t>More careful sieving so particle sizes more uniform</a:t>
            </a:r>
          </a:p>
          <a:p>
            <a:pPr lvl="1" eaLnBrk="1" hangingPunct="1"/>
            <a:r>
              <a:rPr lang="en-US" sz="2400" smtClean="0"/>
              <a:t>Milling</a:t>
            </a:r>
          </a:p>
          <a:p>
            <a:pPr lvl="1" eaLnBrk="1" hangingPunct="1">
              <a:lnSpc>
                <a:spcPct val="95000"/>
              </a:lnSpc>
            </a:pPr>
            <a:r>
              <a:rPr lang="en-US" sz="2400" smtClean="0"/>
              <a:t>More “correct” sample volume reduction [e.g., “correct” tool with 1-D slabcake or a sectorial splitter; see EPA 600/R-03/027, 2003 (Subsampling Guidance)]</a:t>
            </a:r>
          </a:p>
          <a:p>
            <a:pPr eaLnBrk="1" hangingPunct="1"/>
            <a:endParaRPr lang="en-US" sz="2800" smtClean="0"/>
          </a:p>
          <a:p>
            <a:pPr eaLnBrk="1" hangingPunct="1"/>
            <a:endParaRPr lang="en-US" sz="2800" smtClean="0"/>
          </a:p>
        </p:txBody>
      </p:sp>
      <p:sp>
        <p:nvSpPr>
          <p:cNvPr id="8" name="Date Placeholder 7"/>
          <p:cNvSpPr>
            <a:spLocks noGrp="1"/>
          </p:cNvSpPr>
          <p:nvPr>
            <p:ph type="dt" sz="half" idx="10"/>
          </p:nvPr>
        </p:nvSpPr>
        <p:spPr/>
        <p:txBody>
          <a:bodyPr/>
          <a:lstStyle/>
          <a:p>
            <a:r>
              <a:rPr lang="en-US" smtClean="0"/>
              <a:t>3/5/2013</a:t>
            </a:r>
            <a:endParaRPr lang="en-US"/>
          </a:p>
        </p:txBody>
      </p:sp>
      <p:sp>
        <p:nvSpPr>
          <p:cNvPr id="9" name="Slide Number Placeholder 8"/>
          <p:cNvSpPr>
            <a:spLocks noGrp="1"/>
          </p:cNvSpPr>
          <p:nvPr>
            <p:ph type="sldNum" sz="quarter" idx="12"/>
          </p:nvPr>
        </p:nvSpPr>
        <p:spPr/>
        <p:txBody>
          <a:bodyPr/>
          <a:lstStyle/>
          <a:p>
            <a:fld id="{FA4E4E9E-B4A7-4A31-9705-31DC30336F20}" type="slidenum">
              <a:rPr lang="en-US" smtClean="0"/>
              <a:pPr/>
              <a:t>26</a:t>
            </a:fld>
            <a:endParaRPr lang="en-US"/>
          </a:p>
        </p:txBody>
      </p:sp>
      <p:sp>
        <p:nvSpPr>
          <p:cNvPr id="10" name="Footer Placeholder 9"/>
          <p:cNvSpPr>
            <a:spLocks noGrp="1"/>
          </p:cNvSpPr>
          <p:nvPr>
            <p:ph type="ftr" sz="quarter" idx="11"/>
          </p:nvPr>
        </p:nvSpPr>
        <p:spPr/>
        <p:txBody>
          <a:bodyPr/>
          <a:lstStyle/>
          <a:p>
            <a:r>
              <a:rPr lang="en-US" smtClean="0"/>
              <a:t>Hardrock Mine Geochemistry and Hydrology Predictions</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0325"/>
            <a:ext cx="8229600" cy="1143000"/>
          </a:xfrm>
        </p:spPr>
        <p:txBody>
          <a:bodyPr/>
          <a:lstStyle/>
          <a:p>
            <a:pPr eaLnBrk="1" hangingPunct="1"/>
            <a:r>
              <a:rPr lang="en-US" sz="4000" smtClean="0">
                <a:solidFill>
                  <a:schemeClr val="tx1"/>
                </a:solidFill>
              </a:rPr>
              <a:t>Potential Corrective Actions (2)</a:t>
            </a:r>
          </a:p>
        </p:txBody>
      </p:sp>
      <p:sp>
        <p:nvSpPr>
          <p:cNvPr id="3" name="Content Placeholder 2"/>
          <p:cNvSpPr>
            <a:spLocks noGrp="1"/>
          </p:cNvSpPr>
          <p:nvPr>
            <p:ph idx="1"/>
          </p:nvPr>
        </p:nvSpPr>
        <p:spPr>
          <a:xfrm>
            <a:off x="381000" y="1338263"/>
            <a:ext cx="8458200" cy="4953000"/>
          </a:xfrm>
        </p:spPr>
        <p:txBody>
          <a:bodyPr/>
          <a:lstStyle/>
          <a:p>
            <a:pPr eaLnBrk="1" hangingPunct="1"/>
            <a:r>
              <a:rPr lang="en-US" sz="3000" smtClean="0"/>
              <a:t>For reducing error in analytical subsampling</a:t>
            </a:r>
          </a:p>
          <a:p>
            <a:pPr lvl="1" eaLnBrk="1" hangingPunct="1"/>
            <a:r>
              <a:rPr lang="en-US" sz="2600" smtClean="0"/>
              <a:t>Increase number of increments in subsample</a:t>
            </a:r>
          </a:p>
          <a:p>
            <a:pPr lvl="1" eaLnBrk="1" hangingPunct="1"/>
            <a:r>
              <a:rPr lang="en-US" sz="2600" smtClean="0"/>
              <a:t>Increase mass of increments and mass of the analytical subsample</a:t>
            </a:r>
          </a:p>
          <a:p>
            <a:pPr lvl="1" eaLnBrk="1" hangingPunct="1"/>
            <a:r>
              <a:rPr lang="en-US" sz="2600" smtClean="0"/>
              <a:t>Improve rigor of analytical subsampling</a:t>
            </a:r>
          </a:p>
          <a:p>
            <a:pPr lvl="2" eaLnBrk="1" hangingPunct="1"/>
            <a:r>
              <a:rPr lang="en-US" smtClean="0"/>
              <a:t>Use more “correct” (per Gy) sampling tool</a:t>
            </a:r>
          </a:p>
          <a:p>
            <a:pPr lvl="2" eaLnBrk="1" hangingPunct="1"/>
            <a:r>
              <a:rPr lang="en-US" smtClean="0"/>
              <a:t>Exercise more care when preparing 2-D slabcake (need to avoid segregation of particles)</a:t>
            </a:r>
          </a:p>
          <a:p>
            <a:pPr lvl="1" eaLnBrk="1" hangingPunct="1">
              <a:spcBef>
                <a:spcPts val="1200"/>
              </a:spcBef>
            </a:pPr>
            <a:r>
              <a:rPr lang="en-US" sz="2600" smtClean="0"/>
              <a:t>Perform replicate analytical subsampling &amp; average them for a single analytical result</a:t>
            </a:r>
          </a:p>
          <a:p>
            <a:pPr eaLnBrk="1" hangingPunct="1"/>
            <a:endParaRPr lang="en-US" smtClean="0"/>
          </a:p>
          <a:p>
            <a:pPr eaLnBrk="1" hangingPunct="1"/>
            <a:endParaRPr lang="en-US" smtClean="0"/>
          </a:p>
        </p:txBody>
      </p:sp>
      <p:sp>
        <p:nvSpPr>
          <p:cNvPr id="7" name="Date Placeholder 6"/>
          <p:cNvSpPr>
            <a:spLocks noGrp="1"/>
          </p:cNvSpPr>
          <p:nvPr>
            <p:ph type="dt" sz="half" idx="10"/>
          </p:nvPr>
        </p:nvSpPr>
        <p:spPr/>
        <p:txBody>
          <a:bodyPr/>
          <a:lstStyle/>
          <a:p>
            <a:r>
              <a:rPr lang="en-US" smtClean="0"/>
              <a:t>3/5/2013</a:t>
            </a:r>
            <a:endParaRPr lang="en-US"/>
          </a:p>
        </p:txBody>
      </p:sp>
      <p:sp>
        <p:nvSpPr>
          <p:cNvPr id="8" name="Slide Number Placeholder 7"/>
          <p:cNvSpPr>
            <a:spLocks noGrp="1"/>
          </p:cNvSpPr>
          <p:nvPr>
            <p:ph type="sldNum" sz="quarter" idx="12"/>
          </p:nvPr>
        </p:nvSpPr>
        <p:spPr/>
        <p:txBody>
          <a:bodyPr/>
          <a:lstStyle/>
          <a:p>
            <a:fld id="{FA4E4E9E-B4A7-4A31-9705-31DC30336F20}" type="slidenum">
              <a:rPr lang="en-US" smtClean="0"/>
              <a:pPr/>
              <a:t>27</a:t>
            </a:fld>
            <a:endParaRPr lang="en-US"/>
          </a:p>
        </p:txBody>
      </p:sp>
      <p:sp>
        <p:nvSpPr>
          <p:cNvPr id="9" name="Footer Placeholder 8"/>
          <p:cNvSpPr>
            <a:spLocks noGrp="1"/>
          </p:cNvSpPr>
          <p:nvPr>
            <p:ph type="ftr" sz="quarter" idx="11"/>
          </p:nvPr>
        </p:nvSpPr>
        <p:spPr/>
        <p:txBody>
          <a:bodyPr/>
          <a:lstStyle/>
          <a:p>
            <a:r>
              <a:rPr lang="en-US" smtClean="0"/>
              <a:t>Hardrock Mine Geochemistry and Hydrology Predictions</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76200"/>
            <a:ext cx="9144000" cy="914400"/>
          </a:xfrm>
        </p:spPr>
        <p:txBody>
          <a:bodyPr>
            <a:normAutofit fontScale="90000"/>
          </a:bodyPr>
          <a:lstStyle/>
          <a:p>
            <a:r>
              <a:rPr lang="en-US" sz="3600" dirty="0" smtClean="0"/>
              <a:t>Advantages and Limitations of Incremental Sampling</a:t>
            </a:r>
          </a:p>
        </p:txBody>
      </p:sp>
      <p:graphicFrame>
        <p:nvGraphicFramePr>
          <p:cNvPr id="7" name="Table 6"/>
          <p:cNvGraphicFramePr>
            <a:graphicFrameLocks noGrp="1"/>
          </p:cNvGraphicFramePr>
          <p:nvPr/>
        </p:nvGraphicFramePr>
        <p:xfrm>
          <a:off x="239484" y="1066801"/>
          <a:ext cx="8708572" cy="3428999"/>
        </p:xfrm>
        <a:graphic>
          <a:graphicData uri="http://schemas.openxmlformats.org/drawingml/2006/table">
            <a:tbl>
              <a:tblPr firstRow="1" bandRow="1">
                <a:tableStyleId>{5C22544A-7EE6-4342-B048-85BDC9FD1C3A}</a:tableStyleId>
              </a:tblPr>
              <a:tblGrid>
                <a:gridCol w="3144762"/>
                <a:gridCol w="5563810"/>
              </a:tblGrid>
              <a:tr h="458918">
                <a:tc>
                  <a:txBody>
                    <a:bodyPr/>
                    <a:lstStyle/>
                    <a:p>
                      <a:pPr algn="ctr"/>
                      <a:r>
                        <a:rPr lang="en-US" sz="2000" dirty="0" smtClean="0"/>
                        <a:t>Advantages</a:t>
                      </a:r>
                      <a:endParaRPr lang="en-US" sz="2000" dirty="0"/>
                    </a:p>
                  </a:txBody>
                  <a:tcPr marT="45727" marB="45727" anchor="ctr">
                    <a:solidFill>
                      <a:schemeClr val="tx2">
                        <a:lumMod val="60000"/>
                        <a:lumOff val="40000"/>
                      </a:schemeClr>
                    </a:solidFill>
                  </a:tcPr>
                </a:tc>
                <a:tc>
                  <a:txBody>
                    <a:bodyPr/>
                    <a:lstStyle/>
                    <a:p>
                      <a:pPr algn="ctr"/>
                      <a:r>
                        <a:rPr lang="en-US" sz="2000" dirty="0" smtClean="0"/>
                        <a:t>Effect</a:t>
                      </a:r>
                      <a:endParaRPr lang="en-US" sz="2000" dirty="0"/>
                    </a:p>
                  </a:txBody>
                  <a:tcPr marT="45727" marB="45727" anchor="ctr">
                    <a:solidFill>
                      <a:schemeClr val="tx2">
                        <a:lumMod val="60000"/>
                        <a:lumOff val="40000"/>
                      </a:schemeClr>
                    </a:solidFill>
                  </a:tcPr>
                </a:tc>
              </a:tr>
              <a:tr h="660130">
                <a:tc>
                  <a:txBody>
                    <a:bodyPr/>
                    <a:lstStyle/>
                    <a:p>
                      <a:r>
                        <a:rPr lang="en-US" sz="1800" dirty="0" smtClean="0"/>
                        <a:t>Improved </a:t>
                      </a:r>
                      <a:r>
                        <a:rPr lang="en-US" sz="1800" baseline="0" dirty="0" smtClean="0"/>
                        <a:t>spatial coverage </a:t>
                      </a:r>
                    </a:p>
                    <a:p>
                      <a:r>
                        <a:rPr lang="en-US" sz="1800" dirty="0" smtClean="0"/>
                        <a:t>(increments</a:t>
                      </a:r>
                      <a:r>
                        <a:rPr lang="en-US" sz="1800" baseline="0" dirty="0" smtClean="0"/>
                        <a:t> x replicates)</a:t>
                      </a:r>
                      <a:endParaRPr lang="en-US" sz="1800" dirty="0"/>
                    </a:p>
                  </a:txBody>
                  <a:tcPr marT="45727" marB="45727">
                    <a:solidFill>
                      <a:schemeClr val="tx2">
                        <a:lumMod val="20000"/>
                        <a:lumOff val="80000"/>
                      </a:schemeClr>
                    </a:solidFill>
                  </a:tcPr>
                </a:tc>
                <a:tc>
                  <a:txBody>
                    <a:bodyPr/>
                    <a:lstStyle/>
                    <a:p>
                      <a:pPr marL="228600" indent="-228600">
                        <a:buFont typeface="Arial" pitchFamily="34" charset="0"/>
                        <a:buChar char="•"/>
                      </a:pPr>
                      <a:r>
                        <a:rPr lang="en-US" sz="1800" dirty="0" smtClean="0"/>
                        <a:t>Sample i</a:t>
                      </a:r>
                      <a:r>
                        <a:rPr lang="en-US" sz="1800" baseline="0" dirty="0" smtClean="0"/>
                        <a:t>ncludes high and low concentrations in same proportions as present within decision unit (DU)</a:t>
                      </a:r>
                      <a:endParaRPr lang="en-US" sz="1800" dirty="0"/>
                    </a:p>
                  </a:txBody>
                  <a:tcPr marT="45727" marB="45727">
                    <a:solidFill>
                      <a:schemeClr val="tx2">
                        <a:lumMod val="20000"/>
                        <a:lumOff val="80000"/>
                      </a:schemeClr>
                    </a:solidFill>
                  </a:tcPr>
                </a:tc>
              </a:tr>
              <a:tr h="642498">
                <a:tc>
                  <a:txBody>
                    <a:bodyPr/>
                    <a:lstStyle/>
                    <a:p>
                      <a:r>
                        <a:rPr lang="en-US" sz="1800" dirty="0" smtClean="0"/>
                        <a:t>Higher field sample mass</a:t>
                      </a:r>
                      <a:endParaRPr lang="en-US" sz="1800" dirty="0"/>
                    </a:p>
                  </a:txBody>
                  <a:tcPr marT="45727" marB="45727">
                    <a:solidFill>
                      <a:schemeClr val="accent1">
                        <a:lumMod val="20000"/>
                        <a:lumOff val="80000"/>
                      </a:schemeClr>
                    </a:solidFill>
                  </a:tcPr>
                </a:tc>
                <a:tc>
                  <a:txBody>
                    <a:bodyPr/>
                    <a:lstStyle/>
                    <a:p>
                      <a:pPr marL="228600" indent="-228600">
                        <a:buFont typeface="Arial" pitchFamily="34" charset="0"/>
                        <a:buChar char="•"/>
                      </a:pPr>
                      <a:r>
                        <a:rPr lang="en-US" sz="1800" dirty="0" smtClean="0"/>
                        <a:t>Sample</a:t>
                      </a:r>
                      <a:r>
                        <a:rPr lang="en-US" sz="1800" baseline="0" dirty="0" smtClean="0"/>
                        <a:t> is more </a:t>
                      </a:r>
                      <a:r>
                        <a:rPr lang="en-US" sz="1800" dirty="0" smtClean="0"/>
                        <a:t>representative</a:t>
                      </a:r>
                      <a:r>
                        <a:rPr lang="en-US" sz="1800" baseline="0" dirty="0" smtClean="0"/>
                        <a:t> of field conditions; statistical distribution of replicate results is normalized</a:t>
                      </a:r>
                      <a:endParaRPr lang="en-US" sz="1800" dirty="0"/>
                    </a:p>
                  </a:txBody>
                  <a:tcPr marT="45727" marB="45727">
                    <a:solidFill>
                      <a:schemeClr val="accent1">
                        <a:lumMod val="20000"/>
                        <a:lumOff val="80000"/>
                      </a:schemeClr>
                    </a:solidFill>
                  </a:tcPr>
                </a:tc>
              </a:tr>
              <a:tr h="642498">
                <a:tc>
                  <a:txBody>
                    <a:bodyPr/>
                    <a:lstStyle/>
                    <a:p>
                      <a:r>
                        <a:rPr lang="en-US" sz="1800" dirty="0" smtClean="0"/>
                        <a:t>Optimized processing</a:t>
                      </a:r>
                      <a:endParaRPr lang="en-US" sz="1800" dirty="0"/>
                    </a:p>
                  </a:txBody>
                  <a:tcPr marT="45727" marB="45727">
                    <a:solidFill>
                      <a:schemeClr val="tx2">
                        <a:lumMod val="20000"/>
                        <a:lumOff val="80000"/>
                      </a:schemeClr>
                    </a:solidFill>
                  </a:tcPr>
                </a:tc>
                <a:tc>
                  <a: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Reduces subsampling errors</a:t>
                      </a:r>
                      <a:r>
                        <a:rPr lang="en-US" sz="1800" baseline="0" dirty="0" smtClean="0"/>
                        <a:t> so analytical sample is more r</a:t>
                      </a:r>
                      <a:r>
                        <a:rPr lang="en-US" sz="1800" dirty="0" smtClean="0"/>
                        <a:t>epresentative</a:t>
                      </a:r>
                      <a:r>
                        <a:rPr lang="en-US" sz="1800" baseline="0" dirty="0" smtClean="0"/>
                        <a:t> of field sample</a:t>
                      </a:r>
                      <a:endParaRPr lang="en-US" sz="1800" dirty="0" smtClean="0"/>
                    </a:p>
                  </a:txBody>
                  <a:tcPr marT="45727" marB="45727">
                    <a:solidFill>
                      <a:schemeClr val="tx2">
                        <a:lumMod val="20000"/>
                        <a:lumOff val="80000"/>
                      </a:schemeClr>
                    </a:solidFill>
                  </a:tcPr>
                </a:tc>
              </a:tr>
              <a:tr h="382457">
                <a:tc>
                  <a:txBody>
                    <a:bodyPr/>
                    <a:lstStyle/>
                    <a:p>
                      <a:r>
                        <a:rPr lang="en-US" sz="1800" dirty="0" smtClean="0"/>
                        <a:t>Fewer non-detects</a:t>
                      </a:r>
                      <a:endParaRPr lang="en-US" sz="1800" dirty="0"/>
                    </a:p>
                  </a:txBody>
                  <a:tcPr marT="45727" marB="45727">
                    <a:solidFill>
                      <a:schemeClr val="accent1">
                        <a:lumMod val="20000"/>
                        <a:lumOff val="80000"/>
                      </a:schemeClr>
                    </a:solidFill>
                  </a:tcPr>
                </a:tc>
                <a:tc>
                  <a:txBody>
                    <a:bodyPr/>
                    <a:lstStyle/>
                    <a:p>
                      <a:pPr marL="228600" indent="-228600">
                        <a:buFont typeface="Arial" pitchFamily="34" charset="0"/>
                        <a:buChar char="•"/>
                      </a:pPr>
                      <a:r>
                        <a:rPr lang="en-US" sz="1800" dirty="0" smtClean="0"/>
                        <a:t>Simplifies</a:t>
                      </a:r>
                      <a:r>
                        <a:rPr lang="en-US" sz="1800" baseline="0" dirty="0" smtClean="0"/>
                        <a:t> statistical analysis</a:t>
                      </a:r>
                      <a:endParaRPr lang="en-US" sz="1800" dirty="0"/>
                    </a:p>
                  </a:txBody>
                  <a:tcPr marT="45727" marB="45727">
                    <a:solidFill>
                      <a:schemeClr val="accent1">
                        <a:lumMod val="20000"/>
                        <a:lumOff val="80000"/>
                      </a:schemeClr>
                    </a:solidFill>
                  </a:tcPr>
                </a:tc>
              </a:tr>
              <a:tr h="642498">
                <a:tc>
                  <a:txBody>
                    <a:bodyPr/>
                    <a:lstStyle/>
                    <a:p>
                      <a:r>
                        <a:rPr lang="en-US" sz="1800" dirty="0" smtClean="0"/>
                        <a:t>More consistent </a:t>
                      </a:r>
                      <a:r>
                        <a:rPr lang="en-US" sz="1800" baseline="0" dirty="0" smtClean="0"/>
                        <a:t>data</a:t>
                      </a:r>
                      <a:endParaRPr lang="en-US" sz="1800" dirty="0"/>
                    </a:p>
                  </a:txBody>
                  <a:tcPr marT="45727" marB="45727">
                    <a:solidFill>
                      <a:schemeClr val="tx2">
                        <a:lumMod val="20000"/>
                        <a:lumOff val="80000"/>
                      </a:schemeClr>
                    </a:solidFill>
                  </a:tcPr>
                </a:tc>
                <a:tc>
                  <a:txBody>
                    <a:bodyPr/>
                    <a:lstStyle/>
                    <a:p>
                      <a:pPr marL="228600" indent="-228600">
                        <a:buFont typeface="Arial" pitchFamily="34" charset="0"/>
                        <a:buChar char="•"/>
                      </a:pPr>
                      <a:r>
                        <a:rPr lang="en-US" sz="1800" dirty="0" smtClean="0"/>
                        <a:t>More confident</a:t>
                      </a:r>
                      <a:r>
                        <a:rPr lang="en-US" sz="1800" baseline="0" dirty="0" smtClean="0"/>
                        <a:t> decisions; more regulator &amp; RP agreement on data interpretation</a:t>
                      </a:r>
                      <a:endParaRPr lang="en-US" sz="1800" dirty="0"/>
                    </a:p>
                  </a:txBody>
                  <a:tcPr marT="45727" marB="45727">
                    <a:solidFill>
                      <a:schemeClr val="tx2">
                        <a:lumMod val="20000"/>
                        <a:lumOff val="80000"/>
                      </a:schemeClr>
                    </a:solidFill>
                  </a:tcPr>
                </a:tc>
              </a:tr>
            </a:tbl>
          </a:graphicData>
        </a:graphic>
      </p:graphicFrame>
      <p:graphicFrame>
        <p:nvGraphicFramePr>
          <p:cNvPr id="9" name="Table 8"/>
          <p:cNvGraphicFramePr>
            <a:graphicFrameLocks noGrp="1"/>
          </p:cNvGraphicFramePr>
          <p:nvPr/>
        </p:nvGraphicFramePr>
        <p:xfrm>
          <a:off x="250372" y="4528465"/>
          <a:ext cx="8686800" cy="1992077"/>
        </p:xfrm>
        <a:graphic>
          <a:graphicData uri="http://schemas.openxmlformats.org/drawingml/2006/table">
            <a:tbl>
              <a:tblPr firstRow="1" bandRow="1">
                <a:tableStyleId>{5C22544A-7EE6-4342-B048-85BDC9FD1C3A}</a:tableStyleId>
              </a:tblPr>
              <a:tblGrid>
                <a:gridCol w="3081866"/>
                <a:gridCol w="5604934"/>
              </a:tblGrid>
              <a:tr h="424708">
                <a:tc>
                  <a:txBody>
                    <a:bodyPr/>
                    <a:lstStyle/>
                    <a:p>
                      <a:pPr algn="ctr"/>
                      <a:r>
                        <a:rPr lang="en-US" sz="2000" dirty="0" smtClean="0"/>
                        <a:t>Limitations</a:t>
                      </a:r>
                      <a:endParaRPr lang="en-US" sz="2000" dirty="0"/>
                    </a:p>
                  </a:txBody>
                  <a:tcPr marT="45751" marB="45751" anchor="ctr">
                    <a:solidFill>
                      <a:schemeClr val="tx2">
                        <a:lumMod val="60000"/>
                        <a:lumOff val="40000"/>
                      </a:schemeClr>
                    </a:solidFill>
                  </a:tcPr>
                </a:tc>
                <a:tc>
                  <a:txBody>
                    <a:bodyPr/>
                    <a:lstStyle/>
                    <a:p>
                      <a:pPr algn="ctr"/>
                      <a:r>
                        <a:rPr lang="en-US" sz="2000" dirty="0" smtClean="0"/>
                        <a:t>Effect</a:t>
                      </a:r>
                      <a:endParaRPr lang="en-US" sz="2000" dirty="0"/>
                    </a:p>
                  </a:txBody>
                  <a:tcPr marT="45751" marB="45751" anchor="ctr">
                    <a:solidFill>
                      <a:schemeClr val="tx2">
                        <a:lumMod val="60000"/>
                        <a:lumOff val="40000"/>
                      </a:schemeClr>
                    </a:solidFill>
                  </a:tcPr>
                </a:tc>
              </a:tr>
              <a:tr h="424708">
                <a:tc>
                  <a:txBody>
                    <a:bodyPr/>
                    <a:lstStyle/>
                    <a:p>
                      <a:r>
                        <a:rPr lang="en-US" sz="1800" dirty="0" smtClean="0"/>
                        <a:t>Small number of</a:t>
                      </a:r>
                      <a:r>
                        <a:rPr lang="en-US" sz="1800" baseline="0" dirty="0" smtClean="0"/>
                        <a:t> replicates</a:t>
                      </a:r>
                      <a:endParaRPr lang="en-US" sz="1800" dirty="0"/>
                    </a:p>
                  </a:txBody>
                  <a:tcPr marT="45751" marB="45751">
                    <a:solidFill>
                      <a:schemeClr val="tx2">
                        <a:lumMod val="20000"/>
                        <a:lumOff val="80000"/>
                      </a:schemeClr>
                    </a:solidFill>
                  </a:tcPr>
                </a:tc>
                <a:tc>
                  <a:txBody>
                    <a:bodyPr/>
                    <a:lstStyle/>
                    <a:p>
                      <a:pPr marL="228600" indent="-228600">
                        <a:buFont typeface="Arial" pitchFamily="34" charset="0"/>
                        <a:buChar char="•"/>
                      </a:pPr>
                      <a:r>
                        <a:rPr lang="en-US" sz="1800" dirty="0" smtClean="0"/>
                        <a:t>Limits UCL calculation methods </a:t>
                      </a:r>
                      <a:r>
                        <a:rPr lang="en-US" sz="1700" dirty="0" smtClean="0"/>
                        <a:t>(t-UCL</a:t>
                      </a:r>
                      <a:r>
                        <a:rPr lang="en-US" sz="1700" baseline="0" dirty="0" smtClean="0"/>
                        <a:t> &amp; Chebyshev-UCL)</a:t>
                      </a:r>
                      <a:endParaRPr lang="en-US" sz="1700" dirty="0"/>
                    </a:p>
                  </a:txBody>
                  <a:tcPr marT="45751" marB="45751">
                    <a:solidFill>
                      <a:schemeClr val="tx2">
                        <a:lumMod val="20000"/>
                        <a:lumOff val="80000"/>
                      </a:schemeClr>
                    </a:solidFill>
                  </a:tcPr>
                </a:tc>
              </a:tr>
              <a:tr h="678645">
                <a:tc>
                  <a:txBody>
                    <a:bodyPr/>
                    <a:lstStyle/>
                    <a:p>
                      <a:r>
                        <a:rPr lang="en-US" sz="1800" dirty="0" smtClean="0"/>
                        <a:t>No spatial</a:t>
                      </a:r>
                      <a:r>
                        <a:rPr lang="en-US" sz="1800" baseline="0" dirty="0" smtClean="0"/>
                        <a:t> resolution within Decision Unit</a:t>
                      </a:r>
                      <a:endParaRPr lang="en-US" sz="1800" dirty="0"/>
                    </a:p>
                  </a:txBody>
                  <a:tcPr marT="45751" marB="45751">
                    <a:solidFill>
                      <a:schemeClr val="accent1">
                        <a:lumMod val="20000"/>
                        <a:lumOff val="80000"/>
                      </a:schemeClr>
                    </a:solidFill>
                  </a:tcPr>
                </a:tc>
                <a:tc>
                  <a:txBody>
                    <a:bodyPr/>
                    <a:lstStyle/>
                    <a:p>
                      <a:pPr marL="228600" indent="-228600">
                        <a:buFont typeface="Arial" pitchFamily="34" charset="0"/>
                        <a:buChar char="•"/>
                      </a:pPr>
                      <a:r>
                        <a:rPr lang="en-US" sz="1800" dirty="0" smtClean="0"/>
                        <a:t>Limits</a:t>
                      </a:r>
                      <a:r>
                        <a:rPr lang="en-US" sz="1800" baseline="0" dirty="0" smtClean="0"/>
                        <a:t> remediation options within </a:t>
                      </a:r>
                      <a:r>
                        <a:rPr lang="en-US" sz="1800" baseline="0" dirty="0" smtClean="0"/>
                        <a:t>the DU </a:t>
                      </a:r>
                      <a:r>
                        <a:rPr lang="en-US" sz="1800" baseline="0" dirty="0" smtClean="0"/>
                        <a:t>unless a more complex ICS design is used or </a:t>
                      </a:r>
                      <a:r>
                        <a:rPr lang="en-US" sz="1800" baseline="0" dirty="0" smtClean="0"/>
                        <a:t>have a 2</a:t>
                      </a:r>
                      <a:r>
                        <a:rPr lang="en-US" sz="1800" baseline="30000" dirty="0" smtClean="0"/>
                        <a:t>nd</a:t>
                      </a:r>
                      <a:r>
                        <a:rPr lang="en-US" sz="1800" baseline="0" dirty="0" smtClean="0"/>
                        <a:t> </a:t>
                      </a:r>
                      <a:r>
                        <a:rPr lang="en-US" sz="1800" baseline="0" dirty="0" smtClean="0"/>
                        <a:t>remobilization</a:t>
                      </a:r>
                    </a:p>
                  </a:txBody>
                  <a:tcPr marT="45751" marB="45751">
                    <a:solidFill>
                      <a:schemeClr val="accent1">
                        <a:lumMod val="20000"/>
                        <a:lumOff val="80000"/>
                      </a:schemeClr>
                    </a:solidFill>
                  </a:tcPr>
                </a:tc>
              </a:tr>
              <a:tr h="464016">
                <a:tc>
                  <a:txBody>
                    <a:bodyPr/>
                    <a:lstStyle/>
                    <a:p>
                      <a:r>
                        <a:rPr lang="en-US" sz="1800" dirty="0" smtClean="0"/>
                        <a:t>Assessing Acute Toxicity</a:t>
                      </a:r>
                      <a:endParaRPr lang="en-US" sz="1800" dirty="0"/>
                    </a:p>
                  </a:txBody>
                  <a:tcPr marT="45751" marB="45751">
                    <a:solidFill>
                      <a:schemeClr val="tx2">
                        <a:lumMod val="20000"/>
                        <a:lumOff val="80000"/>
                      </a:schemeClr>
                    </a:solidFill>
                  </a:tcPr>
                </a:tc>
                <a:tc>
                  <a:txBody>
                    <a:bodyPr/>
                    <a:lstStyle/>
                    <a:p>
                      <a:pPr marL="228600" indent="-228600">
                        <a:buFont typeface="Arial" pitchFamily="34" charset="0"/>
                        <a:buChar char="•"/>
                      </a:pPr>
                      <a:r>
                        <a:rPr lang="en-US" sz="1800" dirty="0" smtClean="0"/>
                        <a:t>Decision Unit has to be very small </a:t>
                      </a:r>
                      <a:endParaRPr lang="en-US" sz="1800" dirty="0"/>
                    </a:p>
                  </a:txBody>
                  <a:tcPr marT="45751" marB="45751">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Grp="1" noChangeArrowheads="1"/>
          </p:cNvSpPr>
          <p:nvPr>
            <p:ph type="sldNum" sz="quarter" idx="4"/>
          </p:nvPr>
        </p:nvSpPr>
        <p:spPr/>
        <p:txBody>
          <a:bodyPr/>
          <a:lstStyle/>
          <a:p>
            <a:fld id="{CF5BBEBB-4303-4B53-908B-056D5A177AA9}" type="slidenum">
              <a:rPr lang="en-US" smtClean="0"/>
              <a:pPr/>
              <a:t>29</a:t>
            </a:fld>
            <a:endParaRPr lang="en-US" dirty="0"/>
          </a:p>
        </p:txBody>
      </p:sp>
      <p:sp>
        <p:nvSpPr>
          <p:cNvPr id="506882" name="Rectangle 2"/>
          <p:cNvSpPr>
            <a:spLocks noGrp="1" noChangeArrowheads="1"/>
          </p:cNvSpPr>
          <p:nvPr>
            <p:ph type="ctrTitle"/>
          </p:nvPr>
        </p:nvSpPr>
        <p:spPr>
          <a:xfrm>
            <a:off x="0" y="2286000"/>
            <a:ext cx="9144000" cy="1241425"/>
          </a:xfrm>
        </p:spPr>
        <p:txBody>
          <a:bodyPr>
            <a:normAutofit/>
          </a:bodyPr>
          <a:lstStyle/>
          <a:p>
            <a:pPr>
              <a:lnSpc>
                <a:spcPct val="90000"/>
              </a:lnSpc>
            </a:pPr>
            <a:r>
              <a:rPr lang="en-US" sz="3600" dirty="0" smtClean="0"/>
              <a:t>XRF: Great Partner with Incremental Sampling   for Metals Analysis in Soil</a:t>
            </a:r>
            <a:endParaRPr lang="en-US" sz="3600" dirty="0"/>
          </a:p>
        </p:txBody>
      </p:sp>
      <p:pic>
        <p:nvPicPr>
          <p:cNvPr id="506883" name="Picture 3" descr="Hiteman 088-r"/>
          <p:cNvPicPr>
            <a:picLocks noChangeAspect="1" noChangeArrowheads="1"/>
          </p:cNvPicPr>
          <p:nvPr/>
        </p:nvPicPr>
        <p:blipFill>
          <a:blip r:embed="rId3" cstate="print"/>
          <a:srcRect/>
          <a:stretch>
            <a:fillRect/>
          </a:stretch>
        </p:blipFill>
        <p:spPr bwMode="auto">
          <a:xfrm>
            <a:off x="0" y="0"/>
            <a:ext cx="2971800" cy="2209800"/>
          </a:xfrm>
          <a:prstGeom prst="rect">
            <a:avLst/>
          </a:prstGeom>
          <a:noFill/>
          <a:ln w="9525">
            <a:noFill/>
            <a:miter lim="800000"/>
            <a:headEnd/>
            <a:tailEnd/>
          </a:ln>
        </p:spPr>
      </p:pic>
      <p:pic>
        <p:nvPicPr>
          <p:cNvPr id="506885" name="Picture 6" descr="100_0070"/>
          <p:cNvPicPr>
            <a:picLocks noChangeAspect="1" noChangeArrowheads="1"/>
          </p:cNvPicPr>
          <p:nvPr/>
        </p:nvPicPr>
        <p:blipFill>
          <a:blip r:embed="rId4" cstate="print"/>
          <a:srcRect/>
          <a:stretch>
            <a:fillRect/>
          </a:stretch>
        </p:blipFill>
        <p:spPr bwMode="auto">
          <a:xfrm>
            <a:off x="2971800" y="0"/>
            <a:ext cx="3124200" cy="2209800"/>
          </a:xfrm>
          <a:prstGeom prst="rect">
            <a:avLst/>
          </a:prstGeom>
          <a:noFill/>
          <a:ln w="9525">
            <a:noFill/>
            <a:miter lim="800000"/>
            <a:headEnd/>
            <a:tailEnd/>
          </a:ln>
        </p:spPr>
      </p:pic>
      <p:sp>
        <p:nvSpPr>
          <p:cNvPr id="7" name="Date Placeholder 6"/>
          <p:cNvSpPr>
            <a:spLocks noGrp="1"/>
          </p:cNvSpPr>
          <p:nvPr>
            <p:ph type="dt" sz="quarter" idx="2"/>
          </p:nvPr>
        </p:nvSpPr>
        <p:spPr/>
        <p:txBody>
          <a:bodyPr/>
          <a:lstStyle/>
          <a:p>
            <a:r>
              <a:rPr lang="en-US" smtClean="0"/>
              <a:t>3/5/2013</a:t>
            </a:r>
            <a:endParaRPr lang="en-US"/>
          </a:p>
        </p:txBody>
      </p:sp>
      <p:sp>
        <p:nvSpPr>
          <p:cNvPr id="8" name="Footer Placeholder 7"/>
          <p:cNvSpPr>
            <a:spLocks noGrp="1"/>
          </p:cNvSpPr>
          <p:nvPr>
            <p:ph type="ftr" sz="quarter" idx="3"/>
          </p:nvPr>
        </p:nvSpPr>
        <p:spPr>
          <a:xfrm>
            <a:off x="2466974" y="6324600"/>
            <a:ext cx="3933826" cy="457200"/>
          </a:xfrm>
        </p:spPr>
        <p:txBody>
          <a:bodyPr/>
          <a:lstStyle/>
          <a:p>
            <a:r>
              <a:rPr lang="en-US" dirty="0" smtClean="0"/>
              <a:t>Hardrock Mine Geochemistry and Hydrology Predictions</a:t>
            </a:r>
            <a:endParaRPr lang="en-US" dirty="0"/>
          </a:p>
        </p:txBody>
      </p:sp>
      <p:pic>
        <p:nvPicPr>
          <p:cNvPr id="10" name="Picture 9"/>
          <p:cNvPicPr>
            <a:picLocks noChangeAspect="1" noChangeArrowheads="1"/>
          </p:cNvPicPr>
          <p:nvPr/>
        </p:nvPicPr>
        <p:blipFill>
          <a:blip r:embed="rId5" cstate="print"/>
          <a:srcRect l="14579" t="49593" r="12528"/>
          <a:stretch>
            <a:fillRect/>
          </a:stretch>
        </p:blipFill>
        <p:spPr bwMode="auto">
          <a:xfrm>
            <a:off x="5963478" y="3581400"/>
            <a:ext cx="3180522" cy="2667000"/>
          </a:xfrm>
          <a:prstGeom prst="rect">
            <a:avLst/>
          </a:prstGeom>
          <a:noFill/>
          <a:ln w="9525">
            <a:noFill/>
            <a:miter lim="800000"/>
            <a:headEnd/>
            <a:tailEnd/>
          </a:ln>
        </p:spPr>
      </p:pic>
      <p:pic>
        <p:nvPicPr>
          <p:cNvPr id="11" name="Picture 2" descr="Baggedsamples9-2"/>
          <p:cNvPicPr>
            <a:picLocks noChangeAspect="1" noChangeArrowheads="1"/>
          </p:cNvPicPr>
          <p:nvPr/>
        </p:nvPicPr>
        <p:blipFill>
          <a:blip r:embed="rId6" cstate="print"/>
          <a:srcRect l="22500" t="24962" r="25000" b="16944"/>
          <a:stretch>
            <a:fillRect/>
          </a:stretch>
        </p:blipFill>
        <p:spPr bwMode="auto">
          <a:xfrm>
            <a:off x="2895600" y="3581400"/>
            <a:ext cx="3352800" cy="2670629"/>
          </a:xfrm>
          <a:prstGeom prst="rect">
            <a:avLst/>
          </a:prstGeom>
          <a:noFill/>
          <a:ln w="9525">
            <a:noFill/>
            <a:miter lim="800000"/>
            <a:headEnd/>
            <a:tailEnd/>
          </a:ln>
        </p:spPr>
      </p:pic>
      <p:pic>
        <p:nvPicPr>
          <p:cNvPr id="9" name="Picture 8"/>
          <p:cNvPicPr>
            <a:picLocks noChangeAspect="1" noChangeArrowheads="1"/>
          </p:cNvPicPr>
          <p:nvPr/>
        </p:nvPicPr>
        <p:blipFill>
          <a:blip r:embed="rId7" cstate="print"/>
          <a:srcRect l="4685" r="8638"/>
          <a:stretch>
            <a:fillRect/>
          </a:stretch>
        </p:blipFill>
        <p:spPr bwMode="auto">
          <a:xfrm>
            <a:off x="0" y="3581400"/>
            <a:ext cx="2895600" cy="2672111"/>
          </a:xfrm>
          <a:prstGeom prst="rect">
            <a:avLst/>
          </a:prstGeom>
          <a:noFill/>
          <a:ln w="9525">
            <a:noFill/>
            <a:miter lim="800000"/>
            <a:headEnd/>
            <a:tailEnd/>
          </a:ln>
        </p:spPr>
      </p:pic>
      <p:pic>
        <p:nvPicPr>
          <p:cNvPr id="12" name="Picture 5" descr="Dennis shooting bag"/>
          <p:cNvPicPr>
            <a:picLocks noChangeAspect="1" noChangeArrowheads="1"/>
          </p:cNvPicPr>
          <p:nvPr/>
        </p:nvPicPr>
        <p:blipFill>
          <a:blip r:embed="rId8" cstate="print"/>
          <a:srcRect l="17500" t="54970" r="54167" b="13928"/>
          <a:stretch>
            <a:fillRect/>
          </a:stretch>
        </p:blipFill>
        <p:spPr bwMode="auto">
          <a:xfrm>
            <a:off x="6096000" y="0"/>
            <a:ext cx="3048000" cy="2209800"/>
          </a:xfrm>
          <a:prstGeom prst="rect">
            <a:avLst/>
          </a:prstGeom>
          <a:noFill/>
          <a:ln w="9525">
            <a:noFill/>
            <a:miter lim="800000"/>
            <a:headEnd/>
            <a:tailEnd/>
          </a:ln>
        </p:spPr>
      </p:pic>
      <p:pic>
        <p:nvPicPr>
          <p:cNvPr id="13" name="Picture 7" descr="ERT logo"/>
          <p:cNvPicPr>
            <a:picLocks noChangeAspect="1" noChangeArrowheads="1"/>
          </p:cNvPicPr>
          <p:nvPr/>
        </p:nvPicPr>
        <p:blipFill>
          <a:blip r:embed="rId9" cstate="print"/>
          <a:srcRect l="11940" t="12000" r="16418" b="10001"/>
          <a:stretch>
            <a:fillRect/>
          </a:stretch>
        </p:blipFill>
        <p:spPr bwMode="auto">
          <a:xfrm>
            <a:off x="5246511" y="0"/>
            <a:ext cx="8445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64924909-37CF-4F38-84FB-DBC456AA7F67}" type="slidenum">
              <a:rPr lang="en-US" smtClean="0">
                <a:ea typeface="ＭＳ Ｐゴシック" charset="-128"/>
              </a:rPr>
              <a:pPr/>
              <a:t>3</a:t>
            </a:fld>
            <a:endParaRPr lang="en-US" smtClean="0">
              <a:ea typeface="ＭＳ Ｐゴシック" charset="-128"/>
            </a:endParaRPr>
          </a:p>
        </p:txBody>
      </p:sp>
      <p:sp>
        <p:nvSpPr>
          <p:cNvPr id="8195" name="Rectangle 2"/>
          <p:cNvSpPr>
            <a:spLocks noGrp="1" noChangeArrowheads="1"/>
          </p:cNvSpPr>
          <p:nvPr>
            <p:ph type="title"/>
          </p:nvPr>
        </p:nvSpPr>
        <p:spPr>
          <a:xfrm>
            <a:off x="228600" y="304800"/>
            <a:ext cx="8686800" cy="838200"/>
          </a:xfrm>
        </p:spPr>
        <p:txBody>
          <a:bodyPr>
            <a:normAutofit/>
          </a:bodyPr>
          <a:lstStyle/>
          <a:p>
            <a:pPr eaLnBrk="1" hangingPunct="1"/>
            <a:r>
              <a:rPr lang="en-US" sz="3800" dirty="0" smtClean="0">
                <a:ea typeface="ＭＳ Ｐゴシック" charset="-128"/>
              </a:rPr>
              <a:t>Soil Sampling Is NOT Simple</a:t>
            </a:r>
          </a:p>
        </p:txBody>
      </p:sp>
      <p:sp>
        <p:nvSpPr>
          <p:cNvPr id="8196" name="Rectangle 3"/>
          <p:cNvSpPr>
            <a:spLocks noGrp="1" noChangeArrowheads="1"/>
          </p:cNvSpPr>
          <p:nvPr>
            <p:ph type="body" idx="1"/>
          </p:nvPr>
        </p:nvSpPr>
        <p:spPr>
          <a:xfrm>
            <a:off x="228600" y="1371600"/>
            <a:ext cx="8610600" cy="4876800"/>
          </a:xfrm>
        </p:spPr>
        <p:txBody>
          <a:bodyPr>
            <a:normAutofit/>
          </a:bodyPr>
          <a:lstStyle/>
          <a:p>
            <a:pPr>
              <a:lnSpc>
                <a:spcPct val="90000"/>
              </a:lnSpc>
              <a:spcBef>
                <a:spcPts val="600"/>
              </a:spcBef>
            </a:pPr>
            <a:r>
              <a:rPr lang="en-US" sz="2800" dirty="0" smtClean="0">
                <a:ea typeface="ＭＳ Ｐゴシック" charset="-128"/>
              </a:rPr>
              <a:t>Effect of short-scale</a:t>
            </a:r>
            <a:r>
              <a:rPr lang="en-US" sz="2800" dirty="0" smtClean="0">
                <a:ea typeface="ＭＳ Ｐゴシック" charset="-128"/>
              </a:rPr>
              <a:t>, </a:t>
            </a:r>
            <a:r>
              <a:rPr lang="en-US" sz="2800" i="1" dirty="0" smtClean="0">
                <a:ea typeface="ＭＳ Ｐゴシック" charset="-128"/>
              </a:rPr>
              <a:t>between</a:t>
            </a:r>
            <a:r>
              <a:rPr lang="en-US" sz="2800" dirty="0" smtClean="0">
                <a:ea typeface="ＭＳ Ｐゴシック" charset="-128"/>
              </a:rPr>
              <a:t>-sample heterogeneity </a:t>
            </a:r>
          </a:p>
          <a:p>
            <a:pPr lvl="1">
              <a:lnSpc>
                <a:spcPct val="90000"/>
              </a:lnSpc>
              <a:spcBef>
                <a:spcPts val="600"/>
              </a:spcBef>
            </a:pPr>
            <a:r>
              <a:rPr lang="en-US" sz="2400" dirty="0" smtClean="0">
                <a:ea typeface="ＭＳ Ｐゴシック" charset="-128"/>
              </a:rPr>
              <a:t>A grab field sample does not represent the field concentration</a:t>
            </a:r>
          </a:p>
          <a:p>
            <a:pPr lvl="1">
              <a:lnSpc>
                <a:spcPct val="90000"/>
              </a:lnSpc>
              <a:spcBef>
                <a:spcPts val="600"/>
              </a:spcBef>
            </a:pPr>
            <a:r>
              <a:rPr lang="en-US" sz="2400" dirty="0" smtClean="0">
                <a:ea typeface="ＭＳ Ｐゴシック" charset="-128"/>
              </a:rPr>
              <a:t>Misleading data possible if decision based on 1 grab sample</a:t>
            </a:r>
          </a:p>
          <a:p>
            <a:pPr lvl="1">
              <a:lnSpc>
                <a:spcPct val="90000"/>
              </a:lnSpc>
              <a:spcBef>
                <a:spcPts val="600"/>
              </a:spcBef>
            </a:pPr>
            <a:r>
              <a:rPr lang="en-US" sz="2400" dirty="0" smtClean="0">
                <a:ea typeface="ＭＳ Ｐゴシック" charset="-128"/>
              </a:rPr>
              <a:t>Remedy: In the </a:t>
            </a:r>
            <a:r>
              <a:rPr lang="en-US" sz="2400" b="1" dirty="0" smtClean="0">
                <a:solidFill>
                  <a:srgbClr val="3333FF"/>
                </a:solidFill>
                <a:ea typeface="ＭＳ Ｐゴシック" charset="-128"/>
              </a:rPr>
              <a:t>field</a:t>
            </a:r>
            <a:r>
              <a:rPr lang="en-US" sz="2400" dirty="0" smtClean="0">
                <a:ea typeface="ＭＳ Ｐゴシック" charset="-128"/>
              </a:rPr>
              <a:t>, use large discrete data sets or many-increment composites, use QC checks on sampling design</a:t>
            </a:r>
            <a:endParaRPr lang="en-US" sz="2400" u="sng" dirty="0" smtClean="0">
              <a:ea typeface="ＭＳ Ｐゴシック" charset="-128"/>
            </a:endParaRPr>
          </a:p>
          <a:p>
            <a:pPr>
              <a:lnSpc>
                <a:spcPct val="90000"/>
              </a:lnSpc>
              <a:spcBef>
                <a:spcPts val="1200"/>
              </a:spcBef>
            </a:pPr>
            <a:r>
              <a:rPr lang="en-US" sz="2800" dirty="0" smtClean="0">
                <a:ea typeface="ＭＳ Ｐゴシック" charset="-128"/>
              </a:rPr>
              <a:t>Effect of micro-scale</a:t>
            </a:r>
            <a:r>
              <a:rPr lang="en-US" sz="2800" dirty="0" smtClean="0">
                <a:ea typeface="ＭＳ Ｐゴシック" charset="-128"/>
              </a:rPr>
              <a:t>, </a:t>
            </a:r>
            <a:r>
              <a:rPr lang="en-US" sz="2800" i="1" dirty="0" smtClean="0">
                <a:ea typeface="ＭＳ Ｐゴシック" charset="-128"/>
              </a:rPr>
              <a:t>within</a:t>
            </a:r>
            <a:r>
              <a:rPr lang="en-US" sz="2800" dirty="0" smtClean="0">
                <a:ea typeface="ＭＳ Ｐゴシック" charset="-128"/>
              </a:rPr>
              <a:t>-sample heterogeneity</a:t>
            </a:r>
          </a:p>
          <a:p>
            <a:pPr lvl="1">
              <a:lnSpc>
                <a:spcPct val="90000"/>
              </a:lnSpc>
              <a:spcBef>
                <a:spcPts val="600"/>
              </a:spcBef>
            </a:pPr>
            <a:r>
              <a:rPr lang="en-US" sz="2400" dirty="0" smtClean="0">
                <a:ea typeface="ＭＳ Ｐゴシック" charset="-128"/>
              </a:rPr>
              <a:t>A grab analytical subsample does not represent the sample</a:t>
            </a:r>
          </a:p>
          <a:p>
            <a:pPr lvl="1">
              <a:lnSpc>
                <a:spcPct val="90000"/>
              </a:lnSpc>
              <a:spcBef>
                <a:spcPts val="600"/>
              </a:spcBef>
            </a:pPr>
            <a:r>
              <a:rPr lang="en-US" sz="2400" dirty="0" smtClean="0">
                <a:ea typeface="ＭＳ Ｐゴシック" charset="-128"/>
              </a:rPr>
              <a:t>Misleading data possible if decision is based on 1 grab subsample</a:t>
            </a:r>
          </a:p>
          <a:p>
            <a:pPr lvl="1">
              <a:lnSpc>
                <a:spcPct val="90000"/>
              </a:lnSpc>
              <a:spcBef>
                <a:spcPts val="600"/>
              </a:spcBef>
            </a:pPr>
            <a:r>
              <a:rPr lang="en-US" sz="2400" dirty="0" smtClean="0">
                <a:ea typeface="ＭＳ Ｐゴシック" charset="-128"/>
              </a:rPr>
              <a:t>Remedy: In the </a:t>
            </a:r>
            <a:r>
              <a:rPr lang="en-US" sz="2400" b="1" dirty="0" smtClean="0">
                <a:solidFill>
                  <a:srgbClr val="3333FF"/>
                </a:solidFill>
                <a:ea typeface="ＭＳ Ｐゴシック" charset="-128"/>
              </a:rPr>
              <a:t>laboratory</a:t>
            </a:r>
            <a:r>
              <a:rPr lang="en-US" sz="2400" dirty="0" smtClean="0">
                <a:ea typeface="ＭＳ Ｐゴシック" charset="-128"/>
              </a:rPr>
              <a:t>, isolate target soil particle size, avoid sample segregation errors, match subsample mass to sample particle size, form subsample from many increments</a:t>
            </a:r>
            <a:endParaRPr lang="en-US" sz="2400" b="1" dirty="0" smtClean="0">
              <a:solidFill>
                <a:srgbClr val="3333FF"/>
              </a:solidFill>
              <a:ea typeface="ＭＳ Ｐゴシック" charset="-128"/>
            </a:endParaRPr>
          </a:p>
          <a:p>
            <a:pPr lvl="1">
              <a:lnSpc>
                <a:spcPct val="90000"/>
              </a:lnSpc>
              <a:spcBef>
                <a:spcPts val="600"/>
              </a:spcBef>
            </a:pPr>
            <a:endParaRPr lang="en-US" sz="2200" u="sng" dirty="0" smtClean="0">
              <a:ea typeface="ＭＳ Ｐゴシック" charset="-128"/>
            </a:endParaRPr>
          </a:p>
        </p:txBody>
      </p:sp>
      <p:sp>
        <p:nvSpPr>
          <p:cNvPr id="5" name="Date Placeholder 4"/>
          <p:cNvSpPr>
            <a:spLocks noGrp="1"/>
          </p:cNvSpPr>
          <p:nvPr>
            <p:ph type="dt" sz="half" idx="10"/>
          </p:nvPr>
        </p:nvSpPr>
        <p:spPr/>
        <p:txBody>
          <a:bodyPr/>
          <a:lstStyle/>
          <a:p>
            <a:pPr>
              <a:defRPr/>
            </a:pPr>
            <a:r>
              <a:rPr lang="en-US" smtClean="0"/>
              <a:t>3/5/2013</a:t>
            </a:r>
            <a:endParaRPr lang="en-US" dirty="0"/>
          </a:p>
        </p:txBody>
      </p:sp>
      <p:sp>
        <p:nvSpPr>
          <p:cNvPr id="6" name="Footer Placeholder 5"/>
          <p:cNvSpPr>
            <a:spLocks noGrp="1"/>
          </p:cNvSpPr>
          <p:nvPr>
            <p:ph type="ftr" sz="quarter" idx="11"/>
          </p:nvPr>
        </p:nvSpPr>
        <p:spPr/>
        <p:txBody>
          <a:bodyPr/>
          <a:lstStyle/>
          <a:p>
            <a:pPr>
              <a:defRPr/>
            </a:pPr>
            <a:r>
              <a:rPr lang="en-US" dirty="0" smtClean="0"/>
              <a:t>Hardrock Mine Geochemistry and Hydrology Predictions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idx="4294967295"/>
          </p:nvPr>
        </p:nvSpPr>
        <p:spPr>
          <a:xfrm>
            <a:off x="228600" y="76200"/>
            <a:ext cx="8610600" cy="1143000"/>
          </a:xfrm>
        </p:spPr>
        <p:txBody>
          <a:bodyPr>
            <a:noAutofit/>
          </a:bodyPr>
          <a:lstStyle/>
          <a:p>
            <a:r>
              <a:rPr lang="en-US" sz="3800" dirty="0" smtClean="0"/>
              <a:t>Managing XRF’s Micro-Scale Heterogeneity</a:t>
            </a:r>
            <a:endParaRPr lang="en-US" sz="3800" dirty="0"/>
          </a:p>
        </p:txBody>
      </p:sp>
      <p:pic>
        <p:nvPicPr>
          <p:cNvPr id="411653" name="Picture 5" descr="P9020007"/>
          <p:cNvPicPr>
            <a:picLocks noChangeAspect="1" noChangeArrowheads="1"/>
          </p:cNvPicPr>
          <p:nvPr/>
        </p:nvPicPr>
        <p:blipFill>
          <a:blip r:embed="rId3" cstate="print"/>
          <a:srcRect l="51234" t="-343" b="37791"/>
          <a:stretch>
            <a:fillRect/>
          </a:stretch>
        </p:blipFill>
        <p:spPr bwMode="auto">
          <a:xfrm>
            <a:off x="6238875" y="2057400"/>
            <a:ext cx="2447925" cy="2354966"/>
          </a:xfrm>
          <a:prstGeom prst="rect">
            <a:avLst/>
          </a:prstGeom>
          <a:noFill/>
          <a:ln w="9525">
            <a:noFill/>
            <a:miter lim="800000"/>
            <a:headEnd/>
            <a:tailEnd/>
          </a:ln>
        </p:spPr>
      </p:pic>
      <p:sp>
        <p:nvSpPr>
          <p:cNvPr id="7" name="Date Placeholder 6"/>
          <p:cNvSpPr>
            <a:spLocks noGrp="1"/>
          </p:cNvSpPr>
          <p:nvPr>
            <p:ph type="dt" sz="half" idx="10"/>
          </p:nvPr>
        </p:nvSpPr>
        <p:spPr>
          <a:xfrm>
            <a:off x="457200" y="6264275"/>
            <a:ext cx="2133600" cy="365125"/>
          </a:xfrm>
        </p:spPr>
        <p:txBody>
          <a:bodyPr/>
          <a:lstStyle/>
          <a:p>
            <a:r>
              <a:rPr lang="en-US" smtClean="0"/>
              <a:t>3/5/2013</a:t>
            </a:r>
            <a:endParaRPr lang="en-US" dirty="0"/>
          </a:p>
        </p:txBody>
      </p:sp>
      <p:sp>
        <p:nvSpPr>
          <p:cNvPr id="8" name="Footer Placeholder 7"/>
          <p:cNvSpPr>
            <a:spLocks noGrp="1"/>
          </p:cNvSpPr>
          <p:nvPr>
            <p:ph type="ftr" sz="quarter" idx="11"/>
          </p:nvPr>
        </p:nvSpPr>
        <p:spPr/>
        <p:txBody>
          <a:bodyPr/>
          <a:lstStyle/>
          <a:p>
            <a:r>
              <a:rPr lang="en-US" smtClean="0"/>
              <a:t>Hardrock Mine Geochemistry and Hydrology Predictions</a:t>
            </a:r>
            <a:endParaRPr lang="en-US"/>
          </a:p>
        </p:txBody>
      </p:sp>
      <p:sp>
        <p:nvSpPr>
          <p:cNvPr id="10" name="Slide Number Placeholder 7"/>
          <p:cNvSpPr>
            <a:spLocks noGrp="1"/>
          </p:cNvSpPr>
          <p:nvPr>
            <p:ph type="sldNum" sz="quarter" idx="12"/>
          </p:nvPr>
        </p:nvSpPr>
        <p:spPr>
          <a:xfrm>
            <a:off x="6553200" y="6356350"/>
            <a:ext cx="2133600" cy="365125"/>
          </a:xfrm>
        </p:spPr>
        <p:txBody>
          <a:bodyPr/>
          <a:lstStyle/>
          <a:p>
            <a:fld id="{FA4E4E9E-B4A7-4A31-9705-31DC30336F20}" type="slidenum">
              <a:rPr lang="en-US" smtClean="0"/>
              <a:pPr/>
              <a:t>30</a:t>
            </a:fld>
            <a:endParaRPr lang="en-US" dirty="0"/>
          </a:p>
        </p:txBody>
      </p:sp>
      <p:sp>
        <p:nvSpPr>
          <p:cNvPr id="411651" name="Rectangle 3"/>
          <p:cNvSpPr>
            <a:spLocks noGrp="1" noChangeArrowheads="1"/>
          </p:cNvSpPr>
          <p:nvPr>
            <p:ph type="body" idx="4294967295"/>
          </p:nvPr>
        </p:nvSpPr>
        <p:spPr>
          <a:xfrm>
            <a:off x="152400" y="1295400"/>
            <a:ext cx="8839200" cy="5105400"/>
          </a:xfrm>
        </p:spPr>
        <p:txBody>
          <a:bodyPr>
            <a:normAutofit lnSpcReduction="10000"/>
          </a:bodyPr>
          <a:lstStyle/>
          <a:p>
            <a:pPr>
              <a:lnSpc>
                <a:spcPct val="90000"/>
              </a:lnSpc>
              <a:spcBef>
                <a:spcPts val="600"/>
              </a:spcBef>
            </a:pPr>
            <a:r>
              <a:rPr lang="en-US" sz="2400" dirty="0" smtClean="0"/>
              <a:t>Take replicate readings to understand the degree of short-scale </a:t>
            </a:r>
            <a:r>
              <a:rPr lang="en-US" sz="2400" dirty="0" smtClean="0"/>
              <a:t>(for </a:t>
            </a:r>
            <a:r>
              <a:rPr lang="en-US" sz="2400" i="1" dirty="0" smtClean="0"/>
              <a:t>in</a:t>
            </a:r>
            <a:r>
              <a:rPr lang="en-US" sz="2400" dirty="0" smtClean="0"/>
              <a:t> </a:t>
            </a:r>
            <a:r>
              <a:rPr lang="en-US" sz="2400" i="1" dirty="0" smtClean="0"/>
              <a:t>situ</a:t>
            </a:r>
            <a:r>
              <a:rPr lang="en-US" sz="2400" dirty="0" smtClean="0"/>
              <a:t> readings) and </a:t>
            </a:r>
            <a:r>
              <a:rPr lang="en-US" sz="2400" dirty="0" smtClean="0"/>
              <a:t>micro-scale </a:t>
            </a:r>
            <a:r>
              <a:rPr lang="en-US" sz="2400" dirty="0" smtClean="0"/>
              <a:t>within-bag heterogeneities</a:t>
            </a:r>
            <a:endParaRPr lang="en-US" sz="2400" dirty="0" smtClean="0"/>
          </a:p>
          <a:p>
            <a:pPr>
              <a:lnSpc>
                <a:spcPct val="90000"/>
              </a:lnSpc>
              <a:spcBef>
                <a:spcPts val="1000"/>
              </a:spcBef>
            </a:pPr>
            <a:r>
              <a:rPr lang="en-US" sz="2400" dirty="0" smtClean="0"/>
              <a:t>Replicate </a:t>
            </a:r>
            <a:r>
              <a:rPr lang="en-US" sz="2400" dirty="0" smtClean="0"/>
              <a:t>readings </a:t>
            </a:r>
            <a:r>
              <a:rPr lang="en-US" sz="2400" dirty="0" smtClean="0"/>
              <a:t>can substitute for, or                                           complement, sample processing </a:t>
            </a:r>
          </a:p>
          <a:p>
            <a:pPr lvl="1">
              <a:lnSpc>
                <a:spcPct val="90000"/>
              </a:lnSpc>
              <a:spcBef>
                <a:spcPts val="600"/>
              </a:spcBef>
            </a:pPr>
            <a:r>
              <a:rPr lang="en-US" sz="2200" dirty="0" smtClean="0"/>
              <a:t>Use reps’ arithmetic average as the “result”</a:t>
            </a:r>
          </a:p>
          <a:p>
            <a:pPr lvl="1">
              <a:lnSpc>
                <a:spcPct val="95000"/>
              </a:lnSpc>
              <a:spcBef>
                <a:spcPts val="600"/>
              </a:spcBef>
            </a:pPr>
            <a:r>
              <a:rPr lang="en-US" sz="2200" dirty="0" smtClean="0"/>
              <a:t>Have QC procedures that quantify sampling                                       error &amp; ID corrective actions when needed</a:t>
            </a:r>
            <a:endParaRPr lang="en-US" sz="2200" dirty="0"/>
          </a:p>
          <a:p>
            <a:pPr lvl="1">
              <a:lnSpc>
                <a:spcPct val="95000"/>
              </a:lnSpc>
              <a:spcBef>
                <a:spcPts val="600"/>
              </a:spcBef>
            </a:pPr>
            <a:r>
              <a:rPr lang="en-US" sz="2200" dirty="0"/>
              <a:t>How many </a:t>
            </a:r>
            <a:r>
              <a:rPr lang="en-US" sz="2200" dirty="0" smtClean="0"/>
              <a:t>XRF replicates? Depends on data                                     variability &amp; closeness to decision threshold;                                        can be decided adaptively in real-time.</a:t>
            </a:r>
            <a:endParaRPr lang="en-US" sz="2200" dirty="0"/>
          </a:p>
          <a:p>
            <a:pPr lvl="1">
              <a:lnSpc>
                <a:spcPct val="90000"/>
              </a:lnSpc>
              <a:spcBef>
                <a:spcPts val="600"/>
              </a:spcBef>
            </a:pPr>
            <a:r>
              <a:rPr lang="en-US" sz="2200" dirty="0" smtClean="0"/>
              <a:t>How many seconds of read time? Depends on desired quant limit</a:t>
            </a:r>
          </a:p>
          <a:p>
            <a:pPr lvl="1">
              <a:lnSpc>
                <a:spcPct val="90000"/>
              </a:lnSpc>
              <a:spcBef>
                <a:spcPts val="600"/>
              </a:spcBef>
            </a:pPr>
            <a:r>
              <a:rPr lang="en-US" sz="2200" dirty="0" smtClean="0"/>
              <a:t>Program the calculations into spreadsheet for fast decision-making</a:t>
            </a:r>
          </a:p>
          <a:p>
            <a:pPr>
              <a:lnSpc>
                <a:spcPct val="90000"/>
              </a:lnSpc>
              <a:spcBef>
                <a:spcPts val="1000"/>
              </a:spcBef>
            </a:pPr>
            <a:r>
              <a:rPr lang="en-US" sz="2400" dirty="0" smtClean="0"/>
              <a:t>Can estimate concentration &amp; sampling variability fast &amp; “cheap”</a:t>
            </a:r>
          </a:p>
          <a:p>
            <a:pPr>
              <a:lnSpc>
                <a:spcPct val="90000"/>
              </a:lnSpc>
              <a:spcBef>
                <a:spcPts val="1000"/>
              </a:spcBef>
            </a:pPr>
            <a:r>
              <a:rPr lang="en-US" sz="2400" dirty="0" smtClean="0"/>
              <a:t>Replicate readings do not add any consumables cost (only labor)</a:t>
            </a:r>
          </a:p>
          <a:p>
            <a:pPr lvl="1">
              <a:lnSpc>
                <a:spcPct val="90000"/>
              </a:lnSpc>
              <a:spcBef>
                <a:spcPts val="600"/>
              </a:spcBef>
            </a:pP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1981989"/>
            <a:ext cx="4953000" cy="4876010"/>
          </a:xfrm>
          <a:prstGeom prst="rect">
            <a:avLst/>
          </a:prstGeom>
          <a:noFill/>
          <a:ln w="9525">
            <a:noFill/>
            <a:miter lim="800000"/>
            <a:headEnd/>
            <a:tailEnd/>
          </a:ln>
        </p:spPr>
      </p:pic>
      <p:sp>
        <p:nvSpPr>
          <p:cNvPr id="5" name="Slide Number Placeholder 4"/>
          <p:cNvSpPr>
            <a:spLocks noGrp="1"/>
          </p:cNvSpPr>
          <p:nvPr>
            <p:ph type="sldNum" sz="quarter" idx="12"/>
          </p:nvPr>
        </p:nvSpPr>
        <p:spPr>
          <a:xfrm>
            <a:off x="6553200" y="6416675"/>
            <a:ext cx="2133600" cy="365125"/>
          </a:xfrm>
        </p:spPr>
        <p:txBody>
          <a:bodyPr/>
          <a:lstStyle/>
          <a:p>
            <a:fld id="{FA4E4E9E-B4A7-4A31-9705-31DC30336F20}" type="slidenum">
              <a:rPr lang="en-US" smtClean="0"/>
              <a:pPr/>
              <a:t>31</a:t>
            </a:fld>
            <a:endParaRPr lang="en-US" dirty="0"/>
          </a:p>
        </p:txBody>
      </p:sp>
      <p:sp>
        <p:nvSpPr>
          <p:cNvPr id="7" name="TextBox 6"/>
          <p:cNvSpPr txBox="1"/>
          <p:nvPr/>
        </p:nvSpPr>
        <p:spPr>
          <a:xfrm>
            <a:off x="76200" y="152400"/>
            <a:ext cx="8991600" cy="618631"/>
          </a:xfrm>
          <a:prstGeom prst="rect">
            <a:avLst/>
          </a:prstGeom>
          <a:noFill/>
        </p:spPr>
        <p:txBody>
          <a:bodyPr wrap="square" rtlCol="0">
            <a:spAutoFit/>
          </a:bodyPr>
          <a:lstStyle/>
          <a:p>
            <a:pPr algn="ctr">
              <a:lnSpc>
                <a:spcPct val="90000"/>
              </a:lnSpc>
            </a:pPr>
            <a:r>
              <a:rPr lang="en-US" sz="3800" dirty="0" smtClean="0"/>
              <a:t>Programmed Spreadsheet</a:t>
            </a:r>
          </a:p>
        </p:txBody>
      </p:sp>
      <p:sp>
        <p:nvSpPr>
          <p:cNvPr id="12" name="Rectangle 11"/>
          <p:cNvSpPr/>
          <p:nvPr/>
        </p:nvSpPr>
        <p:spPr>
          <a:xfrm>
            <a:off x="152400" y="838200"/>
            <a:ext cx="8686800" cy="1036887"/>
          </a:xfrm>
          <a:prstGeom prst="rect">
            <a:avLst/>
          </a:prstGeom>
        </p:spPr>
        <p:txBody>
          <a:bodyPr wrap="square">
            <a:spAutoFit/>
          </a:bodyPr>
          <a:lstStyle/>
          <a:p>
            <a:pPr algn="ctr">
              <a:lnSpc>
                <a:spcPct val="85000"/>
              </a:lnSpc>
            </a:pPr>
            <a:r>
              <a:rPr lang="en-US" sz="2400" dirty="0" smtClean="0"/>
              <a:t>After the initial 4 readings per bag, can take additional readings until decision (Is the mean conc &lt; 350 ppm?) is without statistical uncertainty, i.e., the 95% upper confidence limit (UCL) is &lt; 350 ppm.</a:t>
            </a:r>
          </a:p>
        </p:txBody>
      </p:sp>
      <p:sp>
        <p:nvSpPr>
          <p:cNvPr id="13" name="Oval 12"/>
          <p:cNvSpPr/>
          <p:nvPr/>
        </p:nvSpPr>
        <p:spPr>
          <a:xfrm>
            <a:off x="3200400" y="5943600"/>
            <a:ext cx="457200" cy="1850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00400" y="5029200"/>
            <a:ext cx="457200" cy="185058"/>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66800" y="4038600"/>
            <a:ext cx="3429000" cy="646331"/>
          </a:xfrm>
          <a:prstGeom prst="rect">
            <a:avLst/>
          </a:prstGeom>
          <a:noFill/>
        </p:spPr>
        <p:txBody>
          <a:bodyPr wrap="square" rtlCol="0">
            <a:spAutoFit/>
          </a:bodyPr>
          <a:lstStyle/>
          <a:p>
            <a:pPr algn="ctr"/>
            <a:r>
              <a:rPr lang="en-US" b="1" dirty="0" smtClean="0">
                <a:solidFill>
                  <a:srgbClr val="FF0000"/>
                </a:solidFill>
                <a:latin typeface="Arial Narrow" pitchFamily="34" charset="0"/>
                <a:cs typeface="Arial" pitchFamily="34" charset="0"/>
              </a:rPr>
              <a:t>Statistical decision uncertainty present, need more data to resolve</a:t>
            </a:r>
            <a:endParaRPr lang="en-US" b="1" dirty="0">
              <a:solidFill>
                <a:srgbClr val="FF0000"/>
              </a:solidFill>
              <a:latin typeface="Arial Narrow" pitchFamily="34" charset="0"/>
              <a:cs typeface="Arial" pitchFamily="34" charset="0"/>
            </a:endParaRPr>
          </a:p>
        </p:txBody>
      </p:sp>
      <p:cxnSp>
        <p:nvCxnSpPr>
          <p:cNvPr id="19" name="Straight Arrow Connector 18"/>
          <p:cNvCxnSpPr/>
          <p:nvPr/>
        </p:nvCxnSpPr>
        <p:spPr>
          <a:xfrm>
            <a:off x="3124200" y="4648200"/>
            <a:ext cx="152400" cy="304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19400" y="4648200"/>
            <a:ext cx="457200" cy="1295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print"/>
          <a:srcRect/>
          <a:stretch>
            <a:fillRect/>
          </a:stretch>
        </p:blipFill>
        <p:spPr bwMode="auto">
          <a:xfrm>
            <a:off x="4495800" y="1918820"/>
            <a:ext cx="4648200" cy="4563906"/>
          </a:xfrm>
          <a:prstGeom prst="rect">
            <a:avLst/>
          </a:prstGeom>
          <a:noFill/>
          <a:ln w="9525">
            <a:noFill/>
            <a:miter lim="800000"/>
            <a:headEnd/>
            <a:tailEnd/>
          </a:ln>
        </p:spPr>
      </p:pic>
      <p:cxnSp>
        <p:nvCxnSpPr>
          <p:cNvPr id="17" name="Straight Arrow Connector 16"/>
          <p:cNvCxnSpPr/>
          <p:nvPr/>
        </p:nvCxnSpPr>
        <p:spPr>
          <a:xfrm flipV="1">
            <a:off x="3712028" y="5715000"/>
            <a:ext cx="3810000" cy="304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511142" y="5649686"/>
            <a:ext cx="457200" cy="163286"/>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91200" y="3777342"/>
            <a:ext cx="2667000" cy="7184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787549" y="2057400"/>
            <a:ext cx="4356451" cy="4391026"/>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1981200"/>
            <a:ext cx="4876800" cy="4876800"/>
          </a:xfrm>
          <a:prstGeom prst="rect">
            <a:avLst/>
          </a:prstGeom>
          <a:noFill/>
          <a:ln w="9525">
            <a:noFill/>
            <a:miter lim="800000"/>
            <a:headEnd/>
            <a:tailEnd/>
          </a:ln>
        </p:spPr>
      </p:pic>
      <p:sp>
        <p:nvSpPr>
          <p:cNvPr id="4" name="Slide Number Placeholder 3"/>
          <p:cNvSpPr>
            <a:spLocks noGrp="1"/>
          </p:cNvSpPr>
          <p:nvPr>
            <p:ph type="sldNum" sz="quarter" idx="12"/>
          </p:nvPr>
        </p:nvSpPr>
        <p:spPr>
          <a:xfrm>
            <a:off x="6553200" y="6416675"/>
            <a:ext cx="2133600" cy="365125"/>
          </a:xfrm>
        </p:spPr>
        <p:txBody>
          <a:bodyPr/>
          <a:lstStyle/>
          <a:p>
            <a:fld id="{FA4E4E9E-B4A7-4A31-9705-31DC30336F20}" type="slidenum">
              <a:rPr lang="en-US" smtClean="0"/>
              <a:pPr/>
              <a:t>32</a:t>
            </a:fld>
            <a:endParaRPr lang="en-US" dirty="0"/>
          </a:p>
        </p:txBody>
      </p:sp>
      <p:sp>
        <p:nvSpPr>
          <p:cNvPr id="5" name="TextBox 4"/>
          <p:cNvSpPr txBox="1"/>
          <p:nvPr/>
        </p:nvSpPr>
        <p:spPr>
          <a:xfrm>
            <a:off x="304800" y="914400"/>
            <a:ext cx="8610600" cy="1036887"/>
          </a:xfrm>
          <a:prstGeom prst="rect">
            <a:avLst/>
          </a:prstGeom>
          <a:noFill/>
        </p:spPr>
        <p:txBody>
          <a:bodyPr wrap="square" rtlCol="0">
            <a:spAutoFit/>
          </a:bodyPr>
          <a:lstStyle/>
          <a:p>
            <a:pPr algn="ctr">
              <a:lnSpc>
                <a:spcPct val="85000"/>
              </a:lnSpc>
            </a:pPr>
            <a:r>
              <a:rPr lang="en-US" sz="2400" dirty="0" smtClean="0"/>
              <a:t>On the other hand, is a sample really “dirty”? (Is the mean conc &gt; 350 ppm?) Additional readings can provide statistical certainty  [95% lower confidence limit (LCL) &gt; 350 ppm].</a:t>
            </a:r>
          </a:p>
        </p:txBody>
      </p:sp>
      <p:sp>
        <p:nvSpPr>
          <p:cNvPr id="12" name="TextBox 11"/>
          <p:cNvSpPr txBox="1"/>
          <p:nvPr/>
        </p:nvSpPr>
        <p:spPr>
          <a:xfrm>
            <a:off x="76200" y="228600"/>
            <a:ext cx="8991600" cy="618631"/>
          </a:xfrm>
          <a:prstGeom prst="rect">
            <a:avLst/>
          </a:prstGeom>
          <a:noFill/>
        </p:spPr>
        <p:txBody>
          <a:bodyPr wrap="square" rtlCol="0">
            <a:spAutoFit/>
          </a:bodyPr>
          <a:lstStyle/>
          <a:p>
            <a:pPr algn="ctr">
              <a:lnSpc>
                <a:spcPct val="90000"/>
              </a:lnSpc>
            </a:pPr>
            <a:r>
              <a:rPr lang="en-US" sz="3800" dirty="0" smtClean="0"/>
              <a:t>Programmed Spreadsheet </a:t>
            </a:r>
            <a:r>
              <a:rPr lang="en-US" sz="3200" dirty="0" smtClean="0"/>
              <a:t>(cont’d)</a:t>
            </a:r>
            <a:endParaRPr lang="en-US" sz="3800" dirty="0" smtClean="0"/>
          </a:p>
        </p:txBody>
      </p:sp>
      <p:sp>
        <p:nvSpPr>
          <p:cNvPr id="13" name="Oval 12"/>
          <p:cNvSpPr/>
          <p:nvPr/>
        </p:nvSpPr>
        <p:spPr>
          <a:xfrm>
            <a:off x="3124200" y="5029200"/>
            <a:ext cx="457200" cy="1850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91544" y="5595258"/>
            <a:ext cx="457200" cy="185058"/>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4686" y="5279572"/>
            <a:ext cx="457200" cy="1850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4" idx="6"/>
          </p:cNvCxnSpPr>
          <p:nvPr/>
        </p:nvCxnSpPr>
        <p:spPr>
          <a:xfrm flipV="1">
            <a:off x="3548744" y="5410200"/>
            <a:ext cx="3995056" cy="277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1600" y="4158344"/>
            <a:ext cx="2971800" cy="590931"/>
          </a:xfrm>
          <a:prstGeom prst="rect">
            <a:avLst/>
          </a:prstGeom>
          <a:noFill/>
        </p:spPr>
        <p:txBody>
          <a:bodyPr wrap="square" rtlCol="0">
            <a:spAutoFit/>
          </a:bodyPr>
          <a:lstStyle/>
          <a:p>
            <a:pPr>
              <a:lnSpc>
                <a:spcPct val="90000"/>
              </a:lnSpc>
            </a:pPr>
            <a:r>
              <a:rPr lang="en-US" dirty="0" smtClean="0">
                <a:solidFill>
                  <a:srgbClr val="FF0000"/>
                </a:solidFill>
                <a:latin typeface="Arial Narrow" pitchFamily="34" charset="0"/>
              </a:rPr>
              <a:t>Red circle indicates dirty</a:t>
            </a:r>
          </a:p>
          <a:p>
            <a:pPr>
              <a:lnSpc>
                <a:spcPct val="90000"/>
              </a:lnSpc>
            </a:pPr>
            <a:r>
              <a:rPr lang="en-US" dirty="0" smtClean="0">
                <a:solidFill>
                  <a:srgbClr val="00B050"/>
                </a:solidFill>
                <a:latin typeface="Arial Narrow" pitchFamily="34" charset="0"/>
              </a:rPr>
              <a:t>Green circle indicates clean</a:t>
            </a:r>
            <a:endParaRPr lang="en-US" dirty="0">
              <a:solidFill>
                <a:srgbClr val="00B050"/>
              </a:solidFill>
              <a:latin typeface="Arial Narrow" pitchFamily="34" charset="0"/>
            </a:endParaRPr>
          </a:p>
        </p:txBody>
      </p:sp>
      <p:sp>
        <p:nvSpPr>
          <p:cNvPr id="21" name="Rectangle 20"/>
          <p:cNvSpPr/>
          <p:nvPr/>
        </p:nvSpPr>
        <p:spPr>
          <a:xfrm>
            <a:off x="5943600" y="3831770"/>
            <a:ext cx="2514600" cy="5116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304800" y="76200"/>
            <a:ext cx="8458200" cy="1066800"/>
          </a:xfrm>
        </p:spPr>
        <p:txBody>
          <a:bodyPr>
            <a:normAutofit fontScale="90000"/>
          </a:bodyPr>
          <a:lstStyle/>
          <a:p>
            <a:r>
              <a:rPr lang="en-US" sz="3800" dirty="0" smtClean="0"/>
              <a:t>Warnings about </a:t>
            </a:r>
            <a:r>
              <a:rPr lang="en-US" sz="3800" dirty="0" smtClean="0"/>
              <a:t>XRF-ICP </a:t>
            </a:r>
            <a:r>
              <a:rPr lang="en-US" sz="3800" dirty="0"/>
              <a:t>Data Comparability</a:t>
            </a:r>
          </a:p>
        </p:txBody>
      </p:sp>
      <p:sp>
        <p:nvSpPr>
          <p:cNvPr id="553987" name="Rectangle 3"/>
          <p:cNvSpPr>
            <a:spLocks noGrp="1" noChangeArrowheads="1"/>
          </p:cNvSpPr>
          <p:nvPr>
            <p:ph type="body" idx="1"/>
          </p:nvPr>
        </p:nvSpPr>
        <p:spPr>
          <a:xfrm>
            <a:off x="152400" y="1066800"/>
            <a:ext cx="8915400" cy="5791200"/>
          </a:xfrm>
        </p:spPr>
        <p:txBody>
          <a:bodyPr>
            <a:normAutofit/>
          </a:bodyPr>
          <a:lstStyle/>
          <a:p>
            <a:pPr marL="282575" indent="-282575">
              <a:lnSpc>
                <a:spcPct val="90000"/>
              </a:lnSpc>
              <a:spcBef>
                <a:spcPts val="600"/>
              </a:spcBef>
            </a:pPr>
            <a:r>
              <a:rPr lang="en-US" sz="2600" dirty="0" smtClean="0"/>
              <a:t>“Comparability” </a:t>
            </a:r>
            <a:r>
              <a:rPr lang="en-US" sz="2600" dirty="0"/>
              <a:t>usually refers to comparing XRF results </a:t>
            </a:r>
            <a:r>
              <a:rPr lang="en-US" sz="2600" dirty="0" smtClean="0"/>
              <a:t>to </a:t>
            </a:r>
            <a:r>
              <a:rPr lang="en-US" sz="2600" dirty="0"/>
              <a:t>standard laboratory </a:t>
            </a:r>
            <a:r>
              <a:rPr lang="en-US" sz="2600" dirty="0" smtClean="0"/>
              <a:t>data (ICP or AA)</a:t>
            </a:r>
            <a:endParaRPr lang="en-US" sz="2600" dirty="0"/>
          </a:p>
          <a:p>
            <a:pPr marL="282575" indent="-282575">
              <a:lnSpc>
                <a:spcPct val="90000"/>
              </a:lnSpc>
              <a:spcBef>
                <a:spcPts val="600"/>
              </a:spcBef>
            </a:pPr>
            <a:r>
              <a:rPr lang="en-US" sz="2600" dirty="0" smtClean="0"/>
              <a:t>SAME samples must be analyzed </a:t>
            </a:r>
            <a:r>
              <a:rPr lang="en-US" sz="2600" dirty="0"/>
              <a:t>by both XRF and </a:t>
            </a:r>
            <a:r>
              <a:rPr lang="en-US" sz="2600" dirty="0" smtClean="0"/>
              <a:t>lab (reduces, but may not eliminate, sampling error)</a:t>
            </a:r>
            <a:endParaRPr lang="en-US" sz="2600" dirty="0"/>
          </a:p>
          <a:p>
            <a:pPr marL="282575" indent="-282575">
              <a:lnSpc>
                <a:spcPct val="90000"/>
              </a:lnSpc>
              <a:spcBef>
                <a:spcPts val="600"/>
              </a:spcBef>
            </a:pPr>
            <a:r>
              <a:rPr lang="en-US" sz="2600" dirty="0"/>
              <a:t>Regression analysis </a:t>
            </a:r>
            <a:r>
              <a:rPr lang="en-US" sz="2600" dirty="0" smtClean="0"/>
              <a:t>is the technique </a:t>
            </a:r>
            <a:r>
              <a:rPr lang="en-US" sz="2600" dirty="0"/>
              <a:t>most commonly used to measure </a:t>
            </a:r>
            <a:r>
              <a:rPr lang="en-US" sz="2600" dirty="0" smtClean="0"/>
              <a:t>comparability; generates: y = mx + b</a:t>
            </a:r>
          </a:p>
          <a:p>
            <a:pPr marL="282575" indent="-282575">
              <a:lnSpc>
                <a:spcPct val="90000"/>
              </a:lnSpc>
              <a:spcBef>
                <a:spcPts val="600"/>
              </a:spcBef>
            </a:pPr>
            <a:r>
              <a:rPr lang="en-US" sz="2400" spc="-30" dirty="0" smtClean="0"/>
              <a:t>R</a:t>
            </a:r>
            <a:r>
              <a:rPr lang="en-US" sz="2400" spc="-30" baseline="30000" dirty="0" smtClean="0"/>
              <a:t>2</a:t>
            </a:r>
            <a:r>
              <a:rPr lang="en-US" sz="2400" spc="-30" dirty="0" smtClean="0"/>
              <a:t> is the commonly used “goodness” metric, </a:t>
            </a:r>
            <a:r>
              <a:rPr lang="en-US" sz="2400" spc="-30" dirty="0" smtClean="0">
                <a:solidFill>
                  <a:srgbClr val="C00000"/>
                </a:solidFill>
              </a:rPr>
              <a:t>BUT IT SHOULD NOT BE!!</a:t>
            </a:r>
          </a:p>
          <a:p>
            <a:pPr lvl="1">
              <a:lnSpc>
                <a:spcPct val="90000"/>
              </a:lnSpc>
              <a:spcBef>
                <a:spcPts val="600"/>
              </a:spcBef>
            </a:pPr>
            <a:r>
              <a:rPr lang="en-US" sz="2400" dirty="0" smtClean="0"/>
              <a:t>R</a:t>
            </a:r>
            <a:r>
              <a:rPr lang="en-US" sz="2400" baseline="30000" dirty="0" smtClean="0"/>
              <a:t>2</a:t>
            </a:r>
            <a:r>
              <a:rPr lang="en-US" sz="2400" dirty="0" smtClean="0"/>
              <a:t> greatly influenced by sampling error &amp; outliers: </a:t>
            </a:r>
            <a:r>
              <a:rPr lang="en-US" sz="2400" dirty="0" smtClean="0">
                <a:solidFill>
                  <a:srgbClr val="C00000"/>
                </a:solidFill>
              </a:rPr>
              <a:t> XRF data cannot match ICP data any better than ICP data can match itself!</a:t>
            </a:r>
            <a:endParaRPr lang="en-US" sz="2400" dirty="0" smtClean="0"/>
          </a:p>
          <a:p>
            <a:pPr lvl="1">
              <a:lnSpc>
                <a:spcPct val="90000"/>
              </a:lnSpc>
              <a:spcBef>
                <a:spcPts val="600"/>
              </a:spcBef>
            </a:pPr>
            <a:r>
              <a:rPr lang="en-US" sz="2400" dirty="0" smtClean="0"/>
              <a:t>m (slope) &amp; b (intercept) are more important than R</a:t>
            </a:r>
            <a:r>
              <a:rPr lang="en-US" sz="2400" baseline="30000" dirty="0" smtClean="0"/>
              <a:t>2</a:t>
            </a:r>
            <a:r>
              <a:rPr lang="en-US" sz="2400" dirty="0" smtClean="0"/>
              <a:t>: </a:t>
            </a:r>
          </a:p>
          <a:p>
            <a:pPr lvl="2">
              <a:lnSpc>
                <a:spcPct val="90000"/>
              </a:lnSpc>
              <a:spcBef>
                <a:spcPts val="400"/>
              </a:spcBef>
            </a:pPr>
            <a:r>
              <a:rPr lang="en-US" sz="2200" dirty="0" smtClean="0"/>
              <a:t>Intercept measures “bias”, the difference between total metal (via XRF)  &amp; dissolvable/”available” metal (via 3050B digestion &amp; ICP)</a:t>
            </a:r>
          </a:p>
          <a:p>
            <a:pPr lvl="2">
              <a:lnSpc>
                <a:spcPct val="90000"/>
              </a:lnSpc>
              <a:spcBef>
                <a:spcPts val="400"/>
              </a:spcBef>
            </a:pPr>
            <a:r>
              <a:rPr lang="en-US" sz="2200" dirty="0" smtClean="0"/>
              <a:t>Slope should be close to </a:t>
            </a:r>
            <a:r>
              <a:rPr lang="en-US" sz="2200" dirty="0" smtClean="0"/>
              <a:t>1.0</a:t>
            </a:r>
          </a:p>
          <a:p>
            <a:pPr lvl="2">
              <a:lnSpc>
                <a:spcPct val="90000"/>
              </a:lnSpc>
              <a:spcBef>
                <a:spcPts val="400"/>
              </a:spcBef>
            </a:pPr>
            <a:r>
              <a:rPr lang="en-US" sz="2200" dirty="0" smtClean="0"/>
              <a:t>Regression line </a:t>
            </a:r>
            <a:r>
              <a:rPr lang="en-US" sz="2200" dirty="0" smtClean="0"/>
              <a:t>should be close </a:t>
            </a:r>
            <a:r>
              <a:rPr lang="en-US" sz="2200" dirty="0" smtClean="0"/>
              <a:t>to “line of perfect agreement</a:t>
            </a:r>
            <a:r>
              <a:rPr lang="en-US" sz="2200" dirty="0" smtClean="0"/>
              <a:t>”</a:t>
            </a:r>
            <a:endParaRPr lang="en-US" sz="2200" dirty="0" smtClean="0"/>
          </a:p>
          <a:p>
            <a:pPr lvl="1">
              <a:lnSpc>
                <a:spcPct val="90000"/>
              </a:lnSpc>
              <a:spcBef>
                <a:spcPts val="600"/>
              </a:spcBef>
            </a:pPr>
            <a:endParaRPr lang="en-US" sz="2400" dirty="0"/>
          </a:p>
        </p:txBody>
      </p:sp>
      <p:sp>
        <p:nvSpPr>
          <p:cNvPr id="5" name="Date Placeholder 2"/>
          <p:cNvSpPr>
            <a:spLocks noGrp="1"/>
          </p:cNvSpPr>
          <p:nvPr>
            <p:ph type="dt" sz="half" idx="10"/>
          </p:nvPr>
        </p:nvSpPr>
        <p:spPr>
          <a:xfrm>
            <a:off x="457200" y="6356350"/>
            <a:ext cx="2133600" cy="365125"/>
          </a:xfrm>
        </p:spPr>
        <p:txBody>
          <a:bodyPr/>
          <a:lstStyle/>
          <a:p>
            <a:r>
              <a:rPr lang="en-US" dirty="0" smtClean="0"/>
              <a:t>3/5/2013</a:t>
            </a:r>
            <a:endParaRPr lang="en-US" dirty="0"/>
          </a:p>
        </p:txBody>
      </p:sp>
      <p:sp>
        <p:nvSpPr>
          <p:cNvPr id="7" name="Slide Number Placeholder 4"/>
          <p:cNvSpPr>
            <a:spLocks noGrp="1"/>
          </p:cNvSpPr>
          <p:nvPr>
            <p:ph type="sldNum" sz="quarter" idx="12"/>
          </p:nvPr>
        </p:nvSpPr>
        <p:spPr>
          <a:xfrm>
            <a:off x="6934200" y="6356350"/>
            <a:ext cx="1752600" cy="365125"/>
          </a:xfrm>
        </p:spPr>
        <p:txBody>
          <a:bodyPr/>
          <a:lstStyle/>
          <a:p>
            <a:fld id="{FA4E4E9E-B4A7-4A31-9705-31DC30336F20}"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nSpc>
                <a:spcPct val="95000"/>
              </a:lnSpc>
            </a:pPr>
            <a:r>
              <a:rPr lang="en-US" sz="4000" dirty="0" smtClean="0"/>
              <a:t>Common ICP </a:t>
            </a:r>
            <a:r>
              <a:rPr lang="en-US" sz="4000" dirty="0" err="1" smtClean="0"/>
              <a:t>vs</a:t>
            </a:r>
            <a:r>
              <a:rPr lang="en-US" sz="4000" dirty="0" smtClean="0"/>
              <a:t> XRF Regression Techniques Ignore the Effects of Sampling Variability</a:t>
            </a:r>
            <a:endParaRPr lang="en-US" sz="4000" dirty="0"/>
          </a:p>
        </p:txBody>
      </p:sp>
      <p:pic>
        <p:nvPicPr>
          <p:cNvPr id="6" name="Picture 2"/>
          <p:cNvPicPr>
            <a:picLocks noChangeAspect="1" noChangeArrowheads="1"/>
          </p:cNvPicPr>
          <p:nvPr/>
        </p:nvPicPr>
        <p:blipFill>
          <a:blip r:embed="rId2" cstate="print"/>
          <a:srcRect r="74025"/>
          <a:stretch>
            <a:fillRect/>
          </a:stretch>
        </p:blipFill>
        <p:spPr bwMode="auto">
          <a:xfrm>
            <a:off x="7848600" y="3505200"/>
            <a:ext cx="816708" cy="2895600"/>
          </a:xfrm>
          <a:prstGeom prst="rect">
            <a:avLst/>
          </a:prstGeom>
          <a:noFill/>
          <a:ln w="9525">
            <a:noFill/>
            <a:miter lim="800000"/>
            <a:headEnd/>
            <a:tailEnd/>
          </a:ln>
        </p:spPr>
      </p:pic>
      <p:sp>
        <p:nvSpPr>
          <p:cNvPr id="9" name="TextBox 8"/>
          <p:cNvSpPr txBox="1"/>
          <p:nvPr/>
        </p:nvSpPr>
        <p:spPr>
          <a:xfrm>
            <a:off x="6781800" y="1524000"/>
            <a:ext cx="2286000" cy="2003625"/>
          </a:xfrm>
          <a:prstGeom prst="rect">
            <a:avLst/>
          </a:prstGeom>
          <a:noFill/>
        </p:spPr>
        <p:txBody>
          <a:bodyPr wrap="square" rtlCol="0">
            <a:spAutoFit/>
          </a:bodyPr>
          <a:lstStyle/>
          <a:p>
            <a:pPr>
              <a:lnSpc>
                <a:spcPct val="90000"/>
              </a:lnSpc>
            </a:pPr>
            <a:r>
              <a:rPr lang="en-US" sz="2300" dirty="0" smtClean="0"/>
              <a:t>Falsely assumes the ICP data are without error; any differences “blamed” on XRF performance</a:t>
            </a:r>
            <a:endParaRPr lang="en-US" sz="2300" dirty="0"/>
          </a:p>
        </p:txBody>
      </p:sp>
      <p:sp>
        <p:nvSpPr>
          <p:cNvPr id="10" name="Date Placeholder 9"/>
          <p:cNvSpPr>
            <a:spLocks noGrp="1"/>
          </p:cNvSpPr>
          <p:nvPr>
            <p:ph type="dt" sz="half" idx="10"/>
          </p:nvPr>
        </p:nvSpPr>
        <p:spPr/>
        <p:txBody>
          <a:bodyPr/>
          <a:lstStyle/>
          <a:p>
            <a:r>
              <a:rPr lang="en-US" smtClean="0"/>
              <a:t>3/5/2013</a:t>
            </a:r>
            <a:endParaRPr lang="en-US"/>
          </a:p>
        </p:txBody>
      </p:sp>
      <p:sp>
        <p:nvSpPr>
          <p:cNvPr id="12" name="Slide Number Placeholder 11"/>
          <p:cNvSpPr>
            <a:spLocks noGrp="1"/>
          </p:cNvSpPr>
          <p:nvPr>
            <p:ph type="sldNum" sz="quarter" idx="12"/>
          </p:nvPr>
        </p:nvSpPr>
        <p:spPr/>
        <p:txBody>
          <a:bodyPr/>
          <a:lstStyle/>
          <a:p>
            <a:fld id="{65F405B5-801D-4F9D-B894-8A9D219F0C26}" type="slidenum">
              <a:rPr lang="en-US" smtClean="0"/>
              <a:pPr/>
              <a:t>34</a:t>
            </a:fld>
            <a:endParaRPr lang="en-US"/>
          </a:p>
        </p:txBody>
      </p:sp>
      <p:pic>
        <p:nvPicPr>
          <p:cNvPr id="11" name="Picture 2"/>
          <p:cNvPicPr>
            <a:picLocks noChangeAspect="1" noChangeArrowheads="1"/>
          </p:cNvPicPr>
          <p:nvPr/>
        </p:nvPicPr>
        <p:blipFill>
          <a:blip r:embed="rId2" cstate="print"/>
          <a:srcRect l="49590" r="24435"/>
          <a:stretch>
            <a:fillRect/>
          </a:stretch>
        </p:blipFill>
        <p:spPr bwMode="auto">
          <a:xfrm>
            <a:off x="7010400" y="3505200"/>
            <a:ext cx="816708" cy="2895600"/>
          </a:xfrm>
          <a:prstGeom prst="rect">
            <a:avLst/>
          </a:prstGeom>
          <a:noFill/>
          <a:ln w="9525">
            <a:noFill/>
            <a:miter lim="800000"/>
            <a:headEnd/>
            <a:tailEnd/>
          </a:ln>
        </p:spPr>
      </p:pic>
      <p:grpSp>
        <p:nvGrpSpPr>
          <p:cNvPr id="15" name="Group 14"/>
          <p:cNvGrpSpPr/>
          <p:nvPr/>
        </p:nvGrpSpPr>
        <p:grpSpPr>
          <a:xfrm>
            <a:off x="152400" y="1676400"/>
            <a:ext cx="6629400" cy="4724400"/>
            <a:chOff x="152400" y="1676400"/>
            <a:chExt cx="6629400" cy="4724400"/>
          </a:xfrm>
        </p:grpSpPr>
        <p:graphicFrame>
          <p:nvGraphicFramePr>
            <p:cNvPr id="3" name="Chart 2"/>
            <p:cNvGraphicFramePr/>
            <p:nvPr/>
          </p:nvGraphicFramePr>
          <p:xfrm>
            <a:off x="152400" y="1676400"/>
            <a:ext cx="6553200" cy="4724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flipV="1">
              <a:off x="533400" y="2743200"/>
              <a:ext cx="6248400" cy="32004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9969784">
              <a:off x="1228033" y="4577346"/>
              <a:ext cx="2744297" cy="368104"/>
            </a:xfrm>
            <a:prstGeom prst="rect">
              <a:avLst/>
            </a:prstGeom>
            <a:noFill/>
          </p:spPr>
          <p:txBody>
            <a:bodyPr wrap="square" rtlCol="0">
              <a:spAutoFit/>
            </a:bodyPr>
            <a:lstStyle/>
            <a:p>
              <a:r>
                <a:rPr lang="en-US" dirty="0" smtClean="0">
                  <a:solidFill>
                    <a:srgbClr val="00B050"/>
                  </a:solidFill>
                </a:rPr>
                <a:t>line of perfect agreement</a:t>
              </a:r>
              <a:endParaRPr lang="en-US" dirty="0">
                <a:solidFill>
                  <a:srgbClr val="00B050"/>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457200" y="228600"/>
            <a:ext cx="8305800" cy="1143000"/>
          </a:xfrm>
        </p:spPr>
        <p:txBody>
          <a:bodyPr>
            <a:normAutofit fontScale="90000"/>
          </a:bodyPr>
          <a:lstStyle/>
          <a:p>
            <a:pPr>
              <a:lnSpc>
                <a:spcPct val="95000"/>
              </a:lnSpc>
            </a:pPr>
            <a:r>
              <a:rPr lang="en-US" sz="4000" dirty="0" smtClean="0"/>
              <a:t>When Sampling Variability is Controlled, XRF-Lab Comparability Can be Excellent</a:t>
            </a:r>
            <a:endParaRPr lang="en-US" sz="4000" dirty="0"/>
          </a:p>
        </p:txBody>
      </p:sp>
      <p:sp>
        <p:nvSpPr>
          <p:cNvPr id="91" name="Date Placeholder 2"/>
          <p:cNvSpPr>
            <a:spLocks noGrp="1"/>
          </p:cNvSpPr>
          <p:nvPr>
            <p:ph type="dt" sz="half" idx="10"/>
          </p:nvPr>
        </p:nvSpPr>
        <p:spPr>
          <a:xfrm>
            <a:off x="457200" y="6356350"/>
            <a:ext cx="2133600" cy="365125"/>
          </a:xfrm>
        </p:spPr>
        <p:txBody>
          <a:bodyPr/>
          <a:lstStyle/>
          <a:p>
            <a:r>
              <a:rPr lang="en-US" smtClean="0"/>
              <a:t>3/5/2013</a:t>
            </a:r>
            <a:endParaRPr lang="en-US" dirty="0"/>
          </a:p>
        </p:txBody>
      </p:sp>
      <p:sp>
        <p:nvSpPr>
          <p:cNvPr id="93" name="Slide Number Placeholder 4"/>
          <p:cNvSpPr>
            <a:spLocks noGrp="1"/>
          </p:cNvSpPr>
          <p:nvPr>
            <p:ph type="sldNum" sz="quarter" idx="12"/>
          </p:nvPr>
        </p:nvSpPr>
        <p:spPr>
          <a:xfrm>
            <a:off x="6553200" y="6356350"/>
            <a:ext cx="2133600" cy="365125"/>
          </a:xfrm>
        </p:spPr>
        <p:txBody>
          <a:bodyPr/>
          <a:lstStyle/>
          <a:p>
            <a:fld id="{FA4E4E9E-B4A7-4A31-9705-31DC30336F20}" type="slidenum">
              <a:rPr lang="en-US" smtClean="0"/>
              <a:pPr/>
              <a:t>35</a:t>
            </a:fld>
            <a:endParaRPr lang="en-US" dirty="0"/>
          </a:p>
        </p:txBody>
      </p:sp>
      <p:sp>
        <p:nvSpPr>
          <p:cNvPr id="90" name="TextBox 89"/>
          <p:cNvSpPr txBox="1"/>
          <p:nvPr/>
        </p:nvSpPr>
        <p:spPr>
          <a:xfrm>
            <a:off x="6019800" y="1779123"/>
            <a:ext cx="3048000" cy="4926477"/>
          </a:xfrm>
          <a:prstGeom prst="rect">
            <a:avLst/>
          </a:prstGeom>
          <a:noFill/>
        </p:spPr>
        <p:txBody>
          <a:bodyPr wrap="square" rtlCol="0">
            <a:spAutoFit/>
          </a:bodyPr>
          <a:lstStyle/>
          <a:p>
            <a:pPr>
              <a:lnSpc>
                <a:spcPct val="90000"/>
              </a:lnSpc>
              <a:spcBef>
                <a:spcPts val="1000"/>
              </a:spcBef>
            </a:pPr>
            <a:r>
              <a:rPr lang="en-US" sz="2400" dirty="0" smtClean="0"/>
              <a:t>Other factors that can degrade comparability:</a:t>
            </a:r>
          </a:p>
          <a:p>
            <a:pPr>
              <a:lnSpc>
                <a:spcPct val="90000"/>
              </a:lnSpc>
              <a:spcBef>
                <a:spcPts val="1000"/>
              </a:spcBef>
              <a:buFont typeface="Arial" pitchFamily="34" charset="0"/>
              <a:buChar char="•"/>
            </a:pPr>
            <a:r>
              <a:rPr lang="en-US" sz="2400" dirty="0" smtClean="0"/>
              <a:t> Differences in moisture content</a:t>
            </a:r>
          </a:p>
          <a:p>
            <a:pPr>
              <a:lnSpc>
                <a:spcPct val="90000"/>
              </a:lnSpc>
              <a:spcBef>
                <a:spcPts val="1000"/>
              </a:spcBef>
              <a:buFont typeface="Arial" pitchFamily="34" charset="0"/>
              <a:buChar char="•"/>
            </a:pPr>
            <a:r>
              <a:rPr lang="en-US" sz="2400" dirty="0" smtClean="0"/>
              <a:t> Plastic bags holding XRF samples not free of interferences (this  is easily checked before the start of   the project).</a:t>
            </a:r>
          </a:p>
          <a:p>
            <a:pPr>
              <a:lnSpc>
                <a:spcPct val="90000"/>
              </a:lnSpc>
              <a:spcBef>
                <a:spcPts val="1000"/>
              </a:spcBef>
              <a:buFont typeface="Arial" pitchFamily="34" charset="0"/>
              <a:buChar char="•"/>
            </a:pPr>
            <a:r>
              <a:rPr lang="en-US" sz="2400" dirty="0" smtClean="0"/>
              <a:t> Interfering minerals and elements</a:t>
            </a:r>
          </a:p>
          <a:p>
            <a:pPr>
              <a:lnSpc>
                <a:spcPct val="90000"/>
              </a:lnSpc>
              <a:spcBef>
                <a:spcPts val="1000"/>
              </a:spcBef>
            </a:pPr>
            <a:endParaRPr lang="en-US" sz="2400" dirty="0"/>
          </a:p>
        </p:txBody>
      </p:sp>
      <p:grpSp>
        <p:nvGrpSpPr>
          <p:cNvPr id="95" name="Group 94"/>
          <p:cNvGrpSpPr/>
          <p:nvPr/>
        </p:nvGrpSpPr>
        <p:grpSpPr>
          <a:xfrm>
            <a:off x="-76200" y="1681842"/>
            <a:ext cx="6096000" cy="5219700"/>
            <a:chOff x="-76200" y="1681842"/>
            <a:chExt cx="6096000" cy="5219700"/>
          </a:xfrm>
        </p:grpSpPr>
        <p:grpSp>
          <p:nvGrpSpPr>
            <p:cNvPr id="2" name="Group 3"/>
            <p:cNvGrpSpPr>
              <a:grpSpLocks/>
            </p:cNvGrpSpPr>
            <p:nvPr/>
          </p:nvGrpSpPr>
          <p:grpSpPr bwMode="auto">
            <a:xfrm>
              <a:off x="-76200" y="1681842"/>
              <a:ext cx="6096000" cy="5219700"/>
              <a:chOff x="768" y="960"/>
              <a:chExt cx="3840" cy="3288"/>
            </a:xfrm>
          </p:grpSpPr>
          <p:sp>
            <p:nvSpPr>
              <p:cNvPr id="576516" name="AutoShape 4"/>
              <p:cNvSpPr>
                <a:spLocks noChangeAspect="1" noChangeArrowheads="1" noTextEdit="1"/>
              </p:cNvSpPr>
              <p:nvPr/>
            </p:nvSpPr>
            <p:spPr bwMode="auto">
              <a:xfrm>
                <a:off x="768" y="960"/>
                <a:ext cx="3840" cy="3288"/>
              </a:xfrm>
              <a:prstGeom prst="rect">
                <a:avLst/>
              </a:prstGeom>
              <a:noFill/>
              <a:ln w="9525">
                <a:noFill/>
                <a:miter lim="800000"/>
                <a:headEnd/>
                <a:tailEnd/>
              </a:ln>
            </p:spPr>
            <p:txBody>
              <a:bodyPr/>
              <a:lstStyle/>
              <a:p>
                <a:endParaRPr lang="en-US"/>
              </a:p>
            </p:txBody>
          </p:sp>
          <p:sp>
            <p:nvSpPr>
              <p:cNvPr id="576517" name="Rectangle 5"/>
              <p:cNvSpPr>
                <a:spLocks noChangeArrowheads="1"/>
              </p:cNvSpPr>
              <p:nvPr/>
            </p:nvSpPr>
            <p:spPr bwMode="auto">
              <a:xfrm>
                <a:off x="803" y="994"/>
                <a:ext cx="3774" cy="3219"/>
              </a:xfrm>
              <a:prstGeom prst="rect">
                <a:avLst/>
              </a:prstGeom>
              <a:solidFill>
                <a:srgbClr val="FFFFFF"/>
              </a:solidFill>
              <a:ln w="0">
                <a:solidFill>
                  <a:srgbClr val="000000"/>
                </a:solidFill>
                <a:miter lim="800000"/>
                <a:headEnd/>
                <a:tailEnd/>
              </a:ln>
            </p:spPr>
            <p:txBody>
              <a:bodyPr/>
              <a:lstStyle/>
              <a:p>
                <a:endParaRPr lang="en-US"/>
              </a:p>
            </p:txBody>
          </p:sp>
          <p:sp>
            <p:nvSpPr>
              <p:cNvPr id="576518" name="Rectangle 6"/>
              <p:cNvSpPr>
                <a:spLocks noChangeArrowheads="1"/>
              </p:cNvSpPr>
              <p:nvPr/>
            </p:nvSpPr>
            <p:spPr bwMode="auto">
              <a:xfrm>
                <a:off x="1203" y="1393"/>
                <a:ext cx="3239" cy="2427"/>
              </a:xfrm>
              <a:prstGeom prst="rect">
                <a:avLst/>
              </a:prstGeom>
              <a:solidFill>
                <a:srgbClr val="C0C0C0"/>
              </a:solidFill>
              <a:ln w="9525">
                <a:noFill/>
                <a:miter lim="800000"/>
                <a:headEnd/>
                <a:tailEnd/>
              </a:ln>
            </p:spPr>
            <p:txBody>
              <a:bodyPr/>
              <a:lstStyle/>
              <a:p>
                <a:endParaRPr lang="en-US"/>
              </a:p>
            </p:txBody>
          </p:sp>
          <p:sp>
            <p:nvSpPr>
              <p:cNvPr id="576519" name="Line 7"/>
              <p:cNvSpPr>
                <a:spLocks noChangeShapeType="1"/>
              </p:cNvSpPr>
              <p:nvPr/>
            </p:nvSpPr>
            <p:spPr bwMode="auto">
              <a:xfrm>
                <a:off x="1203" y="3473"/>
                <a:ext cx="3234" cy="1"/>
              </a:xfrm>
              <a:prstGeom prst="line">
                <a:avLst/>
              </a:prstGeom>
              <a:noFill/>
              <a:ln w="0">
                <a:solidFill>
                  <a:srgbClr val="000000"/>
                </a:solidFill>
                <a:round/>
                <a:headEnd/>
                <a:tailEnd/>
              </a:ln>
            </p:spPr>
            <p:txBody>
              <a:bodyPr/>
              <a:lstStyle/>
              <a:p>
                <a:endParaRPr lang="en-US"/>
              </a:p>
            </p:txBody>
          </p:sp>
          <p:sp>
            <p:nvSpPr>
              <p:cNvPr id="576520" name="Line 8"/>
              <p:cNvSpPr>
                <a:spLocks noChangeShapeType="1"/>
              </p:cNvSpPr>
              <p:nvPr/>
            </p:nvSpPr>
            <p:spPr bwMode="auto">
              <a:xfrm>
                <a:off x="1203" y="3127"/>
                <a:ext cx="3234" cy="1"/>
              </a:xfrm>
              <a:prstGeom prst="line">
                <a:avLst/>
              </a:prstGeom>
              <a:noFill/>
              <a:ln w="0">
                <a:solidFill>
                  <a:srgbClr val="000000"/>
                </a:solidFill>
                <a:round/>
                <a:headEnd/>
                <a:tailEnd/>
              </a:ln>
            </p:spPr>
            <p:txBody>
              <a:bodyPr/>
              <a:lstStyle/>
              <a:p>
                <a:endParaRPr lang="en-US"/>
              </a:p>
            </p:txBody>
          </p:sp>
          <p:sp>
            <p:nvSpPr>
              <p:cNvPr id="576521" name="Line 9"/>
              <p:cNvSpPr>
                <a:spLocks noChangeShapeType="1"/>
              </p:cNvSpPr>
              <p:nvPr/>
            </p:nvSpPr>
            <p:spPr bwMode="auto">
              <a:xfrm>
                <a:off x="1203" y="2781"/>
                <a:ext cx="3234" cy="1"/>
              </a:xfrm>
              <a:prstGeom prst="line">
                <a:avLst/>
              </a:prstGeom>
              <a:noFill/>
              <a:ln w="0">
                <a:solidFill>
                  <a:srgbClr val="000000"/>
                </a:solidFill>
                <a:round/>
                <a:headEnd/>
                <a:tailEnd/>
              </a:ln>
            </p:spPr>
            <p:txBody>
              <a:bodyPr/>
              <a:lstStyle/>
              <a:p>
                <a:endParaRPr lang="en-US"/>
              </a:p>
            </p:txBody>
          </p:sp>
          <p:sp>
            <p:nvSpPr>
              <p:cNvPr id="576522" name="Line 10"/>
              <p:cNvSpPr>
                <a:spLocks noChangeShapeType="1"/>
              </p:cNvSpPr>
              <p:nvPr/>
            </p:nvSpPr>
            <p:spPr bwMode="auto">
              <a:xfrm>
                <a:off x="1203" y="2430"/>
                <a:ext cx="3234" cy="1"/>
              </a:xfrm>
              <a:prstGeom prst="line">
                <a:avLst/>
              </a:prstGeom>
              <a:noFill/>
              <a:ln w="0">
                <a:solidFill>
                  <a:srgbClr val="000000"/>
                </a:solidFill>
                <a:round/>
                <a:headEnd/>
                <a:tailEnd/>
              </a:ln>
            </p:spPr>
            <p:txBody>
              <a:bodyPr/>
              <a:lstStyle/>
              <a:p>
                <a:endParaRPr lang="en-US"/>
              </a:p>
            </p:txBody>
          </p:sp>
          <p:sp>
            <p:nvSpPr>
              <p:cNvPr id="576523" name="Line 11"/>
              <p:cNvSpPr>
                <a:spLocks noChangeShapeType="1"/>
              </p:cNvSpPr>
              <p:nvPr/>
            </p:nvSpPr>
            <p:spPr bwMode="auto">
              <a:xfrm>
                <a:off x="1203" y="2084"/>
                <a:ext cx="3234" cy="1"/>
              </a:xfrm>
              <a:prstGeom prst="line">
                <a:avLst/>
              </a:prstGeom>
              <a:noFill/>
              <a:ln w="0">
                <a:solidFill>
                  <a:srgbClr val="000000"/>
                </a:solidFill>
                <a:round/>
                <a:headEnd/>
                <a:tailEnd/>
              </a:ln>
            </p:spPr>
            <p:txBody>
              <a:bodyPr/>
              <a:lstStyle/>
              <a:p>
                <a:endParaRPr lang="en-US"/>
              </a:p>
            </p:txBody>
          </p:sp>
          <p:sp>
            <p:nvSpPr>
              <p:cNvPr id="576524" name="Line 12"/>
              <p:cNvSpPr>
                <a:spLocks noChangeShapeType="1"/>
              </p:cNvSpPr>
              <p:nvPr/>
            </p:nvSpPr>
            <p:spPr bwMode="auto">
              <a:xfrm>
                <a:off x="1203" y="1738"/>
                <a:ext cx="3234" cy="1"/>
              </a:xfrm>
              <a:prstGeom prst="line">
                <a:avLst/>
              </a:prstGeom>
              <a:noFill/>
              <a:ln w="0">
                <a:solidFill>
                  <a:srgbClr val="000000"/>
                </a:solidFill>
                <a:round/>
                <a:headEnd/>
                <a:tailEnd/>
              </a:ln>
            </p:spPr>
            <p:txBody>
              <a:bodyPr/>
              <a:lstStyle/>
              <a:p>
                <a:endParaRPr lang="en-US"/>
              </a:p>
            </p:txBody>
          </p:sp>
          <p:sp>
            <p:nvSpPr>
              <p:cNvPr id="576525" name="Line 13"/>
              <p:cNvSpPr>
                <a:spLocks noChangeShapeType="1"/>
              </p:cNvSpPr>
              <p:nvPr/>
            </p:nvSpPr>
            <p:spPr bwMode="auto">
              <a:xfrm>
                <a:off x="1203" y="1393"/>
                <a:ext cx="3234" cy="1"/>
              </a:xfrm>
              <a:prstGeom prst="line">
                <a:avLst/>
              </a:prstGeom>
              <a:noFill/>
              <a:ln w="0">
                <a:solidFill>
                  <a:srgbClr val="000000"/>
                </a:solidFill>
                <a:round/>
                <a:headEnd/>
                <a:tailEnd/>
              </a:ln>
            </p:spPr>
            <p:txBody>
              <a:bodyPr/>
              <a:lstStyle/>
              <a:p>
                <a:endParaRPr lang="en-US"/>
              </a:p>
            </p:txBody>
          </p:sp>
          <p:sp>
            <p:nvSpPr>
              <p:cNvPr id="576526" name="Rectangle 14"/>
              <p:cNvSpPr>
                <a:spLocks noChangeArrowheads="1"/>
              </p:cNvSpPr>
              <p:nvPr/>
            </p:nvSpPr>
            <p:spPr bwMode="auto">
              <a:xfrm>
                <a:off x="1203" y="1393"/>
                <a:ext cx="3239" cy="2427"/>
              </a:xfrm>
              <a:prstGeom prst="rect">
                <a:avLst/>
              </a:prstGeom>
              <a:noFill/>
              <a:ln w="9525">
                <a:solidFill>
                  <a:srgbClr val="808080"/>
                </a:solidFill>
                <a:miter lim="800000"/>
                <a:headEnd/>
                <a:tailEnd/>
              </a:ln>
            </p:spPr>
            <p:txBody>
              <a:bodyPr/>
              <a:lstStyle/>
              <a:p>
                <a:endParaRPr lang="en-US"/>
              </a:p>
            </p:txBody>
          </p:sp>
          <p:sp>
            <p:nvSpPr>
              <p:cNvPr id="576527" name="Line 15"/>
              <p:cNvSpPr>
                <a:spLocks noChangeShapeType="1"/>
              </p:cNvSpPr>
              <p:nvPr/>
            </p:nvSpPr>
            <p:spPr bwMode="auto">
              <a:xfrm>
                <a:off x="1203" y="1393"/>
                <a:ext cx="0" cy="2427"/>
              </a:xfrm>
              <a:prstGeom prst="line">
                <a:avLst/>
              </a:prstGeom>
              <a:noFill/>
              <a:ln w="0">
                <a:solidFill>
                  <a:srgbClr val="000000"/>
                </a:solidFill>
                <a:round/>
                <a:headEnd/>
                <a:tailEnd/>
              </a:ln>
            </p:spPr>
            <p:txBody>
              <a:bodyPr/>
              <a:lstStyle/>
              <a:p>
                <a:endParaRPr lang="en-US"/>
              </a:p>
            </p:txBody>
          </p:sp>
          <p:sp>
            <p:nvSpPr>
              <p:cNvPr id="576528" name="Line 16"/>
              <p:cNvSpPr>
                <a:spLocks noChangeShapeType="1"/>
              </p:cNvSpPr>
              <p:nvPr/>
            </p:nvSpPr>
            <p:spPr bwMode="auto">
              <a:xfrm>
                <a:off x="1183" y="3820"/>
                <a:ext cx="20" cy="0"/>
              </a:xfrm>
              <a:prstGeom prst="line">
                <a:avLst/>
              </a:prstGeom>
              <a:noFill/>
              <a:ln w="0">
                <a:solidFill>
                  <a:srgbClr val="000000"/>
                </a:solidFill>
                <a:round/>
                <a:headEnd/>
                <a:tailEnd/>
              </a:ln>
            </p:spPr>
            <p:txBody>
              <a:bodyPr/>
              <a:lstStyle/>
              <a:p>
                <a:endParaRPr lang="en-US"/>
              </a:p>
            </p:txBody>
          </p:sp>
          <p:sp>
            <p:nvSpPr>
              <p:cNvPr id="576529" name="Line 17"/>
              <p:cNvSpPr>
                <a:spLocks noChangeShapeType="1"/>
              </p:cNvSpPr>
              <p:nvPr/>
            </p:nvSpPr>
            <p:spPr bwMode="auto">
              <a:xfrm>
                <a:off x="1183" y="3473"/>
                <a:ext cx="20" cy="0"/>
              </a:xfrm>
              <a:prstGeom prst="line">
                <a:avLst/>
              </a:prstGeom>
              <a:noFill/>
              <a:ln w="0">
                <a:solidFill>
                  <a:srgbClr val="000000"/>
                </a:solidFill>
                <a:round/>
                <a:headEnd/>
                <a:tailEnd/>
              </a:ln>
            </p:spPr>
            <p:txBody>
              <a:bodyPr/>
              <a:lstStyle/>
              <a:p>
                <a:endParaRPr lang="en-US"/>
              </a:p>
            </p:txBody>
          </p:sp>
          <p:sp>
            <p:nvSpPr>
              <p:cNvPr id="576530" name="Line 18"/>
              <p:cNvSpPr>
                <a:spLocks noChangeShapeType="1"/>
              </p:cNvSpPr>
              <p:nvPr/>
            </p:nvSpPr>
            <p:spPr bwMode="auto">
              <a:xfrm>
                <a:off x="1183" y="3127"/>
                <a:ext cx="20" cy="0"/>
              </a:xfrm>
              <a:prstGeom prst="line">
                <a:avLst/>
              </a:prstGeom>
              <a:noFill/>
              <a:ln w="0">
                <a:solidFill>
                  <a:srgbClr val="000000"/>
                </a:solidFill>
                <a:round/>
                <a:headEnd/>
                <a:tailEnd/>
              </a:ln>
            </p:spPr>
            <p:txBody>
              <a:bodyPr/>
              <a:lstStyle/>
              <a:p>
                <a:endParaRPr lang="en-US"/>
              </a:p>
            </p:txBody>
          </p:sp>
          <p:sp>
            <p:nvSpPr>
              <p:cNvPr id="576531" name="Line 19"/>
              <p:cNvSpPr>
                <a:spLocks noChangeShapeType="1"/>
              </p:cNvSpPr>
              <p:nvPr/>
            </p:nvSpPr>
            <p:spPr bwMode="auto">
              <a:xfrm>
                <a:off x="1183" y="2781"/>
                <a:ext cx="20" cy="0"/>
              </a:xfrm>
              <a:prstGeom prst="line">
                <a:avLst/>
              </a:prstGeom>
              <a:noFill/>
              <a:ln w="0">
                <a:solidFill>
                  <a:srgbClr val="000000"/>
                </a:solidFill>
                <a:round/>
                <a:headEnd/>
                <a:tailEnd/>
              </a:ln>
            </p:spPr>
            <p:txBody>
              <a:bodyPr/>
              <a:lstStyle/>
              <a:p>
                <a:endParaRPr lang="en-US"/>
              </a:p>
            </p:txBody>
          </p:sp>
          <p:sp>
            <p:nvSpPr>
              <p:cNvPr id="576532" name="Line 20"/>
              <p:cNvSpPr>
                <a:spLocks noChangeShapeType="1"/>
              </p:cNvSpPr>
              <p:nvPr/>
            </p:nvSpPr>
            <p:spPr bwMode="auto">
              <a:xfrm>
                <a:off x="1183" y="2430"/>
                <a:ext cx="20" cy="0"/>
              </a:xfrm>
              <a:prstGeom prst="line">
                <a:avLst/>
              </a:prstGeom>
              <a:noFill/>
              <a:ln w="0">
                <a:solidFill>
                  <a:srgbClr val="000000"/>
                </a:solidFill>
                <a:round/>
                <a:headEnd/>
                <a:tailEnd/>
              </a:ln>
            </p:spPr>
            <p:txBody>
              <a:bodyPr/>
              <a:lstStyle/>
              <a:p>
                <a:endParaRPr lang="en-US"/>
              </a:p>
            </p:txBody>
          </p:sp>
          <p:sp>
            <p:nvSpPr>
              <p:cNvPr id="576533" name="Line 21"/>
              <p:cNvSpPr>
                <a:spLocks noChangeShapeType="1"/>
              </p:cNvSpPr>
              <p:nvPr/>
            </p:nvSpPr>
            <p:spPr bwMode="auto">
              <a:xfrm>
                <a:off x="1183" y="2084"/>
                <a:ext cx="20" cy="0"/>
              </a:xfrm>
              <a:prstGeom prst="line">
                <a:avLst/>
              </a:prstGeom>
              <a:noFill/>
              <a:ln w="0">
                <a:solidFill>
                  <a:srgbClr val="000000"/>
                </a:solidFill>
                <a:round/>
                <a:headEnd/>
                <a:tailEnd/>
              </a:ln>
            </p:spPr>
            <p:txBody>
              <a:bodyPr/>
              <a:lstStyle/>
              <a:p>
                <a:endParaRPr lang="en-US"/>
              </a:p>
            </p:txBody>
          </p:sp>
          <p:sp>
            <p:nvSpPr>
              <p:cNvPr id="576534" name="Line 22"/>
              <p:cNvSpPr>
                <a:spLocks noChangeShapeType="1"/>
              </p:cNvSpPr>
              <p:nvPr/>
            </p:nvSpPr>
            <p:spPr bwMode="auto">
              <a:xfrm>
                <a:off x="1183" y="1738"/>
                <a:ext cx="20" cy="0"/>
              </a:xfrm>
              <a:prstGeom prst="line">
                <a:avLst/>
              </a:prstGeom>
              <a:noFill/>
              <a:ln w="0">
                <a:solidFill>
                  <a:srgbClr val="000000"/>
                </a:solidFill>
                <a:round/>
                <a:headEnd/>
                <a:tailEnd/>
              </a:ln>
            </p:spPr>
            <p:txBody>
              <a:bodyPr/>
              <a:lstStyle/>
              <a:p>
                <a:endParaRPr lang="en-US"/>
              </a:p>
            </p:txBody>
          </p:sp>
          <p:sp>
            <p:nvSpPr>
              <p:cNvPr id="576535" name="Line 23"/>
              <p:cNvSpPr>
                <a:spLocks noChangeShapeType="1"/>
              </p:cNvSpPr>
              <p:nvPr/>
            </p:nvSpPr>
            <p:spPr bwMode="auto">
              <a:xfrm>
                <a:off x="1183" y="1393"/>
                <a:ext cx="20" cy="0"/>
              </a:xfrm>
              <a:prstGeom prst="line">
                <a:avLst/>
              </a:prstGeom>
              <a:noFill/>
              <a:ln w="0">
                <a:solidFill>
                  <a:srgbClr val="000000"/>
                </a:solidFill>
                <a:round/>
                <a:headEnd/>
                <a:tailEnd/>
              </a:ln>
            </p:spPr>
            <p:txBody>
              <a:bodyPr/>
              <a:lstStyle/>
              <a:p>
                <a:endParaRPr lang="en-US"/>
              </a:p>
            </p:txBody>
          </p:sp>
          <p:sp>
            <p:nvSpPr>
              <p:cNvPr id="576536" name="Line 24"/>
              <p:cNvSpPr>
                <a:spLocks noChangeShapeType="1"/>
              </p:cNvSpPr>
              <p:nvPr/>
            </p:nvSpPr>
            <p:spPr bwMode="auto">
              <a:xfrm>
                <a:off x="1203" y="3820"/>
                <a:ext cx="3239" cy="0"/>
              </a:xfrm>
              <a:prstGeom prst="line">
                <a:avLst/>
              </a:prstGeom>
              <a:noFill/>
              <a:ln w="0">
                <a:solidFill>
                  <a:srgbClr val="000000"/>
                </a:solidFill>
                <a:round/>
                <a:headEnd/>
                <a:tailEnd/>
              </a:ln>
            </p:spPr>
            <p:txBody>
              <a:bodyPr/>
              <a:lstStyle/>
              <a:p>
                <a:endParaRPr lang="en-US"/>
              </a:p>
            </p:txBody>
          </p:sp>
          <p:sp>
            <p:nvSpPr>
              <p:cNvPr id="576537" name="Line 25"/>
              <p:cNvSpPr>
                <a:spLocks noChangeShapeType="1"/>
              </p:cNvSpPr>
              <p:nvPr/>
            </p:nvSpPr>
            <p:spPr bwMode="auto">
              <a:xfrm flipV="1">
                <a:off x="1203" y="3820"/>
                <a:ext cx="0" cy="20"/>
              </a:xfrm>
              <a:prstGeom prst="line">
                <a:avLst/>
              </a:prstGeom>
              <a:noFill/>
              <a:ln w="0">
                <a:solidFill>
                  <a:srgbClr val="000000"/>
                </a:solidFill>
                <a:round/>
                <a:headEnd/>
                <a:tailEnd/>
              </a:ln>
            </p:spPr>
            <p:txBody>
              <a:bodyPr/>
              <a:lstStyle/>
              <a:p>
                <a:endParaRPr lang="en-US"/>
              </a:p>
            </p:txBody>
          </p:sp>
          <p:sp>
            <p:nvSpPr>
              <p:cNvPr id="576538" name="Line 26"/>
              <p:cNvSpPr>
                <a:spLocks noChangeShapeType="1"/>
              </p:cNvSpPr>
              <p:nvPr/>
            </p:nvSpPr>
            <p:spPr bwMode="auto">
              <a:xfrm flipV="1">
                <a:off x="1662" y="3820"/>
                <a:ext cx="0" cy="20"/>
              </a:xfrm>
              <a:prstGeom prst="line">
                <a:avLst/>
              </a:prstGeom>
              <a:noFill/>
              <a:ln w="0">
                <a:solidFill>
                  <a:srgbClr val="000000"/>
                </a:solidFill>
                <a:round/>
                <a:headEnd/>
                <a:tailEnd/>
              </a:ln>
            </p:spPr>
            <p:txBody>
              <a:bodyPr/>
              <a:lstStyle/>
              <a:p>
                <a:endParaRPr lang="en-US"/>
              </a:p>
            </p:txBody>
          </p:sp>
          <p:sp>
            <p:nvSpPr>
              <p:cNvPr id="576539" name="Line 27"/>
              <p:cNvSpPr>
                <a:spLocks noChangeShapeType="1"/>
              </p:cNvSpPr>
              <p:nvPr/>
            </p:nvSpPr>
            <p:spPr bwMode="auto">
              <a:xfrm flipV="1">
                <a:off x="2129" y="3820"/>
                <a:ext cx="0" cy="20"/>
              </a:xfrm>
              <a:prstGeom prst="line">
                <a:avLst/>
              </a:prstGeom>
              <a:noFill/>
              <a:ln w="0">
                <a:solidFill>
                  <a:srgbClr val="000000"/>
                </a:solidFill>
                <a:round/>
                <a:headEnd/>
                <a:tailEnd/>
              </a:ln>
            </p:spPr>
            <p:txBody>
              <a:bodyPr/>
              <a:lstStyle/>
              <a:p>
                <a:endParaRPr lang="en-US"/>
              </a:p>
            </p:txBody>
          </p:sp>
          <p:sp>
            <p:nvSpPr>
              <p:cNvPr id="576540" name="Line 28"/>
              <p:cNvSpPr>
                <a:spLocks noChangeShapeType="1"/>
              </p:cNvSpPr>
              <p:nvPr/>
            </p:nvSpPr>
            <p:spPr bwMode="auto">
              <a:xfrm flipV="1">
                <a:off x="2589" y="3820"/>
                <a:ext cx="0" cy="20"/>
              </a:xfrm>
              <a:prstGeom prst="line">
                <a:avLst/>
              </a:prstGeom>
              <a:noFill/>
              <a:ln w="0">
                <a:solidFill>
                  <a:srgbClr val="000000"/>
                </a:solidFill>
                <a:round/>
                <a:headEnd/>
                <a:tailEnd/>
              </a:ln>
            </p:spPr>
            <p:txBody>
              <a:bodyPr/>
              <a:lstStyle/>
              <a:p>
                <a:endParaRPr lang="en-US"/>
              </a:p>
            </p:txBody>
          </p:sp>
          <p:sp>
            <p:nvSpPr>
              <p:cNvPr id="576541" name="Line 29"/>
              <p:cNvSpPr>
                <a:spLocks noChangeShapeType="1"/>
              </p:cNvSpPr>
              <p:nvPr/>
            </p:nvSpPr>
            <p:spPr bwMode="auto">
              <a:xfrm flipV="1">
                <a:off x="3056" y="3820"/>
                <a:ext cx="0" cy="20"/>
              </a:xfrm>
              <a:prstGeom prst="line">
                <a:avLst/>
              </a:prstGeom>
              <a:noFill/>
              <a:ln w="0">
                <a:solidFill>
                  <a:srgbClr val="000000"/>
                </a:solidFill>
                <a:round/>
                <a:headEnd/>
                <a:tailEnd/>
              </a:ln>
            </p:spPr>
            <p:txBody>
              <a:bodyPr/>
              <a:lstStyle/>
              <a:p>
                <a:endParaRPr lang="en-US"/>
              </a:p>
            </p:txBody>
          </p:sp>
          <p:sp>
            <p:nvSpPr>
              <p:cNvPr id="576542" name="Line 30"/>
              <p:cNvSpPr>
                <a:spLocks noChangeShapeType="1"/>
              </p:cNvSpPr>
              <p:nvPr/>
            </p:nvSpPr>
            <p:spPr bwMode="auto">
              <a:xfrm flipV="1">
                <a:off x="3515" y="3820"/>
                <a:ext cx="0" cy="20"/>
              </a:xfrm>
              <a:prstGeom prst="line">
                <a:avLst/>
              </a:prstGeom>
              <a:noFill/>
              <a:ln w="0">
                <a:solidFill>
                  <a:srgbClr val="000000"/>
                </a:solidFill>
                <a:round/>
                <a:headEnd/>
                <a:tailEnd/>
              </a:ln>
            </p:spPr>
            <p:txBody>
              <a:bodyPr/>
              <a:lstStyle/>
              <a:p>
                <a:endParaRPr lang="en-US"/>
              </a:p>
            </p:txBody>
          </p:sp>
          <p:sp>
            <p:nvSpPr>
              <p:cNvPr id="576543" name="Line 31"/>
              <p:cNvSpPr>
                <a:spLocks noChangeShapeType="1"/>
              </p:cNvSpPr>
              <p:nvPr/>
            </p:nvSpPr>
            <p:spPr bwMode="auto">
              <a:xfrm flipV="1">
                <a:off x="3982" y="3820"/>
                <a:ext cx="0" cy="20"/>
              </a:xfrm>
              <a:prstGeom prst="line">
                <a:avLst/>
              </a:prstGeom>
              <a:noFill/>
              <a:ln w="0">
                <a:solidFill>
                  <a:srgbClr val="000000"/>
                </a:solidFill>
                <a:round/>
                <a:headEnd/>
                <a:tailEnd/>
              </a:ln>
            </p:spPr>
            <p:txBody>
              <a:bodyPr/>
              <a:lstStyle/>
              <a:p>
                <a:endParaRPr lang="en-US"/>
              </a:p>
            </p:txBody>
          </p:sp>
          <p:sp>
            <p:nvSpPr>
              <p:cNvPr id="576544" name="Line 32"/>
              <p:cNvSpPr>
                <a:spLocks noChangeShapeType="1"/>
              </p:cNvSpPr>
              <p:nvPr/>
            </p:nvSpPr>
            <p:spPr bwMode="auto">
              <a:xfrm flipV="1">
                <a:off x="4442" y="3820"/>
                <a:ext cx="0" cy="20"/>
              </a:xfrm>
              <a:prstGeom prst="line">
                <a:avLst/>
              </a:prstGeom>
              <a:noFill/>
              <a:ln w="0">
                <a:solidFill>
                  <a:srgbClr val="000000"/>
                </a:solidFill>
                <a:round/>
                <a:headEnd/>
                <a:tailEnd/>
              </a:ln>
            </p:spPr>
            <p:txBody>
              <a:bodyPr/>
              <a:lstStyle/>
              <a:p>
                <a:endParaRPr lang="en-US"/>
              </a:p>
            </p:txBody>
          </p:sp>
          <p:sp>
            <p:nvSpPr>
              <p:cNvPr id="576545" name="Freeform 33"/>
              <p:cNvSpPr>
                <a:spLocks/>
              </p:cNvSpPr>
              <p:nvPr/>
            </p:nvSpPr>
            <p:spPr bwMode="auto">
              <a:xfrm>
                <a:off x="3230" y="2629"/>
                <a:ext cx="39" cy="40"/>
              </a:xfrm>
              <a:custGeom>
                <a:avLst/>
                <a:gdLst>
                  <a:gd name="T0" fmla="*/ 20 w 39"/>
                  <a:gd name="T1" fmla="*/ 0 h 40"/>
                  <a:gd name="T2" fmla="*/ 39 w 39"/>
                  <a:gd name="T3" fmla="*/ 20 h 40"/>
                  <a:gd name="T4" fmla="*/ 20 w 39"/>
                  <a:gd name="T5" fmla="*/ 40 h 40"/>
                  <a:gd name="T6" fmla="*/ 0 w 39"/>
                  <a:gd name="T7" fmla="*/ 20 h 40"/>
                  <a:gd name="T8" fmla="*/ 20 w 39"/>
                  <a:gd name="T9" fmla="*/ 0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20" y="0"/>
                    </a:moveTo>
                    <a:lnTo>
                      <a:pt x="39" y="20"/>
                    </a:lnTo>
                    <a:lnTo>
                      <a:pt x="20" y="40"/>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46" name="Freeform 34"/>
              <p:cNvSpPr>
                <a:spLocks/>
              </p:cNvSpPr>
              <p:nvPr/>
            </p:nvSpPr>
            <p:spPr bwMode="auto">
              <a:xfrm>
                <a:off x="1803" y="3121"/>
                <a:ext cx="39" cy="40"/>
              </a:xfrm>
              <a:custGeom>
                <a:avLst/>
                <a:gdLst>
                  <a:gd name="T0" fmla="*/ 20 w 39"/>
                  <a:gd name="T1" fmla="*/ 0 h 40"/>
                  <a:gd name="T2" fmla="*/ 39 w 39"/>
                  <a:gd name="T3" fmla="*/ 20 h 40"/>
                  <a:gd name="T4" fmla="*/ 20 w 39"/>
                  <a:gd name="T5" fmla="*/ 40 h 40"/>
                  <a:gd name="T6" fmla="*/ 0 w 39"/>
                  <a:gd name="T7" fmla="*/ 20 h 40"/>
                  <a:gd name="T8" fmla="*/ 20 w 39"/>
                  <a:gd name="T9" fmla="*/ 0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20" y="0"/>
                    </a:moveTo>
                    <a:lnTo>
                      <a:pt x="39" y="20"/>
                    </a:lnTo>
                    <a:lnTo>
                      <a:pt x="20" y="40"/>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47" name="Freeform 35"/>
              <p:cNvSpPr>
                <a:spLocks/>
              </p:cNvSpPr>
              <p:nvPr/>
            </p:nvSpPr>
            <p:spPr bwMode="auto">
              <a:xfrm>
                <a:off x="1203" y="3787"/>
                <a:ext cx="40" cy="39"/>
              </a:xfrm>
              <a:custGeom>
                <a:avLst/>
                <a:gdLst>
                  <a:gd name="T0" fmla="*/ 20 w 40"/>
                  <a:gd name="T1" fmla="*/ 0 h 39"/>
                  <a:gd name="T2" fmla="*/ 40 w 40"/>
                  <a:gd name="T3" fmla="*/ 19 h 39"/>
                  <a:gd name="T4" fmla="*/ 20 w 40"/>
                  <a:gd name="T5" fmla="*/ 39 h 39"/>
                  <a:gd name="T6" fmla="*/ 0 w 40"/>
                  <a:gd name="T7" fmla="*/ 19 h 39"/>
                  <a:gd name="T8" fmla="*/ 20 w 40"/>
                  <a:gd name="T9" fmla="*/ 0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20" y="0"/>
                    </a:moveTo>
                    <a:lnTo>
                      <a:pt x="40" y="19"/>
                    </a:lnTo>
                    <a:lnTo>
                      <a:pt x="20" y="39"/>
                    </a:lnTo>
                    <a:lnTo>
                      <a:pt x="0" y="19"/>
                    </a:lnTo>
                    <a:lnTo>
                      <a:pt x="20" y="0"/>
                    </a:lnTo>
                    <a:close/>
                  </a:path>
                </a:pathLst>
              </a:custGeom>
              <a:solidFill>
                <a:srgbClr val="000080"/>
              </a:solidFill>
              <a:ln w="9525">
                <a:solidFill>
                  <a:srgbClr val="000080"/>
                </a:solidFill>
                <a:round/>
                <a:headEnd/>
                <a:tailEnd/>
              </a:ln>
            </p:spPr>
            <p:txBody>
              <a:bodyPr/>
              <a:lstStyle/>
              <a:p>
                <a:endParaRPr lang="en-US"/>
              </a:p>
            </p:txBody>
          </p:sp>
          <p:sp>
            <p:nvSpPr>
              <p:cNvPr id="576548" name="Freeform 36"/>
              <p:cNvSpPr>
                <a:spLocks/>
              </p:cNvSpPr>
              <p:nvPr/>
            </p:nvSpPr>
            <p:spPr bwMode="auto">
              <a:xfrm>
                <a:off x="1209" y="3773"/>
                <a:ext cx="40" cy="39"/>
              </a:xfrm>
              <a:custGeom>
                <a:avLst/>
                <a:gdLst>
                  <a:gd name="T0" fmla="*/ 20 w 40"/>
                  <a:gd name="T1" fmla="*/ 0 h 39"/>
                  <a:gd name="T2" fmla="*/ 40 w 40"/>
                  <a:gd name="T3" fmla="*/ 20 h 39"/>
                  <a:gd name="T4" fmla="*/ 20 w 40"/>
                  <a:gd name="T5" fmla="*/ 39 h 39"/>
                  <a:gd name="T6" fmla="*/ 0 w 40"/>
                  <a:gd name="T7" fmla="*/ 20 h 39"/>
                  <a:gd name="T8" fmla="*/ 20 w 40"/>
                  <a:gd name="T9" fmla="*/ 0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20" y="0"/>
                    </a:moveTo>
                    <a:lnTo>
                      <a:pt x="40" y="20"/>
                    </a:lnTo>
                    <a:lnTo>
                      <a:pt x="20" y="39"/>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49" name="Freeform 37"/>
              <p:cNvSpPr>
                <a:spLocks/>
              </p:cNvSpPr>
              <p:nvPr/>
            </p:nvSpPr>
            <p:spPr bwMode="auto">
              <a:xfrm>
                <a:off x="1763" y="3301"/>
                <a:ext cx="40" cy="39"/>
              </a:xfrm>
              <a:custGeom>
                <a:avLst/>
                <a:gdLst>
                  <a:gd name="T0" fmla="*/ 20 w 40"/>
                  <a:gd name="T1" fmla="*/ 0 h 39"/>
                  <a:gd name="T2" fmla="*/ 40 w 40"/>
                  <a:gd name="T3" fmla="*/ 20 h 39"/>
                  <a:gd name="T4" fmla="*/ 20 w 40"/>
                  <a:gd name="T5" fmla="*/ 39 h 39"/>
                  <a:gd name="T6" fmla="*/ 0 w 40"/>
                  <a:gd name="T7" fmla="*/ 20 h 39"/>
                  <a:gd name="T8" fmla="*/ 20 w 40"/>
                  <a:gd name="T9" fmla="*/ 0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20" y="0"/>
                    </a:moveTo>
                    <a:lnTo>
                      <a:pt x="40" y="20"/>
                    </a:lnTo>
                    <a:lnTo>
                      <a:pt x="20" y="39"/>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50" name="Freeform 38"/>
              <p:cNvSpPr>
                <a:spLocks/>
              </p:cNvSpPr>
              <p:nvPr/>
            </p:nvSpPr>
            <p:spPr bwMode="auto">
              <a:xfrm>
                <a:off x="1229" y="3753"/>
                <a:ext cx="41" cy="40"/>
              </a:xfrm>
              <a:custGeom>
                <a:avLst/>
                <a:gdLst>
                  <a:gd name="T0" fmla="*/ 20 w 41"/>
                  <a:gd name="T1" fmla="*/ 0 h 40"/>
                  <a:gd name="T2" fmla="*/ 41 w 41"/>
                  <a:gd name="T3" fmla="*/ 20 h 40"/>
                  <a:gd name="T4" fmla="*/ 20 w 41"/>
                  <a:gd name="T5" fmla="*/ 40 h 40"/>
                  <a:gd name="T6" fmla="*/ 0 w 41"/>
                  <a:gd name="T7" fmla="*/ 20 h 40"/>
                  <a:gd name="T8" fmla="*/ 20 w 41"/>
                  <a:gd name="T9" fmla="*/ 0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20" y="0"/>
                    </a:moveTo>
                    <a:lnTo>
                      <a:pt x="41" y="20"/>
                    </a:lnTo>
                    <a:lnTo>
                      <a:pt x="20" y="40"/>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51" name="Freeform 39"/>
              <p:cNvSpPr>
                <a:spLocks/>
              </p:cNvSpPr>
              <p:nvPr/>
            </p:nvSpPr>
            <p:spPr bwMode="auto">
              <a:xfrm>
                <a:off x="1969" y="3115"/>
                <a:ext cx="40" cy="40"/>
              </a:xfrm>
              <a:custGeom>
                <a:avLst/>
                <a:gdLst>
                  <a:gd name="T0" fmla="*/ 20 w 40"/>
                  <a:gd name="T1" fmla="*/ 0 h 40"/>
                  <a:gd name="T2" fmla="*/ 40 w 40"/>
                  <a:gd name="T3" fmla="*/ 20 h 40"/>
                  <a:gd name="T4" fmla="*/ 20 w 40"/>
                  <a:gd name="T5" fmla="*/ 40 h 40"/>
                  <a:gd name="T6" fmla="*/ 0 w 40"/>
                  <a:gd name="T7" fmla="*/ 20 h 40"/>
                  <a:gd name="T8" fmla="*/ 20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0" y="0"/>
                    </a:moveTo>
                    <a:lnTo>
                      <a:pt x="40" y="20"/>
                    </a:lnTo>
                    <a:lnTo>
                      <a:pt x="20" y="40"/>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52" name="Freeform 40"/>
              <p:cNvSpPr>
                <a:spLocks/>
              </p:cNvSpPr>
              <p:nvPr/>
            </p:nvSpPr>
            <p:spPr bwMode="auto">
              <a:xfrm>
                <a:off x="1276" y="3726"/>
                <a:ext cx="40" cy="41"/>
              </a:xfrm>
              <a:custGeom>
                <a:avLst/>
                <a:gdLst>
                  <a:gd name="T0" fmla="*/ 20 w 40"/>
                  <a:gd name="T1" fmla="*/ 0 h 41"/>
                  <a:gd name="T2" fmla="*/ 40 w 40"/>
                  <a:gd name="T3" fmla="*/ 19 h 41"/>
                  <a:gd name="T4" fmla="*/ 20 w 40"/>
                  <a:gd name="T5" fmla="*/ 41 h 41"/>
                  <a:gd name="T6" fmla="*/ 0 w 40"/>
                  <a:gd name="T7" fmla="*/ 19 h 41"/>
                  <a:gd name="T8" fmla="*/ 20 w 40"/>
                  <a:gd name="T9" fmla="*/ 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20" y="0"/>
                    </a:moveTo>
                    <a:lnTo>
                      <a:pt x="40" y="19"/>
                    </a:lnTo>
                    <a:lnTo>
                      <a:pt x="20" y="41"/>
                    </a:lnTo>
                    <a:lnTo>
                      <a:pt x="0" y="19"/>
                    </a:lnTo>
                    <a:lnTo>
                      <a:pt x="20" y="0"/>
                    </a:lnTo>
                    <a:close/>
                  </a:path>
                </a:pathLst>
              </a:custGeom>
              <a:solidFill>
                <a:srgbClr val="000080"/>
              </a:solidFill>
              <a:ln w="9525">
                <a:solidFill>
                  <a:srgbClr val="000080"/>
                </a:solidFill>
                <a:round/>
                <a:headEnd/>
                <a:tailEnd/>
              </a:ln>
            </p:spPr>
            <p:txBody>
              <a:bodyPr/>
              <a:lstStyle/>
              <a:p>
                <a:endParaRPr lang="en-US"/>
              </a:p>
            </p:txBody>
          </p:sp>
          <p:sp>
            <p:nvSpPr>
              <p:cNvPr id="576553" name="Freeform 41"/>
              <p:cNvSpPr>
                <a:spLocks/>
              </p:cNvSpPr>
              <p:nvPr/>
            </p:nvSpPr>
            <p:spPr bwMode="auto">
              <a:xfrm>
                <a:off x="3909" y="1857"/>
                <a:ext cx="40" cy="41"/>
              </a:xfrm>
              <a:custGeom>
                <a:avLst/>
                <a:gdLst>
                  <a:gd name="T0" fmla="*/ 20 w 40"/>
                  <a:gd name="T1" fmla="*/ 0 h 41"/>
                  <a:gd name="T2" fmla="*/ 40 w 40"/>
                  <a:gd name="T3" fmla="*/ 21 h 41"/>
                  <a:gd name="T4" fmla="*/ 20 w 40"/>
                  <a:gd name="T5" fmla="*/ 41 h 41"/>
                  <a:gd name="T6" fmla="*/ 0 w 40"/>
                  <a:gd name="T7" fmla="*/ 21 h 41"/>
                  <a:gd name="T8" fmla="*/ 20 w 40"/>
                  <a:gd name="T9" fmla="*/ 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20" y="0"/>
                    </a:moveTo>
                    <a:lnTo>
                      <a:pt x="40" y="21"/>
                    </a:lnTo>
                    <a:lnTo>
                      <a:pt x="20" y="41"/>
                    </a:lnTo>
                    <a:lnTo>
                      <a:pt x="0" y="21"/>
                    </a:lnTo>
                    <a:lnTo>
                      <a:pt x="20" y="0"/>
                    </a:lnTo>
                    <a:close/>
                  </a:path>
                </a:pathLst>
              </a:custGeom>
              <a:solidFill>
                <a:srgbClr val="000080"/>
              </a:solidFill>
              <a:ln w="9525">
                <a:solidFill>
                  <a:srgbClr val="000080"/>
                </a:solidFill>
                <a:round/>
                <a:headEnd/>
                <a:tailEnd/>
              </a:ln>
            </p:spPr>
            <p:txBody>
              <a:bodyPr/>
              <a:lstStyle/>
              <a:p>
                <a:endParaRPr lang="en-US"/>
              </a:p>
            </p:txBody>
          </p:sp>
          <p:sp>
            <p:nvSpPr>
              <p:cNvPr id="576554" name="Freeform 42"/>
              <p:cNvSpPr>
                <a:spLocks/>
              </p:cNvSpPr>
              <p:nvPr/>
            </p:nvSpPr>
            <p:spPr bwMode="auto">
              <a:xfrm>
                <a:off x="1203" y="3787"/>
                <a:ext cx="40" cy="39"/>
              </a:xfrm>
              <a:custGeom>
                <a:avLst/>
                <a:gdLst>
                  <a:gd name="T0" fmla="*/ 20 w 40"/>
                  <a:gd name="T1" fmla="*/ 0 h 39"/>
                  <a:gd name="T2" fmla="*/ 40 w 40"/>
                  <a:gd name="T3" fmla="*/ 19 h 39"/>
                  <a:gd name="T4" fmla="*/ 20 w 40"/>
                  <a:gd name="T5" fmla="*/ 39 h 39"/>
                  <a:gd name="T6" fmla="*/ 0 w 40"/>
                  <a:gd name="T7" fmla="*/ 19 h 39"/>
                  <a:gd name="T8" fmla="*/ 20 w 40"/>
                  <a:gd name="T9" fmla="*/ 0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20" y="0"/>
                    </a:moveTo>
                    <a:lnTo>
                      <a:pt x="40" y="19"/>
                    </a:lnTo>
                    <a:lnTo>
                      <a:pt x="20" y="39"/>
                    </a:lnTo>
                    <a:lnTo>
                      <a:pt x="0" y="19"/>
                    </a:lnTo>
                    <a:lnTo>
                      <a:pt x="20" y="0"/>
                    </a:lnTo>
                    <a:close/>
                  </a:path>
                </a:pathLst>
              </a:custGeom>
              <a:solidFill>
                <a:srgbClr val="000080"/>
              </a:solidFill>
              <a:ln w="9525">
                <a:solidFill>
                  <a:srgbClr val="000080"/>
                </a:solidFill>
                <a:round/>
                <a:headEnd/>
                <a:tailEnd/>
              </a:ln>
            </p:spPr>
            <p:txBody>
              <a:bodyPr/>
              <a:lstStyle/>
              <a:p>
                <a:endParaRPr lang="en-US"/>
              </a:p>
            </p:txBody>
          </p:sp>
          <p:sp>
            <p:nvSpPr>
              <p:cNvPr id="576555" name="Freeform 43"/>
              <p:cNvSpPr>
                <a:spLocks/>
              </p:cNvSpPr>
              <p:nvPr/>
            </p:nvSpPr>
            <p:spPr bwMode="auto">
              <a:xfrm>
                <a:off x="2102" y="3062"/>
                <a:ext cx="41" cy="39"/>
              </a:xfrm>
              <a:custGeom>
                <a:avLst/>
                <a:gdLst>
                  <a:gd name="T0" fmla="*/ 21 w 41"/>
                  <a:gd name="T1" fmla="*/ 0 h 39"/>
                  <a:gd name="T2" fmla="*/ 41 w 41"/>
                  <a:gd name="T3" fmla="*/ 19 h 39"/>
                  <a:gd name="T4" fmla="*/ 21 w 41"/>
                  <a:gd name="T5" fmla="*/ 39 h 39"/>
                  <a:gd name="T6" fmla="*/ 0 w 41"/>
                  <a:gd name="T7" fmla="*/ 19 h 39"/>
                  <a:gd name="T8" fmla="*/ 21 w 41"/>
                  <a:gd name="T9" fmla="*/ 0 h 39"/>
                  <a:gd name="T10" fmla="*/ 0 60000 65536"/>
                  <a:gd name="T11" fmla="*/ 0 60000 65536"/>
                  <a:gd name="T12" fmla="*/ 0 60000 65536"/>
                  <a:gd name="T13" fmla="*/ 0 60000 65536"/>
                  <a:gd name="T14" fmla="*/ 0 60000 65536"/>
                  <a:gd name="T15" fmla="*/ 0 w 41"/>
                  <a:gd name="T16" fmla="*/ 0 h 39"/>
                  <a:gd name="T17" fmla="*/ 41 w 41"/>
                  <a:gd name="T18" fmla="*/ 39 h 39"/>
                </a:gdLst>
                <a:ahLst/>
                <a:cxnLst>
                  <a:cxn ang="T10">
                    <a:pos x="T0" y="T1"/>
                  </a:cxn>
                  <a:cxn ang="T11">
                    <a:pos x="T2" y="T3"/>
                  </a:cxn>
                  <a:cxn ang="T12">
                    <a:pos x="T4" y="T5"/>
                  </a:cxn>
                  <a:cxn ang="T13">
                    <a:pos x="T6" y="T7"/>
                  </a:cxn>
                  <a:cxn ang="T14">
                    <a:pos x="T8" y="T9"/>
                  </a:cxn>
                </a:cxnLst>
                <a:rect l="T15" t="T16" r="T17" b="T18"/>
                <a:pathLst>
                  <a:path w="41" h="39">
                    <a:moveTo>
                      <a:pt x="21" y="0"/>
                    </a:moveTo>
                    <a:lnTo>
                      <a:pt x="41" y="19"/>
                    </a:lnTo>
                    <a:lnTo>
                      <a:pt x="21" y="39"/>
                    </a:lnTo>
                    <a:lnTo>
                      <a:pt x="0" y="19"/>
                    </a:lnTo>
                    <a:lnTo>
                      <a:pt x="21" y="0"/>
                    </a:lnTo>
                    <a:close/>
                  </a:path>
                </a:pathLst>
              </a:custGeom>
              <a:solidFill>
                <a:srgbClr val="000080"/>
              </a:solidFill>
              <a:ln w="9525">
                <a:solidFill>
                  <a:srgbClr val="000080"/>
                </a:solidFill>
                <a:round/>
                <a:headEnd/>
                <a:tailEnd/>
              </a:ln>
            </p:spPr>
            <p:txBody>
              <a:bodyPr/>
              <a:lstStyle/>
              <a:p>
                <a:endParaRPr lang="en-US"/>
              </a:p>
            </p:txBody>
          </p:sp>
          <p:sp>
            <p:nvSpPr>
              <p:cNvPr id="576556" name="Freeform 44"/>
              <p:cNvSpPr>
                <a:spLocks/>
              </p:cNvSpPr>
              <p:nvPr/>
            </p:nvSpPr>
            <p:spPr bwMode="auto">
              <a:xfrm>
                <a:off x="1256" y="3733"/>
                <a:ext cx="40" cy="40"/>
              </a:xfrm>
              <a:custGeom>
                <a:avLst/>
                <a:gdLst>
                  <a:gd name="T0" fmla="*/ 20 w 40"/>
                  <a:gd name="T1" fmla="*/ 0 h 40"/>
                  <a:gd name="T2" fmla="*/ 40 w 40"/>
                  <a:gd name="T3" fmla="*/ 20 h 40"/>
                  <a:gd name="T4" fmla="*/ 20 w 40"/>
                  <a:gd name="T5" fmla="*/ 40 h 40"/>
                  <a:gd name="T6" fmla="*/ 0 w 40"/>
                  <a:gd name="T7" fmla="*/ 20 h 40"/>
                  <a:gd name="T8" fmla="*/ 20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0" y="0"/>
                    </a:moveTo>
                    <a:lnTo>
                      <a:pt x="40" y="20"/>
                    </a:lnTo>
                    <a:lnTo>
                      <a:pt x="20" y="40"/>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57" name="Freeform 45"/>
              <p:cNvSpPr>
                <a:spLocks/>
              </p:cNvSpPr>
              <p:nvPr/>
            </p:nvSpPr>
            <p:spPr bwMode="auto">
              <a:xfrm>
                <a:off x="2842" y="2596"/>
                <a:ext cx="40" cy="39"/>
              </a:xfrm>
              <a:custGeom>
                <a:avLst/>
                <a:gdLst>
                  <a:gd name="T0" fmla="*/ 20 w 40"/>
                  <a:gd name="T1" fmla="*/ 0 h 39"/>
                  <a:gd name="T2" fmla="*/ 40 w 40"/>
                  <a:gd name="T3" fmla="*/ 19 h 39"/>
                  <a:gd name="T4" fmla="*/ 20 w 40"/>
                  <a:gd name="T5" fmla="*/ 39 h 39"/>
                  <a:gd name="T6" fmla="*/ 0 w 40"/>
                  <a:gd name="T7" fmla="*/ 19 h 39"/>
                  <a:gd name="T8" fmla="*/ 20 w 40"/>
                  <a:gd name="T9" fmla="*/ 0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20" y="0"/>
                    </a:moveTo>
                    <a:lnTo>
                      <a:pt x="40" y="19"/>
                    </a:lnTo>
                    <a:lnTo>
                      <a:pt x="20" y="39"/>
                    </a:lnTo>
                    <a:lnTo>
                      <a:pt x="0" y="19"/>
                    </a:lnTo>
                    <a:lnTo>
                      <a:pt x="20" y="0"/>
                    </a:lnTo>
                    <a:close/>
                  </a:path>
                </a:pathLst>
              </a:custGeom>
              <a:solidFill>
                <a:srgbClr val="000080"/>
              </a:solidFill>
              <a:ln w="9525">
                <a:solidFill>
                  <a:srgbClr val="000080"/>
                </a:solidFill>
                <a:round/>
                <a:headEnd/>
                <a:tailEnd/>
              </a:ln>
            </p:spPr>
            <p:txBody>
              <a:bodyPr/>
              <a:lstStyle/>
              <a:p>
                <a:endParaRPr lang="en-US"/>
              </a:p>
            </p:txBody>
          </p:sp>
          <p:sp>
            <p:nvSpPr>
              <p:cNvPr id="576558" name="Freeform 46"/>
              <p:cNvSpPr>
                <a:spLocks/>
              </p:cNvSpPr>
              <p:nvPr/>
            </p:nvSpPr>
            <p:spPr bwMode="auto">
              <a:xfrm>
                <a:off x="1356" y="3633"/>
                <a:ext cx="41" cy="39"/>
              </a:xfrm>
              <a:custGeom>
                <a:avLst/>
                <a:gdLst>
                  <a:gd name="T0" fmla="*/ 19 w 41"/>
                  <a:gd name="T1" fmla="*/ 0 h 39"/>
                  <a:gd name="T2" fmla="*/ 41 w 41"/>
                  <a:gd name="T3" fmla="*/ 20 h 39"/>
                  <a:gd name="T4" fmla="*/ 19 w 41"/>
                  <a:gd name="T5" fmla="*/ 39 h 39"/>
                  <a:gd name="T6" fmla="*/ 0 w 41"/>
                  <a:gd name="T7" fmla="*/ 20 h 39"/>
                  <a:gd name="T8" fmla="*/ 19 w 41"/>
                  <a:gd name="T9" fmla="*/ 0 h 39"/>
                  <a:gd name="T10" fmla="*/ 0 60000 65536"/>
                  <a:gd name="T11" fmla="*/ 0 60000 65536"/>
                  <a:gd name="T12" fmla="*/ 0 60000 65536"/>
                  <a:gd name="T13" fmla="*/ 0 60000 65536"/>
                  <a:gd name="T14" fmla="*/ 0 60000 65536"/>
                  <a:gd name="T15" fmla="*/ 0 w 41"/>
                  <a:gd name="T16" fmla="*/ 0 h 39"/>
                  <a:gd name="T17" fmla="*/ 41 w 41"/>
                  <a:gd name="T18" fmla="*/ 39 h 39"/>
                </a:gdLst>
                <a:ahLst/>
                <a:cxnLst>
                  <a:cxn ang="T10">
                    <a:pos x="T0" y="T1"/>
                  </a:cxn>
                  <a:cxn ang="T11">
                    <a:pos x="T2" y="T3"/>
                  </a:cxn>
                  <a:cxn ang="T12">
                    <a:pos x="T4" y="T5"/>
                  </a:cxn>
                  <a:cxn ang="T13">
                    <a:pos x="T6" y="T7"/>
                  </a:cxn>
                  <a:cxn ang="T14">
                    <a:pos x="T8" y="T9"/>
                  </a:cxn>
                </a:cxnLst>
                <a:rect l="T15" t="T16" r="T17" b="T18"/>
                <a:pathLst>
                  <a:path w="41" h="39">
                    <a:moveTo>
                      <a:pt x="19" y="0"/>
                    </a:moveTo>
                    <a:lnTo>
                      <a:pt x="41" y="20"/>
                    </a:lnTo>
                    <a:lnTo>
                      <a:pt x="19" y="39"/>
                    </a:lnTo>
                    <a:lnTo>
                      <a:pt x="0" y="20"/>
                    </a:lnTo>
                    <a:lnTo>
                      <a:pt x="19" y="0"/>
                    </a:lnTo>
                    <a:close/>
                  </a:path>
                </a:pathLst>
              </a:custGeom>
              <a:solidFill>
                <a:srgbClr val="000080"/>
              </a:solidFill>
              <a:ln w="9525">
                <a:solidFill>
                  <a:srgbClr val="000080"/>
                </a:solidFill>
                <a:round/>
                <a:headEnd/>
                <a:tailEnd/>
              </a:ln>
            </p:spPr>
            <p:txBody>
              <a:bodyPr/>
              <a:lstStyle/>
              <a:p>
                <a:endParaRPr lang="en-US"/>
              </a:p>
            </p:txBody>
          </p:sp>
          <p:sp>
            <p:nvSpPr>
              <p:cNvPr id="576559" name="Freeform 47"/>
              <p:cNvSpPr>
                <a:spLocks/>
              </p:cNvSpPr>
              <p:nvPr/>
            </p:nvSpPr>
            <p:spPr bwMode="auto">
              <a:xfrm>
                <a:off x="3862" y="1552"/>
                <a:ext cx="41" cy="40"/>
              </a:xfrm>
              <a:custGeom>
                <a:avLst/>
                <a:gdLst>
                  <a:gd name="T0" fmla="*/ 21 w 41"/>
                  <a:gd name="T1" fmla="*/ 0 h 40"/>
                  <a:gd name="T2" fmla="*/ 41 w 41"/>
                  <a:gd name="T3" fmla="*/ 20 h 40"/>
                  <a:gd name="T4" fmla="*/ 21 w 41"/>
                  <a:gd name="T5" fmla="*/ 40 h 40"/>
                  <a:gd name="T6" fmla="*/ 0 w 41"/>
                  <a:gd name="T7" fmla="*/ 20 h 40"/>
                  <a:gd name="T8" fmla="*/ 21 w 41"/>
                  <a:gd name="T9" fmla="*/ 0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21" y="0"/>
                    </a:moveTo>
                    <a:lnTo>
                      <a:pt x="41" y="20"/>
                    </a:lnTo>
                    <a:lnTo>
                      <a:pt x="21" y="40"/>
                    </a:lnTo>
                    <a:lnTo>
                      <a:pt x="0" y="20"/>
                    </a:lnTo>
                    <a:lnTo>
                      <a:pt x="21" y="0"/>
                    </a:lnTo>
                    <a:close/>
                  </a:path>
                </a:pathLst>
              </a:custGeom>
              <a:solidFill>
                <a:srgbClr val="000080"/>
              </a:solidFill>
              <a:ln w="9525">
                <a:solidFill>
                  <a:srgbClr val="000080"/>
                </a:solidFill>
                <a:round/>
                <a:headEnd/>
                <a:tailEnd/>
              </a:ln>
            </p:spPr>
            <p:txBody>
              <a:bodyPr/>
              <a:lstStyle/>
              <a:p>
                <a:endParaRPr lang="en-US"/>
              </a:p>
            </p:txBody>
          </p:sp>
          <p:sp>
            <p:nvSpPr>
              <p:cNvPr id="576560" name="Freeform 48"/>
              <p:cNvSpPr>
                <a:spLocks/>
              </p:cNvSpPr>
              <p:nvPr/>
            </p:nvSpPr>
            <p:spPr bwMode="auto">
              <a:xfrm>
                <a:off x="1662" y="3413"/>
                <a:ext cx="40" cy="40"/>
              </a:xfrm>
              <a:custGeom>
                <a:avLst/>
                <a:gdLst>
                  <a:gd name="T0" fmla="*/ 20 w 40"/>
                  <a:gd name="T1" fmla="*/ 0 h 40"/>
                  <a:gd name="T2" fmla="*/ 40 w 40"/>
                  <a:gd name="T3" fmla="*/ 20 h 40"/>
                  <a:gd name="T4" fmla="*/ 20 w 40"/>
                  <a:gd name="T5" fmla="*/ 40 h 40"/>
                  <a:gd name="T6" fmla="*/ 0 w 40"/>
                  <a:gd name="T7" fmla="*/ 20 h 40"/>
                  <a:gd name="T8" fmla="*/ 20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0" y="0"/>
                    </a:moveTo>
                    <a:lnTo>
                      <a:pt x="40" y="20"/>
                    </a:lnTo>
                    <a:lnTo>
                      <a:pt x="20" y="40"/>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61" name="Freeform 49"/>
              <p:cNvSpPr>
                <a:spLocks/>
              </p:cNvSpPr>
              <p:nvPr/>
            </p:nvSpPr>
            <p:spPr bwMode="auto">
              <a:xfrm>
                <a:off x="2777" y="2702"/>
                <a:ext cx="39" cy="40"/>
              </a:xfrm>
              <a:custGeom>
                <a:avLst/>
                <a:gdLst>
                  <a:gd name="T0" fmla="*/ 19 w 39"/>
                  <a:gd name="T1" fmla="*/ 0 h 40"/>
                  <a:gd name="T2" fmla="*/ 39 w 39"/>
                  <a:gd name="T3" fmla="*/ 20 h 40"/>
                  <a:gd name="T4" fmla="*/ 19 w 39"/>
                  <a:gd name="T5" fmla="*/ 40 h 40"/>
                  <a:gd name="T6" fmla="*/ 0 w 39"/>
                  <a:gd name="T7" fmla="*/ 20 h 40"/>
                  <a:gd name="T8" fmla="*/ 19 w 39"/>
                  <a:gd name="T9" fmla="*/ 0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19" y="0"/>
                    </a:moveTo>
                    <a:lnTo>
                      <a:pt x="39" y="20"/>
                    </a:lnTo>
                    <a:lnTo>
                      <a:pt x="19" y="40"/>
                    </a:lnTo>
                    <a:lnTo>
                      <a:pt x="0" y="20"/>
                    </a:lnTo>
                    <a:lnTo>
                      <a:pt x="19" y="0"/>
                    </a:lnTo>
                    <a:close/>
                  </a:path>
                </a:pathLst>
              </a:custGeom>
              <a:solidFill>
                <a:srgbClr val="000080"/>
              </a:solidFill>
              <a:ln w="9525">
                <a:solidFill>
                  <a:srgbClr val="000080"/>
                </a:solidFill>
                <a:round/>
                <a:headEnd/>
                <a:tailEnd/>
              </a:ln>
            </p:spPr>
            <p:txBody>
              <a:bodyPr/>
              <a:lstStyle/>
              <a:p>
                <a:endParaRPr lang="en-US"/>
              </a:p>
            </p:txBody>
          </p:sp>
          <p:sp>
            <p:nvSpPr>
              <p:cNvPr id="576562" name="Freeform 50"/>
              <p:cNvSpPr>
                <a:spLocks/>
              </p:cNvSpPr>
              <p:nvPr/>
            </p:nvSpPr>
            <p:spPr bwMode="auto">
              <a:xfrm>
                <a:off x="1229" y="3773"/>
                <a:ext cx="41" cy="39"/>
              </a:xfrm>
              <a:custGeom>
                <a:avLst/>
                <a:gdLst>
                  <a:gd name="T0" fmla="*/ 20 w 41"/>
                  <a:gd name="T1" fmla="*/ 0 h 39"/>
                  <a:gd name="T2" fmla="*/ 41 w 41"/>
                  <a:gd name="T3" fmla="*/ 20 h 39"/>
                  <a:gd name="T4" fmla="*/ 20 w 41"/>
                  <a:gd name="T5" fmla="*/ 39 h 39"/>
                  <a:gd name="T6" fmla="*/ 0 w 41"/>
                  <a:gd name="T7" fmla="*/ 20 h 39"/>
                  <a:gd name="T8" fmla="*/ 20 w 41"/>
                  <a:gd name="T9" fmla="*/ 0 h 39"/>
                  <a:gd name="T10" fmla="*/ 0 60000 65536"/>
                  <a:gd name="T11" fmla="*/ 0 60000 65536"/>
                  <a:gd name="T12" fmla="*/ 0 60000 65536"/>
                  <a:gd name="T13" fmla="*/ 0 60000 65536"/>
                  <a:gd name="T14" fmla="*/ 0 60000 65536"/>
                  <a:gd name="T15" fmla="*/ 0 w 41"/>
                  <a:gd name="T16" fmla="*/ 0 h 39"/>
                  <a:gd name="T17" fmla="*/ 41 w 41"/>
                  <a:gd name="T18" fmla="*/ 39 h 39"/>
                </a:gdLst>
                <a:ahLst/>
                <a:cxnLst>
                  <a:cxn ang="T10">
                    <a:pos x="T0" y="T1"/>
                  </a:cxn>
                  <a:cxn ang="T11">
                    <a:pos x="T2" y="T3"/>
                  </a:cxn>
                  <a:cxn ang="T12">
                    <a:pos x="T4" y="T5"/>
                  </a:cxn>
                  <a:cxn ang="T13">
                    <a:pos x="T6" y="T7"/>
                  </a:cxn>
                  <a:cxn ang="T14">
                    <a:pos x="T8" y="T9"/>
                  </a:cxn>
                </a:cxnLst>
                <a:rect l="T15" t="T16" r="T17" b="T18"/>
                <a:pathLst>
                  <a:path w="41" h="39">
                    <a:moveTo>
                      <a:pt x="20" y="0"/>
                    </a:moveTo>
                    <a:lnTo>
                      <a:pt x="41" y="20"/>
                    </a:lnTo>
                    <a:lnTo>
                      <a:pt x="20" y="39"/>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63" name="Freeform 51"/>
              <p:cNvSpPr>
                <a:spLocks/>
              </p:cNvSpPr>
              <p:nvPr/>
            </p:nvSpPr>
            <p:spPr bwMode="auto">
              <a:xfrm>
                <a:off x="1203" y="3773"/>
                <a:ext cx="40" cy="39"/>
              </a:xfrm>
              <a:custGeom>
                <a:avLst/>
                <a:gdLst>
                  <a:gd name="T0" fmla="*/ 20 w 40"/>
                  <a:gd name="T1" fmla="*/ 0 h 39"/>
                  <a:gd name="T2" fmla="*/ 40 w 40"/>
                  <a:gd name="T3" fmla="*/ 20 h 39"/>
                  <a:gd name="T4" fmla="*/ 20 w 40"/>
                  <a:gd name="T5" fmla="*/ 39 h 39"/>
                  <a:gd name="T6" fmla="*/ 0 w 40"/>
                  <a:gd name="T7" fmla="*/ 20 h 39"/>
                  <a:gd name="T8" fmla="*/ 20 w 40"/>
                  <a:gd name="T9" fmla="*/ 0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20" y="0"/>
                    </a:moveTo>
                    <a:lnTo>
                      <a:pt x="40" y="20"/>
                    </a:lnTo>
                    <a:lnTo>
                      <a:pt x="20" y="39"/>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64" name="Freeform 52"/>
              <p:cNvSpPr>
                <a:spLocks/>
              </p:cNvSpPr>
              <p:nvPr/>
            </p:nvSpPr>
            <p:spPr bwMode="auto">
              <a:xfrm>
                <a:off x="1203" y="3787"/>
                <a:ext cx="40" cy="39"/>
              </a:xfrm>
              <a:custGeom>
                <a:avLst/>
                <a:gdLst>
                  <a:gd name="T0" fmla="*/ 20 w 40"/>
                  <a:gd name="T1" fmla="*/ 0 h 39"/>
                  <a:gd name="T2" fmla="*/ 40 w 40"/>
                  <a:gd name="T3" fmla="*/ 19 h 39"/>
                  <a:gd name="T4" fmla="*/ 20 w 40"/>
                  <a:gd name="T5" fmla="*/ 39 h 39"/>
                  <a:gd name="T6" fmla="*/ 0 w 40"/>
                  <a:gd name="T7" fmla="*/ 19 h 39"/>
                  <a:gd name="T8" fmla="*/ 20 w 40"/>
                  <a:gd name="T9" fmla="*/ 0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20" y="0"/>
                    </a:moveTo>
                    <a:lnTo>
                      <a:pt x="40" y="19"/>
                    </a:lnTo>
                    <a:lnTo>
                      <a:pt x="20" y="39"/>
                    </a:lnTo>
                    <a:lnTo>
                      <a:pt x="0" y="19"/>
                    </a:lnTo>
                    <a:lnTo>
                      <a:pt x="20" y="0"/>
                    </a:lnTo>
                    <a:close/>
                  </a:path>
                </a:pathLst>
              </a:custGeom>
              <a:solidFill>
                <a:srgbClr val="000080"/>
              </a:solidFill>
              <a:ln w="9525">
                <a:solidFill>
                  <a:srgbClr val="000080"/>
                </a:solidFill>
                <a:round/>
                <a:headEnd/>
                <a:tailEnd/>
              </a:ln>
            </p:spPr>
            <p:txBody>
              <a:bodyPr/>
              <a:lstStyle/>
              <a:p>
                <a:endParaRPr lang="en-US"/>
              </a:p>
            </p:txBody>
          </p:sp>
          <p:sp>
            <p:nvSpPr>
              <p:cNvPr id="576565" name="Freeform 53"/>
              <p:cNvSpPr>
                <a:spLocks/>
              </p:cNvSpPr>
              <p:nvPr/>
            </p:nvSpPr>
            <p:spPr bwMode="auto">
              <a:xfrm>
                <a:off x="1203" y="3779"/>
                <a:ext cx="40" cy="41"/>
              </a:xfrm>
              <a:custGeom>
                <a:avLst/>
                <a:gdLst>
                  <a:gd name="T0" fmla="*/ 20 w 40"/>
                  <a:gd name="T1" fmla="*/ 0 h 41"/>
                  <a:gd name="T2" fmla="*/ 40 w 40"/>
                  <a:gd name="T3" fmla="*/ 20 h 41"/>
                  <a:gd name="T4" fmla="*/ 20 w 40"/>
                  <a:gd name="T5" fmla="*/ 41 h 41"/>
                  <a:gd name="T6" fmla="*/ 0 w 40"/>
                  <a:gd name="T7" fmla="*/ 20 h 41"/>
                  <a:gd name="T8" fmla="*/ 20 w 40"/>
                  <a:gd name="T9" fmla="*/ 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20" y="0"/>
                    </a:moveTo>
                    <a:lnTo>
                      <a:pt x="40" y="20"/>
                    </a:lnTo>
                    <a:lnTo>
                      <a:pt x="20" y="41"/>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66" name="Freeform 54"/>
              <p:cNvSpPr>
                <a:spLocks/>
              </p:cNvSpPr>
              <p:nvPr/>
            </p:nvSpPr>
            <p:spPr bwMode="auto">
              <a:xfrm>
                <a:off x="1209" y="3767"/>
                <a:ext cx="40" cy="39"/>
              </a:xfrm>
              <a:custGeom>
                <a:avLst/>
                <a:gdLst>
                  <a:gd name="T0" fmla="*/ 20 w 40"/>
                  <a:gd name="T1" fmla="*/ 0 h 39"/>
                  <a:gd name="T2" fmla="*/ 40 w 40"/>
                  <a:gd name="T3" fmla="*/ 20 h 39"/>
                  <a:gd name="T4" fmla="*/ 20 w 40"/>
                  <a:gd name="T5" fmla="*/ 39 h 39"/>
                  <a:gd name="T6" fmla="*/ 0 w 40"/>
                  <a:gd name="T7" fmla="*/ 20 h 39"/>
                  <a:gd name="T8" fmla="*/ 20 w 40"/>
                  <a:gd name="T9" fmla="*/ 0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20" y="0"/>
                    </a:moveTo>
                    <a:lnTo>
                      <a:pt x="40" y="20"/>
                    </a:lnTo>
                    <a:lnTo>
                      <a:pt x="20" y="39"/>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67" name="Freeform 55"/>
              <p:cNvSpPr>
                <a:spLocks/>
              </p:cNvSpPr>
              <p:nvPr/>
            </p:nvSpPr>
            <p:spPr bwMode="auto">
              <a:xfrm>
                <a:off x="1209" y="3773"/>
                <a:ext cx="40" cy="39"/>
              </a:xfrm>
              <a:custGeom>
                <a:avLst/>
                <a:gdLst>
                  <a:gd name="T0" fmla="*/ 20 w 40"/>
                  <a:gd name="T1" fmla="*/ 0 h 39"/>
                  <a:gd name="T2" fmla="*/ 40 w 40"/>
                  <a:gd name="T3" fmla="*/ 20 h 39"/>
                  <a:gd name="T4" fmla="*/ 20 w 40"/>
                  <a:gd name="T5" fmla="*/ 39 h 39"/>
                  <a:gd name="T6" fmla="*/ 0 w 40"/>
                  <a:gd name="T7" fmla="*/ 20 h 39"/>
                  <a:gd name="T8" fmla="*/ 20 w 40"/>
                  <a:gd name="T9" fmla="*/ 0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20" y="0"/>
                    </a:moveTo>
                    <a:lnTo>
                      <a:pt x="40" y="20"/>
                    </a:lnTo>
                    <a:lnTo>
                      <a:pt x="20" y="39"/>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68" name="Freeform 56"/>
              <p:cNvSpPr>
                <a:spLocks/>
              </p:cNvSpPr>
              <p:nvPr/>
            </p:nvSpPr>
            <p:spPr bwMode="auto">
              <a:xfrm>
                <a:off x="1203" y="3759"/>
                <a:ext cx="40" cy="40"/>
              </a:xfrm>
              <a:custGeom>
                <a:avLst/>
                <a:gdLst>
                  <a:gd name="T0" fmla="*/ 20 w 40"/>
                  <a:gd name="T1" fmla="*/ 0 h 40"/>
                  <a:gd name="T2" fmla="*/ 40 w 40"/>
                  <a:gd name="T3" fmla="*/ 20 h 40"/>
                  <a:gd name="T4" fmla="*/ 20 w 40"/>
                  <a:gd name="T5" fmla="*/ 40 h 40"/>
                  <a:gd name="T6" fmla="*/ 0 w 40"/>
                  <a:gd name="T7" fmla="*/ 20 h 40"/>
                  <a:gd name="T8" fmla="*/ 20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0" y="0"/>
                    </a:moveTo>
                    <a:lnTo>
                      <a:pt x="40" y="20"/>
                    </a:lnTo>
                    <a:lnTo>
                      <a:pt x="20" y="40"/>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69" name="Freeform 57"/>
              <p:cNvSpPr>
                <a:spLocks/>
              </p:cNvSpPr>
              <p:nvPr/>
            </p:nvSpPr>
            <p:spPr bwMode="auto">
              <a:xfrm>
                <a:off x="1229" y="3759"/>
                <a:ext cx="41" cy="40"/>
              </a:xfrm>
              <a:custGeom>
                <a:avLst/>
                <a:gdLst>
                  <a:gd name="T0" fmla="*/ 20 w 41"/>
                  <a:gd name="T1" fmla="*/ 0 h 40"/>
                  <a:gd name="T2" fmla="*/ 41 w 41"/>
                  <a:gd name="T3" fmla="*/ 20 h 40"/>
                  <a:gd name="T4" fmla="*/ 20 w 41"/>
                  <a:gd name="T5" fmla="*/ 40 h 40"/>
                  <a:gd name="T6" fmla="*/ 0 w 41"/>
                  <a:gd name="T7" fmla="*/ 20 h 40"/>
                  <a:gd name="T8" fmla="*/ 20 w 41"/>
                  <a:gd name="T9" fmla="*/ 0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20" y="0"/>
                    </a:moveTo>
                    <a:lnTo>
                      <a:pt x="41" y="20"/>
                    </a:lnTo>
                    <a:lnTo>
                      <a:pt x="20" y="40"/>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70" name="Freeform 58"/>
              <p:cNvSpPr>
                <a:spLocks/>
              </p:cNvSpPr>
              <p:nvPr/>
            </p:nvSpPr>
            <p:spPr bwMode="auto">
              <a:xfrm>
                <a:off x="1282" y="3700"/>
                <a:ext cx="40" cy="39"/>
              </a:xfrm>
              <a:custGeom>
                <a:avLst/>
                <a:gdLst>
                  <a:gd name="T0" fmla="*/ 20 w 40"/>
                  <a:gd name="T1" fmla="*/ 0 h 39"/>
                  <a:gd name="T2" fmla="*/ 40 w 40"/>
                  <a:gd name="T3" fmla="*/ 20 h 39"/>
                  <a:gd name="T4" fmla="*/ 20 w 40"/>
                  <a:gd name="T5" fmla="*/ 39 h 39"/>
                  <a:gd name="T6" fmla="*/ 0 w 40"/>
                  <a:gd name="T7" fmla="*/ 20 h 39"/>
                  <a:gd name="T8" fmla="*/ 20 w 40"/>
                  <a:gd name="T9" fmla="*/ 0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20" y="0"/>
                    </a:moveTo>
                    <a:lnTo>
                      <a:pt x="40" y="20"/>
                    </a:lnTo>
                    <a:lnTo>
                      <a:pt x="20" y="39"/>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71" name="Freeform 59"/>
              <p:cNvSpPr>
                <a:spLocks/>
              </p:cNvSpPr>
              <p:nvPr/>
            </p:nvSpPr>
            <p:spPr bwMode="auto">
              <a:xfrm>
                <a:off x="1203" y="3787"/>
                <a:ext cx="40" cy="39"/>
              </a:xfrm>
              <a:custGeom>
                <a:avLst/>
                <a:gdLst>
                  <a:gd name="T0" fmla="*/ 20 w 40"/>
                  <a:gd name="T1" fmla="*/ 0 h 39"/>
                  <a:gd name="T2" fmla="*/ 40 w 40"/>
                  <a:gd name="T3" fmla="*/ 19 h 39"/>
                  <a:gd name="T4" fmla="*/ 20 w 40"/>
                  <a:gd name="T5" fmla="*/ 39 h 39"/>
                  <a:gd name="T6" fmla="*/ 0 w 40"/>
                  <a:gd name="T7" fmla="*/ 19 h 39"/>
                  <a:gd name="T8" fmla="*/ 20 w 40"/>
                  <a:gd name="T9" fmla="*/ 0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20" y="0"/>
                    </a:moveTo>
                    <a:lnTo>
                      <a:pt x="40" y="19"/>
                    </a:lnTo>
                    <a:lnTo>
                      <a:pt x="20" y="39"/>
                    </a:lnTo>
                    <a:lnTo>
                      <a:pt x="0" y="19"/>
                    </a:lnTo>
                    <a:lnTo>
                      <a:pt x="20" y="0"/>
                    </a:lnTo>
                    <a:close/>
                  </a:path>
                </a:pathLst>
              </a:custGeom>
              <a:solidFill>
                <a:srgbClr val="000080"/>
              </a:solidFill>
              <a:ln w="9525">
                <a:solidFill>
                  <a:srgbClr val="000080"/>
                </a:solidFill>
                <a:round/>
                <a:headEnd/>
                <a:tailEnd/>
              </a:ln>
            </p:spPr>
            <p:txBody>
              <a:bodyPr/>
              <a:lstStyle/>
              <a:p>
                <a:endParaRPr lang="en-US"/>
              </a:p>
            </p:txBody>
          </p:sp>
          <p:sp>
            <p:nvSpPr>
              <p:cNvPr id="576572" name="Freeform 60"/>
              <p:cNvSpPr>
                <a:spLocks/>
              </p:cNvSpPr>
              <p:nvPr/>
            </p:nvSpPr>
            <p:spPr bwMode="auto">
              <a:xfrm>
                <a:off x="1209" y="3779"/>
                <a:ext cx="40" cy="41"/>
              </a:xfrm>
              <a:custGeom>
                <a:avLst/>
                <a:gdLst>
                  <a:gd name="T0" fmla="*/ 20 w 40"/>
                  <a:gd name="T1" fmla="*/ 0 h 41"/>
                  <a:gd name="T2" fmla="*/ 40 w 40"/>
                  <a:gd name="T3" fmla="*/ 20 h 41"/>
                  <a:gd name="T4" fmla="*/ 20 w 40"/>
                  <a:gd name="T5" fmla="*/ 41 h 41"/>
                  <a:gd name="T6" fmla="*/ 0 w 40"/>
                  <a:gd name="T7" fmla="*/ 20 h 41"/>
                  <a:gd name="T8" fmla="*/ 20 w 40"/>
                  <a:gd name="T9" fmla="*/ 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20" y="0"/>
                    </a:moveTo>
                    <a:lnTo>
                      <a:pt x="40" y="20"/>
                    </a:lnTo>
                    <a:lnTo>
                      <a:pt x="20" y="41"/>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73" name="Freeform 61"/>
              <p:cNvSpPr>
                <a:spLocks/>
              </p:cNvSpPr>
              <p:nvPr/>
            </p:nvSpPr>
            <p:spPr bwMode="auto">
              <a:xfrm>
                <a:off x="1209" y="3773"/>
                <a:ext cx="40" cy="39"/>
              </a:xfrm>
              <a:custGeom>
                <a:avLst/>
                <a:gdLst>
                  <a:gd name="T0" fmla="*/ 20 w 40"/>
                  <a:gd name="T1" fmla="*/ 0 h 39"/>
                  <a:gd name="T2" fmla="*/ 40 w 40"/>
                  <a:gd name="T3" fmla="*/ 20 h 39"/>
                  <a:gd name="T4" fmla="*/ 20 w 40"/>
                  <a:gd name="T5" fmla="*/ 39 h 39"/>
                  <a:gd name="T6" fmla="*/ 0 w 40"/>
                  <a:gd name="T7" fmla="*/ 20 h 39"/>
                  <a:gd name="T8" fmla="*/ 20 w 40"/>
                  <a:gd name="T9" fmla="*/ 0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20" y="0"/>
                    </a:moveTo>
                    <a:lnTo>
                      <a:pt x="40" y="20"/>
                    </a:lnTo>
                    <a:lnTo>
                      <a:pt x="20" y="39"/>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74" name="Freeform 62"/>
              <p:cNvSpPr>
                <a:spLocks/>
              </p:cNvSpPr>
              <p:nvPr/>
            </p:nvSpPr>
            <p:spPr bwMode="auto">
              <a:xfrm>
                <a:off x="1217" y="3767"/>
                <a:ext cx="39" cy="39"/>
              </a:xfrm>
              <a:custGeom>
                <a:avLst/>
                <a:gdLst>
                  <a:gd name="T0" fmla="*/ 20 w 39"/>
                  <a:gd name="T1" fmla="*/ 0 h 39"/>
                  <a:gd name="T2" fmla="*/ 39 w 39"/>
                  <a:gd name="T3" fmla="*/ 20 h 39"/>
                  <a:gd name="T4" fmla="*/ 20 w 39"/>
                  <a:gd name="T5" fmla="*/ 39 h 39"/>
                  <a:gd name="T6" fmla="*/ 0 w 39"/>
                  <a:gd name="T7" fmla="*/ 20 h 39"/>
                  <a:gd name="T8" fmla="*/ 20 w 39"/>
                  <a:gd name="T9" fmla="*/ 0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20" y="0"/>
                    </a:moveTo>
                    <a:lnTo>
                      <a:pt x="39" y="20"/>
                    </a:lnTo>
                    <a:lnTo>
                      <a:pt x="20" y="39"/>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75" name="Freeform 63"/>
              <p:cNvSpPr>
                <a:spLocks/>
              </p:cNvSpPr>
              <p:nvPr/>
            </p:nvSpPr>
            <p:spPr bwMode="auto">
              <a:xfrm>
                <a:off x="1197" y="3779"/>
                <a:ext cx="40" cy="41"/>
              </a:xfrm>
              <a:custGeom>
                <a:avLst/>
                <a:gdLst>
                  <a:gd name="T0" fmla="*/ 20 w 40"/>
                  <a:gd name="T1" fmla="*/ 0 h 41"/>
                  <a:gd name="T2" fmla="*/ 40 w 40"/>
                  <a:gd name="T3" fmla="*/ 20 h 41"/>
                  <a:gd name="T4" fmla="*/ 20 w 40"/>
                  <a:gd name="T5" fmla="*/ 41 h 41"/>
                  <a:gd name="T6" fmla="*/ 0 w 40"/>
                  <a:gd name="T7" fmla="*/ 20 h 41"/>
                  <a:gd name="T8" fmla="*/ 20 w 40"/>
                  <a:gd name="T9" fmla="*/ 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20" y="0"/>
                    </a:moveTo>
                    <a:lnTo>
                      <a:pt x="40" y="20"/>
                    </a:lnTo>
                    <a:lnTo>
                      <a:pt x="20" y="41"/>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76" name="Freeform 64"/>
              <p:cNvSpPr>
                <a:spLocks/>
              </p:cNvSpPr>
              <p:nvPr/>
            </p:nvSpPr>
            <p:spPr bwMode="auto">
              <a:xfrm>
                <a:off x="1203" y="3779"/>
                <a:ext cx="40" cy="41"/>
              </a:xfrm>
              <a:custGeom>
                <a:avLst/>
                <a:gdLst>
                  <a:gd name="T0" fmla="*/ 20 w 40"/>
                  <a:gd name="T1" fmla="*/ 0 h 41"/>
                  <a:gd name="T2" fmla="*/ 40 w 40"/>
                  <a:gd name="T3" fmla="*/ 20 h 41"/>
                  <a:gd name="T4" fmla="*/ 20 w 40"/>
                  <a:gd name="T5" fmla="*/ 41 h 41"/>
                  <a:gd name="T6" fmla="*/ 0 w 40"/>
                  <a:gd name="T7" fmla="*/ 20 h 41"/>
                  <a:gd name="T8" fmla="*/ 20 w 40"/>
                  <a:gd name="T9" fmla="*/ 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20" y="0"/>
                    </a:moveTo>
                    <a:lnTo>
                      <a:pt x="40" y="20"/>
                    </a:lnTo>
                    <a:lnTo>
                      <a:pt x="20" y="41"/>
                    </a:lnTo>
                    <a:lnTo>
                      <a:pt x="0" y="20"/>
                    </a:lnTo>
                    <a:lnTo>
                      <a:pt x="20" y="0"/>
                    </a:lnTo>
                    <a:close/>
                  </a:path>
                </a:pathLst>
              </a:custGeom>
              <a:solidFill>
                <a:srgbClr val="000080"/>
              </a:solidFill>
              <a:ln w="9525">
                <a:solidFill>
                  <a:srgbClr val="000080"/>
                </a:solidFill>
                <a:round/>
                <a:headEnd/>
                <a:tailEnd/>
              </a:ln>
            </p:spPr>
            <p:txBody>
              <a:bodyPr/>
              <a:lstStyle/>
              <a:p>
                <a:endParaRPr lang="en-US"/>
              </a:p>
            </p:txBody>
          </p:sp>
          <p:sp>
            <p:nvSpPr>
              <p:cNvPr id="576577" name="Line 65"/>
              <p:cNvSpPr>
                <a:spLocks noChangeShapeType="1"/>
              </p:cNvSpPr>
              <p:nvPr/>
            </p:nvSpPr>
            <p:spPr bwMode="auto">
              <a:xfrm flipV="1">
                <a:off x="1217" y="1811"/>
                <a:ext cx="2712" cy="1982"/>
              </a:xfrm>
              <a:prstGeom prst="line">
                <a:avLst/>
              </a:prstGeom>
              <a:noFill/>
              <a:ln w="22225">
                <a:solidFill>
                  <a:srgbClr val="000000"/>
                </a:solidFill>
                <a:round/>
                <a:headEnd/>
                <a:tailEnd/>
              </a:ln>
            </p:spPr>
            <p:txBody>
              <a:bodyPr/>
              <a:lstStyle/>
              <a:p>
                <a:endParaRPr lang="en-US"/>
              </a:p>
            </p:txBody>
          </p:sp>
          <p:sp>
            <p:nvSpPr>
              <p:cNvPr id="576578" name="Rectangle 66"/>
              <p:cNvSpPr>
                <a:spLocks noChangeArrowheads="1"/>
              </p:cNvSpPr>
              <p:nvPr/>
            </p:nvSpPr>
            <p:spPr bwMode="auto">
              <a:xfrm>
                <a:off x="1212" y="1056"/>
                <a:ext cx="3252" cy="233"/>
              </a:xfrm>
              <a:prstGeom prst="rect">
                <a:avLst/>
              </a:prstGeom>
              <a:noFill/>
              <a:ln w="9525">
                <a:noFill/>
                <a:miter lim="800000"/>
                <a:headEnd/>
                <a:tailEnd/>
              </a:ln>
            </p:spPr>
            <p:txBody>
              <a:bodyPr wrap="none" lIns="0" tIns="0" rIns="0" bIns="0">
                <a:spAutoFit/>
              </a:bodyPr>
              <a:lstStyle/>
              <a:p>
                <a:r>
                  <a:rPr lang="en-US" sz="2400" b="1" dirty="0">
                    <a:solidFill>
                      <a:srgbClr val="000000"/>
                    </a:solidFill>
                  </a:rPr>
                  <a:t>XRF Total </a:t>
                </a:r>
                <a:r>
                  <a:rPr lang="en-US" sz="2400" b="1" dirty="0" smtClean="0">
                    <a:solidFill>
                      <a:srgbClr val="000000"/>
                    </a:solidFill>
                  </a:rPr>
                  <a:t>Uranium </a:t>
                </a:r>
                <a:r>
                  <a:rPr lang="en-US" sz="2400" b="1" dirty="0">
                    <a:solidFill>
                      <a:srgbClr val="000000"/>
                    </a:solidFill>
                  </a:rPr>
                  <a:t>vs. Lab Total </a:t>
                </a:r>
                <a:r>
                  <a:rPr lang="en-US" sz="2400" b="1" dirty="0" smtClean="0">
                    <a:solidFill>
                      <a:srgbClr val="000000"/>
                    </a:solidFill>
                  </a:rPr>
                  <a:t>Uranium</a:t>
                </a:r>
                <a:endParaRPr lang="en-US" sz="2400" dirty="0"/>
              </a:p>
            </p:txBody>
          </p:sp>
          <p:sp>
            <p:nvSpPr>
              <p:cNvPr id="576579" name="Rectangle 67"/>
              <p:cNvSpPr>
                <a:spLocks noChangeArrowheads="1"/>
              </p:cNvSpPr>
              <p:nvPr/>
            </p:nvSpPr>
            <p:spPr bwMode="auto">
              <a:xfrm>
                <a:off x="2832" y="1728"/>
                <a:ext cx="848" cy="174"/>
              </a:xfrm>
              <a:prstGeom prst="rect">
                <a:avLst/>
              </a:prstGeom>
              <a:noFill/>
              <a:ln w="9525">
                <a:noFill/>
                <a:miter lim="800000"/>
                <a:headEnd/>
                <a:tailEnd/>
              </a:ln>
            </p:spPr>
            <p:txBody>
              <a:bodyPr wrap="none" lIns="0" tIns="0" rIns="0" bIns="0">
                <a:spAutoFit/>
              </a:bodyPr>
              <a:lstStyle/>
              <a:p>
                <a:r>
                  <a:rPr lang="en-US" dirty="0">
                    <a:solidFill>
                      <a:srgbClr val="000000"/>
                    </a:solidFill>
                  </a:rPr>
                  <a:t>y = 0.97x + 4.9</a:t>
                </a:r>
                <a:endParaRPr lang="en-US" sz="4400" dirty="0"/>
              </a:p>
            </p:txBody>
          </p:sp>
          <p:sp>
            <p:nvSpPr>
              <p:cNvPr id="576582" name="Rectangle 70"/>
              <p:cNvSpPr>
                <a:spLocks noChangeArrowheads="1"/>
              </p:cNvSpPr>
              <p:nvPr/>
            </p:nvSpPr>
            <p:spPr bwMode="auto">
              <a:xfrm>
                <a:off x="2832" y="1899"/>
                <a:ext cx="525" cy="174"/>
              </a:xfrm>
              <a:prstGeom prst="rect">
                <a:avLst/>
              </a:prstGeom>
              <a:noFill/>
              <a:ln w="9525">
                <a:noFill/>
                <a:miter lim="800000"/>
                <a:headEnd/>
                <a:tailEnd/>
              </a:ln>
            </p:spPr>
            <p:txBody>
              <a:bodyPr wrap="none" lIns="0" tIns="0" rIns="0" bIns="0">
                <a:spAutoFit/>
              </a:bodyPr>
              <a:lstStyle/>
              <a:p>
                <a:r>
                  <a:rPr lang="en-US" dirty="0" smtClean="0">
                    <a:solidFill>
                      <a:srgbClr val="000000"/>
                    </a:solidFill>
                  </a:rPr>
                  <a:t>R</a:t>
                </a:r>
                <a:r>
                  <a:rPr lang="en-US" baseline="30000" dirty="0" smtClean="0">
                    <a:solidFill>
                      <a:srgbClr val="000000"/>
                    </a:solidFill>
                  </a:rPr>
                  <a:t>2</a:t>
                </a:r>
                <a:r>
                  <a:rPr lang="en-US" dirty="0" smtClean="0">
                    <a:solidFill>
                      <a:srgbClr val="000000"/>
                    </a:solidFill>
                  </a:rPr>
                  <a:t> </a:t>
                </a:r>
                <a:r>
                  <a:rPr lang="en-US" dirty="0">
                    <a:solidFill>
                      <a:srgbClr val="000000"/>
                    </a:solidFill>
                  </a:rPr>
                  <a:t>= 0.98</a:t>
                </a:r>
                <a:endParaRPr lang="en-US" sz="4400" dirty="0"/>
              </a:p>
            </p:txBody>
          </p:sp>
          <p:sp>
            <p:nvSpPr>
              <p:cNvPr id="576583" name="Rectangle 71"/>
              <p:cNvSpPr>
                <a:spLocks noChangeArrowheads="1"/>
              </p:cNvSpPr>
              <p:nvPr/>
            </p:nvSpPr>
            <p:spPr bwMode="auto">
              <a:xfrm>
                <a:off x="1110" y="3773"/>
                <a:ext cx="49" cy="116"/>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3200"/>
              </a:p>
            </p:txBody>
          </p:sp>
          <p:sp>
            <p:nvSpPr>
              <p:cNvPr id="576584" name="Rectangle 72"/>
              <p:cNvSpPr>
                <a:spLocks noChangeArrowheads="1"/>
              </p:cNvSpPr>
              <p:nvPr/>
            </p:nvSpPr>
            <p:spPr bwMode="auto">
              <a:xfrm>
                <a:off x="1029" y="3427"/>
                <a:ext cx="148" cy="116"/>
              </a:xfrm>
              <a:prstGeom prst="rect">
                <a:avLst/>
              </a:prstGeom>
              <a:noFill/>
              <a:ln w="9525">
                <a:noFill/>
                <a:miter lim="800000"/>
                <a:headEnd/>
                <a:tailEnd/>
              </a:ln>
            </p:spPr>
            <p:txBody>
              <a:bodyPr wrap="none" lIns="0" tIns="0" rIns="0" bIns="0">
                <a:spAutoFit/>
              </a:bodyPr>
              <a:lstStyle/>
              <a:p>
                <a:r>
                  <a:rPr lang="en-US" sz="1200">
                    <a:solidFill>
                      <a:srgbClr val="000000"/>
                    </a:solidFill>
                  </a:rPr>
                  <a:t>100</a:t>
                </a:r>
                <a:endParaRPr lang="en-US" sz="3200"/>
              </a:p>
            </p:txBody>
          </p:sp>
          <p:sp>
            <p:nvSpPr>
              <p:cNvPr id="576585" name="Rectangle 73"/>
              <p:cNvSpPr>
                <a:spLocks noChangeArrowheads="1"/>
              </p:cNvSpPr>
              <p:nvPr/>
            </p:nvSpPr>
            <p:spPr bwMode="auto">
              <a:xfrm>
                <a:off x="1029" y="3081"/>
                <a:ext cx="148" cy="116"/>
              </a:xfrm>
              <a:prstGeom prst="rect">
                <a:avLst/>
              </a:prstGeom>
              <a:noFill/>
              <a:ln w="9525">
                <a:noFill/>
                <a:miter lim="800000"/>
                <a:headEnd/>
                <a:tailEnd/>
              </a:ln>
            </p:spPr>
            <p:txBody>
              <a:bodyPr wrap="none" lIns="0" tIns="0" rIns="0" bIns="0">
                <a:spAutoFit/>
              </a:bodyPr>
              <a:lstStyle/>
              <a:p>
                <a:r>
                  <a:rPr lang="en-US" sz="1200">
                    <a:solidFill>
                      <a:srgbClr val="000000"/>
                    </a:solidFill>
                  </a:rPr>
                  <a:t>200</a:t>
                </a:r>
                <a:endParaRPr lang="en-US" sz="3200"/>
              </a:p>
            </p:txBody>
          </p:sp>
          <p:sp>
            <p:nvSpPr>
              <p:cNvPr id="576586" name="Rectangle 74"/>
              <p:cNvSpPr>
                <a:spLocks noChangeArrowheads="1"/>
              </p:cNvSpPr>
              <p:nvPr/>
            </p:nvSpPr>
            <p:spPr bwMode="auto">
              <a:xfrm>
                <a:off x="1029" y="2736"/>
                <a:ext cx="148" cy="116"/>
              </a:xfrm>
              <a:prstGeom prst="rect">
                <a:avLst/>
              </a:prstGeom>
              <a:noFill/>
              <a:ln w="9525">
                <a:noFill/>
                <a:miter lim="800000"/>
                <a:headEnd/>
                <a:tailEnd/>
              </a:ln>
            </p:spPr>
            <p:txBody>
              <a:bodyPr wrap="none" lIns="0" tIns="0" rIns="0" bIns="0">
                <a:spAutoFit/>
              </a:bodyPr>
              <a:lstStyle/>
              <a:p>
                <a:r>
                  <a:rPr lang="en-US" sz="1200">
                    <a:solidFill>
                      <a:srgbClr val="000000"/>
                    </a:solidFill>
                  </a:rPr>
                  <a:t>300</a:t>
                </a:r>
                <a:endParaRPr lang="en-US" sz="3200"/>
              </a:p>
            </p:txBody>
          </p:sp>
          <p:sp>
            <p:nvSpPr>
              <p:cNvPr id="576587" name="Rectangle 75"/>
              <p:cNvSpPr>
                <a:spLocks noChangeArrowheads="1"/>
              </p:cNvSpPr>
              <p:nvPr/>
            </p:nvSpPr>
            <p:spPr bwMode="auto">
              <a:xfrm>
                <a:off x="1029" y="2382"/>
                <a:ext cx="148" cy="116"/>
              </a:xfrm>
              <a:prstGeom prst="rect">
                <a:avLst/>
              </a:prstGeom>
              <a:noFill/>
              <a:ln w="9525">
                <a:noFill/>
                <a:miter lim="800000"/>
                <a:headEnd/>
                <a:tailEnd/>
              </a:ln>
            </p:spPr>
            <p:txBody>
              <a:bodyPr wrap="none" lIns="0" tIns="0" rIns="0" bIns="0">
                <a:spAutoFit/>
              </a:bodyPr>
              <a:lstStyle/>
              <a:p>
                <a:r>
                  <a:rPr lang="en-US" sz="1200">
                    <a:solidFill>
                      <a:srgbClr val="000000"/>
                    </a:solidFill>
                  </a:rPr>
                  <a:t>400</a:t>
                </a:r>
                <a:endParaRPr lang="en-US" sz="3200"/>
              </a:p>
            </p:txBody>
          </p:sp>
          <p:sp>
            <p:nvSpPr>
              <p:cNvPr id="576588" name="Rectangle 76"/>
              <p:cNvSpPr>
                <a:spLocks noChangeArrowheads="1"/>
              </p:cNvSpPr>
              <p:nvPr/>
            </p:nvSpPr>
            <p:spPr bwMode="auto">
              <a:xfrm>
                <a:off x="1029" y="2037"/>
                <a:ext cx="148" cy="116"/>
              </a:xfrm>
              <a:prstGeom prst="rect">
                <a:avLst/>
              </a:prstGeom>
              <a:noFill/>
              <a:ln w="9525">
                <a:noFill/>
                <a:miter lim="800000"/>
                <a:headEnd/>
                <a:tailEnd/>
              </a:ln>
            </p:spPr>
            <p:txBody>
              <a:bodyPr wrap="none" lIns="0" tIns="0" rIns="0" bIns="0">
                <a:spAutoFit/>
              </a:bodyPr>
              <a:lstStyle/>
              <a:p>
                <a:r>
                  <a:rPr lang="en-US" sz="1200">
                    <a:solidFill>
                      <a:srgbClr val="000000"/>
                    </a:solidFill>
                  </a:rPr>
                  <a:t>500</a:t>
                </a:r>
                <a:endParaRPr lang="en-US" sz="3200"/>
              </a:p>
            </p:txBody>
          </p:sp>
          <p:sp>
            <p:nvSpPr>
              <p:cNvPr id="576589" name="Rectangle 77"/>
              <p:cNvSpPr>
                <a:spLocks noChangeArrowheads="1"/>
              </p:cNvSpPr>
              <p:nvPr/>
            </p:nvSpPr>
            <p:spPr bwMode="auto">
              <a:xfrm>
                <a:off x="1029" y="1691"/>
                <a:ext cx="148" cy="116"/>
              </a:xfrm>
              <a:prstGeom prst="rect">
                <a:avLst/>
              </a:prstGeom>
              <a:noFill/>
              <a:ln w="9525">
                <a:noFill/>
                <a:miter lim="800000"/>
                <a:headEnd/>
                <a:tailEnd/>
              </a:ln>
            </p:spPr>
            <p:txBody>
              <a:bodyPr wrap="none" lIns="0" tIns="0" rIns="0" bIns="0">
                <a:spAutoFit/>
              </a:bodyPr>
              <a:lstStyle/>
              <a:p>
                <a:r>
                  <a:rPr lang="en-US" sz="1200" dirty="0">
                    <a:solidFill>
                      <a:srgbClr val="000000"/>
                    </a:solidFill>
                  </a:rPr>
                  <a:t>600</a:t>
                </a:r>
                <a:endParaRPr lang="en-US" sz="3200" dirty="0"/>
              </a:p>
            </p:txBody>
          </p:sp>
          <p:sp>
            <p:nvSpPr>
              <p:cNvPr id="576590" name="Rectangle 78"/>
              <p:cNvSpPr>
                <a:spLocks noChangeArrowheads="1"/>
              </p:cNvSpPr>
              <p:nvPr/>
            </p:nvSpPr>
            <p:spPr bwMode="auto">
              <a:xfrm>
                <a:off x="1029" y="1345"/>
                <a:ext cx="148" cy="116"/>
              </a:xfrm>
              <a:prstGeom prst="rect">
                <a:avLst/>
              </a:prstGeom>
              <a:noFill/>
              <a:ln w="9525">
                <a:noFill/>
                <a:miter lim="800000"/>
                <a:headEnd/>
                <a:tailEnd/>
              </a:ln>
            </p:spPr>
            <p:txBody>
              <a:bodyPr wrap="none" lIns="0" tIns="0" rIns="0" bIns="0">
                <a:spAutoFit/>
              </a:bodyPr>
              <a:lstStyle/>
              <a:p>
                <a:r>
                  <a:rPr lang="en-US" sz="1200" dirty="0">
                    <a:solidFill>
                      <a:srgbClr val="000000"/>
                    </a:solidFill>
                  </a:rPr>
                  <a:t>700</a:t>
                </a:r>
                <a:endParaRPr lang="en-US" sz="3200" dirty="0"/>
              </a:p>
            </p:txBody>
          </p:sp>
          <p:sp>
            <p:nvSpPr>
              <p:cNvPr id="576591" name="Rectangle 79"/>
              <p:cNvSpPr>
                <a:spLocks noChangeArrowheads="1"/>
              </p:cNvSpPr>
              <p:nvPr/>
            </p:nvSpPr>
            <p:spPr bwMode="auto">
              <a:xfrm>
                <a:off x="1183" y="3879"/>
                <a:ext cx="49" cy="116"/>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3200"/>
              </a:p>
            </p:txBody>
          </p:sp>
          <p:sp>
            <p:nvSpPr>
              <p:cNvPr id="576592" name="Rectangle 80"/>
              <p:cNvSpPr>
                <a:spLocks noChangeArrowheads="1"/>
              </p:cNvSpPr>
              <p:nvPr/>
            </p:nvSpPr>
            <p:spPr bwMode="auto">
              <a:xfrm>
                <a:off x="1603" y="3879"/>
                <a:ext cx="148" cy="116"/>
              </a:xfrm>
              <a:prstGeom prst="rect">
                <a:avLst/>
              </a:prstGeom>
              <a:noFill/>
              <a:ln w="9525">
                <a:noFill/>
                <a:miter lim="800000"/>
                <a:headEnd/>
                <a:tailEnd/>
              </a:ln>
            </p:spPr>
            <p:txBody>
              <a:bodyPr wrap="none" lIns="0" tIns="0" rIns="0" bIns="0">
                <a:spAutoFit/>
              </a:bodyPr>
              <a:lstStyle/>
              <a:p>
                <a:r>
                  <a:rPr lang="en-US" sz="1200">
                    <a:solidFill>
                      <a:srgbClr val="000000"/>
                    </a:solidFill>
                  </a:rPr>
                  <a:t>100</a:t>
                </a:r>
                <a:endParaRPr lang="en-US" sz="3200"/>
              </a:p>
            </p:txBody>
          </p:sp>
          <p:sp>
            <p:nvSpPr>
              <p:cNvPr id="576593" name="Rectangle 81"/>
              <p:cNvSpPr>
                <a:spLocks noChangeArrowheads="1"/>
              </p:cNvSpPr>
              <p:nvPr/>
            </p:nvSpPr>
            <p:spPr bwMode="auto">
              <a:xfrm>
                <a:off x="2070" y="3879"/>
                <a:ext cx="148" cy="116"/>
              </a:xfrm>
              <a:prstGeom prst="rect">
                <a:avLst/>
              </a:prstGeom>
              <a:noFill/>
              <a:ln w="9525">
                <a:noFill/>
                <a:miter lim="800000"/>
                <a:headEnd/>
                <a:tailEnd/>
              </a:ln>
            </p:spPr>
            <p:txBody>
              <a:bodyPr wrap="none" lIns="0" tIns="0" rIns="0" bIns="0">
                <a:spAutoFit/>
              </a:bodyPr>
              <a:lstStyle/>
              <a:p>
                <a:r>
                  <a:rPr lang="en-US" sz="1200">
                    <a:solidFill>
                      <a:srgbClr val="000000"/>
                    </a:solidFill>
                  </a:rPr>
                  <a:t>200</a:t>
                </a:r>
                <a:endParaRPr lang="en-US" sz="3200"/>
              </a:p>
            </p:txBody>
          </p:sp>
          <p:sp>
            <p:nvSpPr>
              <p:cNvPr id="576594" name="Rectangle 82"/>
              <p:cNvSpPr>
                <a:spLocks noChangeArrowheads="1"/>
              </p:cNvSpPr>
              <p:nvPr/>
            </p:nvSpPr>
            <p:spPr bwMode="auto">
              <a:xfrm>
                <a:off x="2529" y="3879"/>
                <a:ext cx="148" cy="116"/>
              </a:xfrm>
              <a:prstGeom prst="rect">
                <a:avLst/>
              </a:prstGeom>
              <a:noFill/>
              <a:ln w="9525">
                <a:noFill/>
                <a:miter lim="800000"/>
                <a:headEnd/>
                <a:tailEnd/>
              </a:ln>
            </p:spPr>
            <p:txBody>
              <a:bodyPr wrap="none" lIns="0" tIns="0" rIns="0" bIns="0">
                <a:spAutoFit/>
              </a:bodyPr>
              <a:lstStyle/>
              <a:p>
                <a:r>
                  <a:rPr lang="en-US" sz="1200">
                    <a:solidFill>
                      <a:srgbClr val="000000"/>
                    </a:solidFill>
                  </a:rPr>
                  <a:t>300</a:t>
                </a:r>
                <a:endParaRPr lang="en-US" sz="3200"/>
              </a:p>
            </p:txBody>
          </p:sp>
          <p:sp>
            <p:nvSpPr>
              <p:cNvPr id="576595" name="Rectangle 83"/>
              <p:cNvSpPr>
                <a:spLocks noChangeArrowheads="1"/>
              </p:cNvSpPr>
              <p:nvPr/>
            </p:nvSpPr>
            <p:spPr bwMode="auto">
              <a:xfrm>
                <a:off x="2996" y="3879"/>
                <a:ext cx="148" cy="116"/>
              </a:xfrm>
              <a:prstGeom prst="rect">
                <a:avLst/>
              </a:prstGeom>
              <a:noFill/>
              <a:ln w="9525">
                <a:noFill/>
                <a:miter lim="800000"/>
                <a:headEnd/>
                <a:tailEnd/>
              </a:ln>
            </p:spPr>
            <p:txBody>
              <a:bodyPr wrap="none" lIns="0" tIns="0" rIns="0" bIns="0">
                <a:spAutoFit/>
              </a:bodyPr>
              <a:lstStyle/>
              <a:p>
                <a:r>
                  <a:rPr lang="en-US" sz="1200">
                    <a:solidFill>
                      <a:srgbClr val="000000"/>
                    </a:solidFill>
                  </a:rPr>
                  <a:t>400</a:t>
                </a:r>
                <a:endParaRPr lang="en-US" sz="3200"/>
              </a:p>
            </p:txBody>
          </p:sp>
          <p:sp>
            <p:nvSpPr>
              <p:cNvPr id="576596" name="Rectangle 84"/>
              <p:cNvSpPr>
                <a:spLocks noChangeArrowheads="1"/>
              </p:cNvSpPr>
              <p:nvPr/>
            </p:nvSpPr>
            <p:spPr bwMode="auto">
              <a:xfrm>
                <a:off x="3456" y="3879"/>
                <a:ext cx="148" cy="116"/>
              </a:xfrm>
              <a:prstGeom prst="rect">
                <a:avLst/>
              </a:prstGeom>
              <a:noFill/>
              <a:ln w="9525">
                <a:noFill/>
                <a:miter lim="800000"/>
                <a:headEnd/>
                <a:tailEnd/>
              </a:ln>
            </p:spPr>
            <p:txBody>
              <a:bodyPr wrap="none" lIns="0" tIns="0" rIns="0" bIns="0">
                <a:spAutoFit/>
              </a:bodyPr>
              <a:lstStyle/>
              <a:p>
                <a:r>
                  <a:rPr lang="en-US" sz="1200">
                    <a:solidFill>
                      <a:srgbClr val="000000"/>
                    </a:solidFill>
                  </a:rPr>
                  <a:t>500</a:t>
                </a:r>
                <a:endParaRPr lang="en-US" sz="3200"/>
              </a:p>
            </p:txBody>
          </p:sp>
          <p:sp>
            <p:nvSpPr>
              <p:cNvPr id="576597" name="Rectangle 85"/>
              <p:cNvSpPr>
                <a:spLocks noChangeArrowheads="1"/>
              </p:cNvSpPr>
              <p:nvPr/>
            </p:nvSpPr>
            <p:spPr bwMode="auto">
              <a:xfrm>
                <a:off x="3923" y="3879"/>
                <a:ext cx="148" cy="116"/>
              </a:xfrm>
              <a:prstGeom prst="rect">
                <a:avLst/>
              </a:prstGeom>
              <a:noFill/>
              <a:ln w="9525">
                <a:noFill/>
                <a:miter lim="800000"/>
                <a:headEnd/>
                <a:tailEnd/>
              </a:ln>
            </p:spPr>
            <p:txBody>
              <a:bodyPr wrap="none" lIns="0" tIns="0" rIns="0" bIns="0">
                <a:spAutoFit/>
              </a:bodyPr>
              <a:lstStyle/>
              <a:p>
                <a:r>
                  <a:rPr lang="en-US" sz="1200">
                    <a:solidFill>
                      <a:srgbClr val="000000"/>
                    </a:solidFill>
                  </a:rPr>
                  <a:t>600</a:t>
                </a:r>
                <a:endParaRPr lang="en-US" sz="3200"/>
              </a:p>
            </p:txBody>
          </p:sp>
          <p:sp>
            <p:nvSpPr>
              <p:cNvPr id="576598" name="Rectangle 86"/>
              <p:cNvSpPr>
                <a:spLocks noChangeArrowheads="1"/>
              </p:cNvSpPr>
              <p:nvPr/>
            </p:nvSpPr>
            <p:spPr bwMode="auto">
              <a:xfrm>
                <a:off x="4382" y="3879"/>
                <a:ext cx="148" cy="116"/>
              </a:xfrm>
              <a:prstGeom prst="rect">
                <a:avLst/>
              </a:prstGeom>
              <a:noFill/>
              <a:ln w="9525">
                <a:noFill/>
                <a:miter lim="800000"/>
                <a:headEnd/>
                <a:tailEnd/>
              </a:ln>
            </p:spPr>
            <p:txBody>
              <a:bodyPr wrap="none" lIns="0" tIns="0" rIns="0" bIns="0">
                <a:spAutoFit/>
              </a:bodyPr>
              <a:lstStyle/>
              <a:p>
                <a:r>
                  <a:rPr lang="en-US" sz="1200">
                    <a:solidFill>
                      <a:srgbClr val="000000"/>
                    </a:solidFill>
                  </a:rPr>
                  <a:t>700</a:t>
                </a:r>
                <a:endParaRPr lang="en-US" sz="3200"/>
              </a:p>
            </p:txBody>
          </p:sp>
          <p:sp>
            <p:nvSpPr>
              <p:cNvPr id="576599" name="Rectangle 87"/>
              <p:cNvSpPr>
                <a:spLocks noChangeArrowheads="1"/>
              </p:cNvSpPr>
              <p:nvPr/>
            </p:nvSpPr>
            <p:spPr bwMode="auto">
              <a:xfrm>
                <a:off x="2203" y="4020"/>
                <a:ext cx="1815" cy="155"/>
              </a:xfrm>
              <a:prstGeom prst="rect">
                <a:avLst/>
              </a:prstGeom>
              <a:noFill/>
              <a:ln w="9525">
                <a:noFill/>
                <a:miter lim="800000"/>
                <a:headEnd/>
                <a:tailEnd/>
              </a:ln>
            </p:spPr>
            <p:txBody>
              <a:bodyPr wrap="none" lIns="0" tIns="0" rIns="0" bIns="0">
                <a:spAutoFit/>
              </a:bodyPr>
              <a:lstStyle/>
              <a:p>
                <a:r>
                  <a:rPr lang="en-US" sz="1600" b="1" dirty="0">
                    <a:solidFill>
                      <a:srgbClr val="000000"/>
                    </a:solidFill>
                  </a:rPr>
                  <a:t>Alpha Spectroscopy Total U (ppm)</a:t>
                </a:r>
                <a:endParaRPr lang="en-US" sz="4000" dirty="0"/>
              </a:p>
            </p:txBody>
          </p:sp>
          <p:sp>
            <p:nvSpPr>
              <p:cNvPr id="576600" name="Rectangle 88"/>
              <p:cNvSpPr>
                <a:spLocks noChangeArrowheads="1"/>
              </p:cNvSpPr>
              <p:nvPr/>
            </p:nvSpPr>
            <p:spPr bwMode="auto">
              <a:xfrm rot="16200000">
                <a:off x="456" y="2530"/>
                <a:ext cx="962" cy="155"/>
              </a:xfrm>
              <a:prstGeom prst="rect">
                <a:avLst/>
              </a:prstGeom>
              <a:noFill/>
              <a:ln w="9525">
                <a:noFill/>
                <a:miter lim="800000"/>
                <a:headEnd/>
                <a:tailEnd/>
              </a:ln>
            </p:spPr>
            <p:txBody>
              <a:bodyPr wrap="none" lIns="0" tIns="0" rIns="0" bIns="0">
                <a:spAutoFit/>
              </a:bodyPr>
              <a:lstStyle/>
              <a:p>
                <a:r>
                  <a:rPr lang="en-US" sz="1600" b="1" dirty="0">
                    <a:solidFill>
                      <a:srgbClr val="000000"/>
                    </a:solidFill>
                  </a:rPr>
                  <a:t>XRF Total U (ppm)</a:t>
                </a:r>
                <a:endParaRPr lang="en-US" sz="4000" dirty="0"/>
              </a:p>
            </p:txBody>
          </p:sp>
          <p:sp>
            <p:nvSpPr>
              <p:cNvPr id="576601" name="Rectangle 89"/>
              <p:cNvSpPr>
                <a:spLocks noChangeArrowheads="1"/>
              </p:cNvSpPr>
              <p:nvPr/>
            </p:nvSpPr>
            <p:spPr bwMode="auto">
              <a:xfrm>
                <a:off x="803" y="994"/>
                <a:ext cx="3774" cy="3219"/>
              </a:xfrm>
              <a:prstGeom prst="rect">
                <a:avLst/>
              </a:prstGeom>
              <a:noFill/>
              <a:ln w="0">
                <a:solidFill>
                  <a:srgbClr val="000000"/>
                </a:solidFill>
                <a:miter lim="800000"/>
                <a:headEnd/>
                <a:tailEnd/>
              </a:ln>
            </p:spPr>
            <p:txBody>
              <a:bodyPr/>
              <a:lstStyle/>
              <a:p>
                <a:endParaRPr lang="en-US"/>
              </a:p>
            </p:txBody>
          </p:sp>
        </p:grpSp>
        <p:cxnSp>
          <p:nvCxnSpPr>
            <p:cNvPr id="92" name="Straight Connector 91"/>
            <p:cNvCxnSpPr/>
            <p:nvPr/>
          </p:nvCxnSpPr>
          <p:spPr>
            <a:xfrm flipV="1">
              <a:off x="228600" y="2253342"/>
              <a:ext cx="5715000" cy="4267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19365826">
              <a:off x="1856397" y="3922752"/>
              <a:ext cx="2744297" cy="368104"/>
            </a:xfrm>
            <a:prstGeom prst="rect">
              <a:avLst/>
            </a:prstGeom>
            <a:noFill/>
          </p:spPr>
          <p:txBody>
            <a:bodyPr wrap="square" rtlCol="0">
              <a:spAutoFit/>
            </a:bodyPr>
            <a:lstStyle/>
            <a:p>
              <a:r>
                <a:rPr lang="en-US" dirty="0" smtClean="0">
                  <a:solidFill>
                    <a:srgbClr val="00B050"/>
                  </a:solidFill>
                </a:rPr>
                <a:t>line of perfect agreement</a:t>
              </a:r>
              <a:endParaRPr lang="en-US" dirty="0">
                <a:solidFill>
                  <a:srgbClr val="00B050"/>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76200" y="1113744"/>
            <a:ext cx="9296400" cy="4557712"/>
            <a:chOff x="-76200" y="852488"/>
            <a:chExt cx="9296400" cy="4557712"/>
          </a:xfrm>
        </p:grpSpPr>
        <p:grpSp>
          <p:nvGrpSpPr>
            <p:cNvPr id="3" name="Group 15"/>
            <p:cNvGrpSpPr/>
            <p:nvPr/>
          </p:nvGrpSpPr>
          <p:grpSpPr>
            <a:xfrm>
              <a:off x="-76200" y="1993900"/>
              <a:ext cx="9296400" cy="3416300"/>
              <a:chOff x="-76200" y="2209800"/>
              <a:chExt cx="9296400" cy="3416300"/>
            </a:xfrm>
          </p:grpSpPr>
          <p:pic>
            <p:nvPicPr>
              <p:cNvPr id="34820" name="Picture 4"/>
              <p:cNvPicPr>
                <a:picLocks noChangeAspect="1" noChangeArrowheads="1"/>
              </p:cNvPicPr>
              <p:nvPr/>
            </p:nvPicPr>
            <p:blipFill>
              <a:blip r:embed="rId3" cstate="print"/>
              <a:srcRect l="5295" t="5042" r="2942" b="40744"/>
              <a:stretch>
                <a:fillRect/>
              </a:stretch>
            </p:blipFill>
            <p:spPr bwMode="auto">
              <a:xfrm>
                <a:off x="-76200" y="2209800"/>
                <a:ext cx="9296400" cy="3416300"/>
              </a:xfrm>
              <a:prstGeom prst="rect">
                <a:avLst/>
              </a:prstGeom>
              <a:noFill/>
              <a:ln w="9525">
                <a:noFill/>
                <a:miter lim="800000"/>
                <a:headEnd/>
                <a:tailEnd/>
              </a:ln>
              <a:effectLst/>
            </p:spPr>
          </p:pic>
          <p:sp>
            <p:nvSpPr>
              <p:cNvPr id="34833" name="Rectangle 17"/>
              <p:cNvSpPr>
                <a:spLocks noChangeArrowheads="1"/>
              </p:cNvSpPr>
              <p:nvPr/>
            </p:nvSpPr>
            <p:spPr bwMode="auto">
              <a:xfrm>
                <a:off x="1447800" y="2590800"/>
                <a:ext cx="1752600" cy="2895600"/>
              </a:xfrm>
              <a:prstGeom prst="rect">
                <a:avLst/>
              </a:prstGeom>
              <a:noFill/>
              <a:ln w="28575">
                <a:solidFill>
                  <a:srgbClr val="D60093"/>
                </a:solidFill>
                <a:miter lim="800000"/>
                <a:headEnd/>
                <a:tailEnd/>
              </a:ln>
              <a:effectLst/>
            </p:spPr>
            <p:txBody>
              <a:bodyPr wrap="none" anchor="ctr"/>
              <a:lstStyle/>
              <a:p>
                <a:endParaRPr lang="en-US"/>
              </a:p>
            </p:txBody>
          </p:sp>
          <p:sp>
            <p:nvSpPr>
              <p:cNvPr id="34834" name="Rectangle 18"/>
              <p:cNvSpPr>
                <a:spLocks noChangeArrowheads="1"/>
              </p:cNvSpPr>
              <p:nvPr/>
            </p:nvSpPr>
            <p:spPr bwMode="auto">
              <a:xfrm>
                <a:off x="3243549" y="2590800"/>
                <a:ext cx="1828800" cy="2895600"/>
              </a:xfrm>
              <a:prstGeom prst="rect">
                <a:avLst/>
              </a:prstGeom>
              <a:noFill/>
              <a:ln w="28575">
                <a:solidFill>
                  <a:srgbClr val="000099"/>
                </a:solidFill>
                <a:miter lim="800000"/>
                <a:headEnd/>
                <a:tailEnd/>
              </a:ln>
              <a:effectLst/>
            </p:spPr>
            <p:txBody>
              <a:bodyPr wrap="none" anchor="ctr"/>
              <a:lstStyle/>
              <a:p>
                <a:endParaRPr lang="en-US"/>
              </a:p>
            </p:txBody>
          </p:sp>
        </p:grpSp>
        <p:grpSp>
          <p:nvGrpSpPr>
            <p:cNvPr id="4" name="Group 16"/>
            <p:cNvGrpSpPr>
              <a:grpSpLocks/>
            </p:cNvGrpSpPr>
            <p:nvPr/>
          </p:nvGrpSpPr>
          <p:grpSpPr bwMode="auto">
            <a:xfrm>
              <a:off x="76200" y="852488"/>
              <a:ext cx="7010400" cy="1446213"/>
              <a:chOff x="192" y="385"/>
              <a:chExt cx="4416" cy="911"/>
            </a:xfrm>
          </p:grpSpPr>
          <p:sp>
            <p:nvSpPr>
              <p:cNvPr id="34822" name="Text Box 6"/>
              <p:cNvSpPr txBox="1">
                <a:spLocks noChangeArrowheads="1"/>
              </p:cNvSpPr>
              <p:nvPr/>
            </p:nvSpPr>
            <p:spPr bwMode="auto">
              <a:xfrm>
                <a:off x="192" y="385"/>
                <a:ext cx="1680" cy="653"/>
              </a:xfrm>
              <a:prstGeom prst="rect">
                <a:avLst/>
              </a:prstGeom>
              <a:noFill/>
              <a:ln w="9525">
                <a:noFill/>
                <a:miter lim="800000"/>
                <a:headEnd/>
                <a:tailEnd/>
              </a:ln>
              <a:effectLst/>
            </p:spPr>
            <p:txBody>
              <a:bodyPr wrap="square">
                <a:spAutoFit/>
              </a:bodyPr>
              <a:lstStyle/>
              <a:p>
                <a:pPr algn="ctr">
                  <a:lnSpc>
                    <a:spcPct val="85000"/>
                  </a:lnSpc>
                </a:pPr>
                <a:r>
                  <a:rPr lang="en-US" sz="2400" dirty="0" smtClean="0">
                    <a:solidFill>
                      <a:srgbClr val="D60093"/>
                    </a:solidFill>
                  </a:rPr>
                  <a:t>1 XRF bag or cup </a:t>
                </a:r>
              </a:p>
              <a:p>
                <a:pPr algn="ctr">
                  <a:lnSpc>
                    <a:spcPct val="85000"/>
                  </a:lnSpc>
                </a:pPr>
                <a:r>
                  <a:rPr lang="en-US" sz="2400" dirty="0" smtClean="0">
                    <a:solidFill>
                      <a:srgbClr val="D60093"/>
                    </a:solidFill>
                  </a:rPr>
                  <a:t>2 XRF readings </a:t>
                </a:r>
              </a:p>
              <a:p>
                <a:pPr algn="ctr">
                  <a:lnSpc>
                    <a:spcPct val="85000"/>
                  </a:lnSpc>
                </a:pPr>
                <a:r>
                  <a:rPr lang="en-US" sz="2400" dirty="0" smtClean="0">
                    <a:solidFill>
                      <a:srgbClr val="D60093"/>
                    </a:solidFill>
                  </a:rPr>
                  <a:t>(</a:t>
                </a:r>
                <a:r>
                  <a:rPr lang="en-US" sz="2400" dirty="0" err="1" smtClean="0">
                    <a:solidFill>
                      <a:srgbClr val="D60093"/>
                    </a:solidFill>
                  </a:rPr>
                  <a:t>orig</a:t>
                </a:r>
                <a:r>
                  <a:rPr lang="en-US" sz="2400" dirty="0" smtClean="0">
                    <a:solidFill>
                      <a:srgbClr val="D60093"/>
                    </a:solidFill>
                  </a:rPr>
                  <a:t> &amp; dup)</a:t>
                </a:r>
                <a:endParaRPr lang="en-US" sz="2400" dirty="0">
                  <a:solidFill>
                    <a:srgbClr val="D60093"/>
                  </a:solidFill>
                </a:endParaRPr>
              </a:p>
            </p:txBody>
          </p:sp>
          <p:sp>
            <p:nvSpPr>
              <p:cNvPr id="34823" name="Text Box 7"/>
              <p:cNvSpPr txBox="1">
                <a:spLocks noChangeArrowheads="1"/>
              </p:cNvSpPr>
              <p:nvPr/>
            </p:nvSpPr>
            <p:spPr bwMode="auto">
              <a:xfrm>
                <a:off x="2016" y="424"/>
                <a:ext cx="912" cy="617"/>
              </a:xfrm>
              <a:prstGeom prst="rect">
                <a:avLst/>
              </a:prstGeom>
              <a:noFill/>
              <a:ln w="9525">
                <a:noFill/>
                <a:miter lim="800000"/>
                <a:headEnd/>
                <a:tailEnd/>
              </a:ln>
              <a:effectLst/>
            </p:spPr>
            <p:txBody>
              <a:bodyPr wrap="square">
                <a:spAutoFit/>
              </a:bodyPr>
              <a:lstStyle/>
              <a:p>
                <a:pPr algn="ctr">
                  <a:lnSpc>
                    <a:spcPct val="80000"/>
                  </a:lnSpc>
                  <a:spcBef>
                    <a:spcPct val="50000"/>
                  </a:spcBef>
                </a:pPr>
                <a:r>
                  <a:rPr lang="en-US" sz="2400" dirty="0" smtClean="0"/>
                  <a:t>Send bag/cup to the Lab</a:t>
                </a:r>
                <a:endParaRPr lang="en-US" sz="2400" dirty="0"/>
              </a:p>
            </p:txBody>
          </p:sp>
          <p:sp>
            <p:nvSpPr>
              <p:cNvPr id="34827" name="Line 11"/>
              <p:cNvSpPr>
                <a:spLocks noChangeShapeType="1"/>
              </p:cNvSpPr>
              <p:nvPr/>
            </p:nvSpPr>
            <p:spPr bwMode="auto">
              <a:xfrm>
                <a:off x="1728" y="721"/>
                <a:ext cx="288" cy="0"/>
              </a:xfrm>
              <a:prstGeom prst="line">
                <a:avLst/>
              </a:prstGeom>
              <a:noFill/>
              <a:ln w="38100">
                <a:solidFill>
                  <a:schemeClr val="tx1"/>
                </a:solidFill>
                <a:round/>
                <a:headEnd/>
                <a:tailEnd type="triangle" w="med" len="med"/>
              </a:ln>
              <a:effectLst/>
            </p:spPr>
            <p:txBody>
              <a:bodyPr/>
              <a:lstStyle/>
              <a:p>
                <a:endParaRPr lang="en-US"/>
              </a:p>
            </p:txBody>
          </p:sp>
          <p:sp>
            <p:nvSpPr>
              <p:cNvPr id="34828" name="Text Box 12"/>
              <p:cNvSpPr txBox="1">
                <a:spLocks noChangeArrowheads="1"/>
              </p:cNvSpPr>
              <p:nvPr/>
            </p:nvSpPr>
            <p:spPr bwMode="auto">
              <a:xfrm>
                <a:off x="3072" y="395"/>
                <a:ext cx="1536" cy="651"/>
              </a:xfrm>
              <a:prstGeom prst="rect">
                <a:avLst/>
              </a:prstGeom>
              <a:noFill/>
              <a:ln w="9525">
                <a:noFill/>
                <a:miter lim="800000"/>
                <a:headEnd/>
                <a:tailEnd/>
              </a:ln>
              <a:effectLst/>
            </p:spPr>
            <p:txBody>
              <a:bodyPr>
                <a:spAutoFit/>
              </a:bodyPr>
              <a:lstStyle/>
              <a:p>
                <a:pPr algn="ctr">
                  <a:lnSpc>
                    <a:spcPct val="85000"/>
                  </a:lnSpc>
                </a:pPr>
                <a:r>
                  <a:rPr lang="en-US" sz="2400" dirty="0" smtClean="0">
                    <a:solidFill>
                      <a:srgbClr val="000099"/>
                    </a:solidFill>
                  </a:rPr>
                  <a:t>2 separate ICP analyses</a:t>
                </a:r>
              </a:p>
              <a:p>
                <a:pPr algn="ctr">
                  <a:lnSpc>
                    <a:spcPct val="85000"/>
                  </a:lnSpc>
                </a:pPr>
                <a:r>
                  <a:rPr lang="en-US" sz="2400" dirty="0" smtClean="0">
                    <a:solidFill>
                      <a:srgbClr val="000099"/>
                    </a:solidFill>
                  </a:rPr>
                  <a:t>(</a:t>
                </a:r>
                <a:r>
                  <a:rPr lang="en-US" sz="2400" dirty="0" err="1" smtClean="0">
                    <a:solidFill>
                      <a:srgbClr val="000099"/>
                    </a:solidFill>
                  </a:rPr>
                  <a:t>orig</a:t>
                </a:r>
                <a:r>
                  <a:rPr lang="en-US" sz="2400" dirty="0" smtClean="0">
                    <a:solidFill>
                      <a:srgbClr val="000099"/>
                    </a:solidFill>
                  </a:rPr>
                  <a:t> &amp; dup)</a:t>
                </a:r>
                <a:endParaRPr lang="en-US" sz="2400" dirty="0">
                  <a:solidFill>
                    <a:srgbClr val="000099"/>
                  </a:solidFill>
                </a:endParaRPr>
              </a:p>
            </p:txBody>
          </p:sp>
          <p:sp>
            <p:nvSpPr>
              <p:cNvPr id="34829" name="Line 13"/>
              <p:cNvSpPr>
                <a:spLocks noChangeShapeType="1"/>
              </p:cNvSpPr>
              <p:nvPr/>
            </p:nvSpPr>
            <p:spPr bwMode="auto">
              <a:xfrm>
                <a:off x="2928" y="721"/>
                <a:ext cx="288" cy="0"/>
              </a:xfrm>
              <a:prstGeom prst="line">
                <a:avLst/>
              </a:prstGeom>
              <a:noFill/>
              <a:ln w="38100">
                <a:solidFill>
                  <a:schemeClr val="tx1"/>
                </a:solidFill>
                <a:round/>
                <a:headEnd/>
                <a:tailEnd type="triangle" w="med" len="med"/>
              </a:ln>
              <a:effectLst/>
            </p:spPr>
            <p:txBody>
              <a:bodyPr/>
              <a:lstStyle/>
              <a:p>
                <a:endParaRPr lang="en-US"/>
              </a:p>
            </p:txBody>
          </p:sp>
          <p:sp>
            <p:nvSpPr>
              <p:cNvPr id="34830" name="Line 14"/>
              <p:cNvSpPr>
                <a:spLocks noChangeShapeType="1"/>
              </p:cNvSpPr>
              <p:nvPr/>
            </p:nvSpPr>
            <p:spPr bwMode="auto">
              <a:xfrm>
                <a:off x="1008" y="1008"/>
                <a:ext cx="96" cy="288"/>
              </a:xfrm>
              <a:prstGeom prst="line">
                <a:avLst/>
              </a:prstGeom>
              <a:noFill/>
              <a:ln w="38100">
                <a:solidFill>
                  <a:srgbClr val="D60093"/>
                </a:solidFill>
                <a:round/>
                <a:headEnd/>
                <a:tailEnd type="triangle" w="med" len="med"/>
              </a:ln>
              <a:effectLst/>
            </p:spPr>
            <p:txBody>
              <a:bodyPr/>
              <a:lstStyle/>
              <a:p>
                <a:endParaRPr lang="en-US"/>
              </a:p>
            </p:txBody>
          </p:sp>
          <p:sp>
            <p:nvSpPr>
              <p:cNvPr id="34831" name="Line 15"/>
              <p:cNvSpPr>
                <a:spLocks noChangeShapeType="1"/>
              </p:cNvSpPr>
              <p:nvPr/>
            </p:nvSpPr>
            <p:spPr bwMode="auto">
              <a:xfrm flipH="1">
                <a:off x="3408" y="1056"/>
                <a:ext cx="240" cy="240"/>
              </a:xfrm>
              <a:prstGeom prst="line">
                <a:avLst/>
              </a:prstGeom>
              <a:noFill/>
              <a:ln w="38100">
                <a:solidFill>
                  <a:srgbClr val="000099"/>
                </a:solidFill>
                <a:round/>
                <a:headEnd/>
                <a:tailEnd type="triangle" w="med" len="med"/>
              </a:ln>
              <a:effectLst/>
            </p:spPr>
            <p:txBody>
              <a:bodyPr/>
              <a:lstStyle/>
              <a:p>
                <a:endParaRPr lang="en-US"/>
              </a:p>
            </p:txBody>
          </p:sp>
        </p:grpSp>
        <p:sp>
          <p:nvSpPr>
            <p:cNvPr id="19" name="TextBox 18"/>
            <p:cNvSpPr txBox="1"/>
            <p:nvPr/>
          </p:nvSpPr>
          <p:spPr>
            <a:xfrm>
              <a:off x="2057400" y="1913235"/>
              <a:ext cx="2971800" cy="461665"/>
            </a:xfrm>
            <a:prstGeom prst="rect">
              <a:avLst/>
            </a:prstGeom>
            <a:noFill/>
          </p:spPr>
          <p:txBody>
            <a:bodyPr wrap="square" rtlCol="0">
              <a:spAutoFit/>
            </a:bodyPr>
            <a:lstStyle/>
            <a:p>
              <a:r>
                <a:rPr lang="en-US" sz="2400" b="1" dirty="0" smtClean="0"/>
                <a:t>Analyte is Pb (ppm)</a:t>
              </a:r>
              <a:endParaRPr lang="en-US" sz="2400" b="1" dirty="0"/>
            </a:p>
          </p:txBody>
        </p:sp>
      </p:grpSp>
      <p:sp>
        <p:nvSpPr>
          <p:cNvPr id="18" name="TextBox 17"/>
          <p:cNvSpPr txBox="1"/>
          <p:nvPr/>
        </p:nvSpPr>
        <p:spPr>
          <a:xfrm>
            <a:off x="762000" y="5597604"/>
            <a:ext cx="6172200" cy="1107996"/>
          </a:xfrm>
          <a:prstGeom prst="rect">
            <a:avLst/>
          </a:prstGeom>
          <a:noFill/>
        </p:spPr>
        <p:txBody>
          <a:bodyPr wrap="square" rtlCol="0">
            <a:spAutoFit/>
          </a:bodyPr>
          <a:lstStyle/>
          <a:p>
            <a:r>
              <a:rPr lang="en-US" sz="2200" dirty="0" smtClean="0"/>
              <a:t>Measures: 1) how well XRF dups agree; </a:t>
            </a:r>
          </a:p>
          <a:p>
            <a:r>
              <a:rPr lang="en-US" sz="2200" dirty="0" smtClean="0"/>
              <a:t>                    2) how well ICP dups agree; and </a:t>
            </a:r>
          </a:p>
          <a:p>
            <a:r>
              <a:rPr lang="en-US" sz="2200" dirty="0" smtClean="0"/>
              <a:t>                    3) how well XRF &amp; ICP agree</a:t>
            </a:r>
            <a:endParaRPr lang="en-US" sz="2200" dirty="0"/>
          </a:p>
        </p:txBody>
      </p:sp>
      <p:sp>
        <p:nvSpPr>
          <p:cNvPr id="21" name="TextBox 20"/>
          <p:cNvSpPr txBox="1"/>
          <p:nvPr/>
        </p:nvSpPr>
        <p:spPr>
          <a:xfrm>
            <a:off x="152400" y="76200"/>
            <a:ext cx="8915400" cy="867930"/>
          </a:xfrm>
          <a:prstGeom prst="rect">
            <a:avLst/>
          </a:prstGeom>
          <a:noFill/>
        </p:spPr>
        <p:txBody>
          <a:bodyPr wrap="square" rtlCol="0">
            <a:spAutoFit/>
          </a:bodyPr>
          <a:lstStyle/>
          <a:p>
            <a:pPr algn="ctr">
              <a:lnSpc>
                <a:spcPct val="90000"/>
              </a:lnSpc>
            </a:pPr>
            <a:r>
              <a:rPr lang="en-US" sz="3200" dirty="0" smtClean="0"/>
              <a:t>Comparability </a:t>
            </a:r>
            <a:r>
              <a:rPr lang="en-US" sz="3200" dirty="0" smtClean="0"/>
              <a:t>Done the </a:t>
            </a:r>
            <a:r>
              <a:rPr lang="en-US" sz="3200" dirty="0" smtClean="0"/>
              <a:t>Right Way</a:t>
            </a:r>
          </a:p>
          <a:p>
            <a:pPr algn="ctr">
              <a:lnSpc>
                <a:spcPct val="90000"/>
              </a:lnSpc>
            </a:pPr>
            <a:r>
              <a:rPr lang="en-US" sz="2400" dirty="0" smtClean="0"/>
              <a:t>Each comparability sample is analyzed twice by both methods</a:t>
            </a:r>
            <a:endParaRPr lang="en-US" sz="2400" dirty="0"/>
          </a:p>
        </p:txBody>
      </p:sp>
      <p:sp>
        <p:nvSpPr>
          <p:cNvPr id="23" name="TextBox 22"/>
          <p:cNvSpPr txBox="1"/>
          <p:nvPr/>
        </p:nvSpPr>
        <p:spPr>
          <a:xfrm>
            <a:off x="5115062" y="3487579"/>
            <a:ext cx="4018052" cy="246221"/>
          </a:xfrm>
          <a:prstGeom prst="rect">
            <a:avLst/>
          </a:prstGeom>
          <a:noFill/>
        </p:spPr>
        <p:txBody>
          <a:bodyPr wrap="square" lIns="0" tIns="0" rIns="0" bIns="0" rtlCol="0">
            <a:spAutoFit/>
          </a:bodyPr>
          <a:lstStyle/>
          <a:p>
            <a:r>
              <a:rPr lang="en-US" sz="1600" dirty="0" smtClean="0">
                <a:latin typeface="Arial Narrow" pitchFamily="34" charset="0"/>
                <a:cs typeface="Arial" pitchFamily="34" charset="0"/>
              </a:rPr>
              <a:t>(because the single high value biases the regression)</a:t>
            </a:r>
            <a:endParaRPr lang="en-US" sz="1600" dirty="0">
              <a:latin typeface="Arial Narrow" pitchFamily="34" charset="0"/>
              <a:cs typeface="Arial" pitchFamily="34" charset="0"/>
            </a:endParaRPr>
          </a:p>
        </p:txBody>
      </p:sp>
      <p:sp>
        <p:nvSpPr>
          <p:cNvPr id="25" name="Date Placeholder 2"/>
          <p:cNvSpPr>
            <a:spLocks noGrp="1"/>
          </p:cNvSpPr>
          <p:nvPr>
            <p:ph type="dt" sz="half" idx="10"/>
          </p:nvPr>
        </p:nvSpPr>
        <p:spPr>
          <a:xfrm>
            <a:off x="457200" y="6356350"/>
            <a:ext cx="2133600" cy="365125"/>
          </a:xfrm>
        </p:spPr>
        <p:txBody>
          <a:bodyPr/>
          <a:lstStyle/>
          <a:p>
            <a:r>
              <a:rPr lang="en-US" smtClean="0"/>
              <a:t>3/5/2013</a:t>
            </a:r>
            <a:endParaRPr lang="en-US" dirty="0"/>
          </a:p>
        </p:txBody>
      </p:sp>
      <p:sp>
        <p:nvSpPr>
          <p:cNvPr id="27" name="Slide Number Placeholder 4"/>
          <p:cNvSpPr>
            <a:spLocks noGrp="1"/>
          </p:cNvSpPr>
          <p:nvPr>
            <p:ph type="sldNum" sz="quarter" idx="12"/>
          </p:nvPr>
        </p:nvSpPr>
        <p:spPr>
          <a:xfrm>
            <a:off x="6553200" y="6356350"/>
            <a:ext cx="2133600" cy="365125"/>
          </a:xfrm>
        </p:spPr>
        <p:txBody>
          <a:bodyPr/>
          <a:lstStyle/>
          <a:p>
            <a:fld id="{FA4E4E9E-B4A7-4A31-9705-31DC30336F20}" type="slidenum">
              <a:rPr lang="en-US" smtClean="0"/>
              <a:pPr/>
              <a:t>36</a:t>
            </a:fld>
            <a:endParaRPr lang="en-US" dirty="0"/>
          </a:p>
        </p:txBody>
      </p:sp>
      <p:sp>
        <p:nvSpPr>
          <p:cNvPr id="22" name="TextBox 21"/>
          <p:cNvSpPr txBox="1"/>
          <p:nvPr/>
        </p:nvSpPr>
        <p:spPr>
          <a:xfrm>
            <a:off x="5334000" y="4977825"/>
            <a:ext cx="3581400" cy="584775"/>
          </a:xfrm>
          <a:prstGeom prst="rect">
            <a:avLst/>
          </a:prstGeom>
          <a:noFill/>
        </p:spPr>
        <p:txBody>
          <a:bodyPr wrap="square" rtlCol="0">
            <a:spAutoFit/>
          </a:bodyPr>
          <a:lstStyle/>
          <a:p>
            <a:r>
              <a:rPr lang="en-US" sz="1600" dirty="0" smtClean="0"/>
              <a:t>For more info, contact Deana Crumbling, crumbling.deana@epa.gov</a:t>
            </a:r>
            <a:endParaRPr 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Rectangle 8"/>
          <p:cNvSpPr>
            <a:spLocks noGrp="1" noChangeArrowheads="1"/>
          </p:cNvSpPr>
          <p:nvPr>
            <p:ph type="title"/>
          </p:nvPr>
        </p:nvSpPr>
        <p:spPr>
          <a:xfrm>
            <a:off x="838200" y="609600"/>
            <a:ext cx="5638800" cy="1143000"/>
          </a:xfrm>
          <a:noFill/>
          <a:ln/>
        </p:spPr>
        <p:txBody>
          <a:bodyPr>
            <a:noAutofit/>
          </a:bodyPr>
          <a:lstStyle/>
          <a:p>
            <a:pPr>
              <a:lnSpc>
                <a:spcPct val="90000"/>
              </a:lnSpc>
            </a:pPr>
            <a:r>
              <a:rPr lang="en-US" sz="2400" spc="-100" dirty="0" smtClean="0">
                <a:solidFill>
                  <a:srgbClr val="FF0000"/>
                </a:solidFill>
              </a:rPr>
              <a:t>95% confidence </a:t>
            </a:r>
            <a:r>
              <a:rPr lang="en-US" sz="2400" spc="-100" dirty="0">
                <a:solidFill>
                  <a:srgbClr val="FF0000"/>
                </a:solidFill>
              </a:rPr>
              <a:t>interval </a:t>
            </a:r>
            <a:r>
              <a:rPr lang="en-US" sz="2400" spc="-100" dirty="0" smtClean="0">
                <a:solidFill>
                  <a:srgbClr val="FF0000"/>
                </a:solidFill>
              </a:rPr>
              <a:t>(dashed red lines) </a:t>
            </a:r>
            <a:r>
              <a:rPr lang="en-US" sz="2400" spc="-100" dirty="0" smtClean="0"/>
              <a:t>bound the  ICP </a:t>
            </a:r>
            <a:r>
              <a:rPr lang="en-US" sz="2400" spc="-100" dirty="0" err="1"/>
              <a:t>vs</a:t>
            </a:r>
            <a:r>
              <a:rPr lang="en-US" sz="2400" spc="-100" dirty="0"/>
              <a:t> ICP-dup regression </a:t>
            </a:r>
            <a:r>
              <a:rPr lang="en-US" sz="2400" spc="-100" dirty="0" smtClean="0"/>
              <a:t>line (black)</a:t>
            </a:r>
            <a:endParaRPr lang="en-US" sz="2400" spc="-100" dirty="0"/>
          </a:p>
        </p:txBody>
      </p:sp>
      <p:sp>
        <p:nvSpPr>
          <p:cNvPr id="16" name="TextBox 15"/>
          <p:cNvSpPr txBox="1"/>
          <p:nvPr/>
        </p:nvSpPr>
        <p:spPr>
          <a:xfrm>
            <a:off x="6172200" y="4876800"/>
            <a:ext cx="2895600" cy="1245982"/>
          </a:xfrm>
          <a:prstGeom prst="rect">
            <a:avLst/>
          </a:prstGeom>
          <a:noFill/>
        </p:spPr>
        <p:txBody>
          <a:bodyPr wrap="square" rtlCol="0">
            <a:spAutoFit/>
          </a:bodyPr>
          <a:lstStyle/>
          <a:p>
            <a:pPr>
              <a:lnSpc>
                <a:spcPct val="85000"/>
              </a:lnSpc>
              <a:spcBef>
                <a:spcPts val="1200"/>
              </a:spcBef>
            </a:pPr>
            <a:r>
              <a:rPr lang="en-US" sz="2200" spc="-30" dirty="0" smtClean="0"/>
              <a:t>Note that the </a:t>
            </a:r>
            <a:r>
              <a:rPr lang="en-US" sz="2200" spc="-30" dirty="0" smtClean="0">
                <a:solidFill>
                  <a:schemeClr val="accent1">
                    <a:lumMod val="50000"/>
                  </a:schemeClr>
                </a:solidFill>
              </a:rPr>
              <a:t>XRF line </a:t>
            </a:r>
            <a:r>
              <a:rPr lang="en-US" sz="2200" spc="-30" dirty="0" smtClean="0"/>
              <a:t>stays </a:t>
            </a:r>
            <a:r>
              <a:rPr lang="en-US" sz="2200" spc="-30" dirty="0" smtClean="0"/>
              <a:t>closer to the </a:t>
            </a:r>
            <a:r>
              <a:rPr lang="en-US" sz="2200" spc="-30" dirty="0" smtClean="0">
                <a:solidFill>
                  <a:srgbClr val="00B050"/>
                </a:solidFill>
              </a:rPr>
              <a:t>line of perfect agreement </a:t>
            </a:r>
            <a:r>
              <a:rPr lang="en-US" sz="2200" spc="-30" dirty="0" smtClean="0"/>
              <a:t>than the ICP </a:t>
            </a:r>
            <a:r>
              <a:rPr lang="en-US" sz="2200" spc="-30" dirty="0" smtClean="0"/>
              <a:t>line (black).</a:t>
            </a:r>
            <a:endParaRPr lang="en-US" sz="2200" spc="-30" dirty="0" smtClean="0"/>
          </a:p>
        </p:txBody>
      </p:sp>
      <p:grpSp>
        <p:nvGrpSpPr>
          <p:cNvPr id="2" name="Group 25"/>
          <p:cNvGrpSpPr/>
          <p:nvPr/>
        </p:nvGrpSpPr>
        <p:grpSpPr>
          <a:xfrm>
            <a:off x="225533" y="838200"/>
            <a:ext cx="6251467" cy="6153150"/>
            <a:chOff x="533400" y="838200"/>
            <a:chExt cx="6251467" cy="6153150"/>
          </a:xfrm>
        </p:grpSpPr>
        <p:grpSp>
          <p:nvGrpSpPr>
            <p:cNvPr id="3" name="Group 16"/>
            <p:cNvGrpSpPr/>
            <p:nvPr/>
          </p:nvGrpSpPr>
          <p:grpSpPr>
            <a:xfrm>
              <a:off x="533400" y="838200"/>
              <a:ext cx="6248400" cy="6153150"/>
              <a:chOff x="762000" y="838200"/>
              <a:chExt cx="6248400" cy="6153150"/>
            </a:xfrm>
          </p:grpSpPr>
          <p:pic>
            <p:nvPicPr>
              <p:cNvPr id="46086" name="Picture 6" descr="ICP regression"/>
              <p:cNvPicPr>
                <a:picLocks noChangeAspect="1" noChangeArrowheads="1"/>
              </p:cNvPicPr>
              <p:nvPr/>
            </p:nvPicPr>
            <p:blipFill>
              <a:blip r:embed="rId3" cstate="print"/>
              <a:srcRect/>
              <a:stretch>
                <a:fillRect/>
              </a:stretch>
            </p:blipFill>
            <p:spPr bwMode="auto">
              <a:xfrm>
                <a:off x="857250" y="838200"/>
                <a:ext cx="6153150" cy="6153150"/>
              </a:xfrm>
              <a:prstGeom prst="rect">
                <a:avLst/>
              </a:prstGeom>
              <a:noFill/>
            </p:spPr>
          </p:pic>
          <p:sp>
            <p:nvSpPr>
              <p:cNvPr id="5" name="TextBox 4"/>
              <p:cNvSpPr txBox="1"/>
              <p:nvPr/>
            </p:nvSpPr>
            <p:spPr>
              <a:xfrm>
                <a:off x="3200400" y="6477000"/>
                <a:ext cx="2133600" cy="369332"/>
              </a:xfrm>
              <a:prstGeom prst="rect">
                <a:avLst/>
              </a:prstGeom>
              <a:solidFill>
                <a:schemeClr val="bg1"/>
              </a:solidFill>
            </p:spPr>
            <p:txBody>
              <a:bodyPr wrap="square" lIns="0" tIns="0" rIns="0" bIns="91440" rtlCol="0">
                <a:spAutoFit/>
              </a:bodyPr>
              <a:lstStyle/>
              <a:p>
                <a:r>
                  <a:rPr lang="en-US" dirty="0" smtClean="0"/>
                  <a:t>Orig ICP &amp; XRF results</a:t>
                </a:r>
                <a:endParaRPr lang="en-US" dirty="0"/>
              </a:p>
            </p:txBody>
          </p:sp>
          <p:sp>
            <p:nvSpPr>
              <p:cNvPr id="7" name="TextBox 6"/>
              <p:cNvSpPr txBox="1"/>
              <p:nvPr/>
            </p:nvSpPr>
            <p:spPr>
              <a:xfrm rot="16200000">
                <a:off x="-168696" y="3826296"/>
                <a:ext cx="2124541" cy="263149"/>
              </a:xfrm>
              <a:prstGeom prst="rect">
                <a:avLst/>
              </a:prstGeom>
              <a:solidFill>
                <a:schemeClr val="bg1"/>
              </a:solidFill>
            </p:spPr>
            <p:txBody>
              <a:bodyPr wrap="square" lIns="0" tIns="0" rIns="0" bIns="0" rtlCol="0">
                <a:spAutoFit/>
              </a:bodyPr>
              <a:lstStyle/>
              <a:p>
                <a:pPr algn="ctr">
                  <a:lnSpc>
                    <a:spcPct val="95000"/>
                  </a:lnSpc>
                </a:pPr>
                <a:r>
                  <a:rPr lang="en-US" dirty="0" smtClean="0"/>
                  <a:t>Dup ICP &amp; XRF results</a:t>
                </a:r>
                <a:endParaRPr lang="en-US" dirty="0"/>
              </a:p>
            </p:txBody>
          </p:sp>
          <p:sp>
            <p:nvSpPr>
              <p:cNvPr id="8" name="TextBox 7"/>
              <p:cNvSpPr txBox="1"/>
              <p:nvPr/>
            </p:nvSpPr>
            <p:spPr>
              <a:xfrm>
                <a:off x="1828800" y="2667000"/>
                <a:ext cx="1905000" cy="800732"/>
              </a:xfrm>
              <a:prstGeom prst="rect">
                <a:avLst/>
              </a:prstGeom>
              <a:noFill/>
            </p:spPr>
            <p:txBody>
              <a:bodyPr wrap="square" rtlCol="0">
                <a:spAutoFit/>
              </a:bodyPr>
              <a:lstStyle/>
              <a:p>
                <a:pPr>
                  <a:lnSpc>
                    <a:spcPct val="85000"/>
                  </a:lnSpc>
                </a:pPr>
                <a:r>
                  <a:rPr lang="en-US" dirty="0" smtClean="0"/>
                  <a:t>Comparability regression line of ICP to itself</a:t>
                </a:r>
                <a:endParaRPr lang="en-US" dirty="0"/>
              </a:p>
            </p:txBody>
          </p:sp>
          <p:cxnSp>
            <p:nvCxnSpPr>
              <p:cNvPr id="10" name="Straight Arrow Connector 9"/>
              <p:cNvCxnSpPr>
                <a:stCxn id="8" idx="2"/>
              </p:cNvCxnSpPr>
              <p:nvPr/>
            </p:nvCxnSpPr>
            <p:spPr>
              <a:xfrm>
                <a:off x="2781300" y="3467732"/>
                <a:ext cx="571500" cy="6470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3581400"/>
                <a:ext cx="1676400" cy="800732"/>
              </a:xfrm>
              <a:prstGeom prst="rect">
                <a:avLst/>
              </a:prstGeom>
              <a:noFill/>
            </p:spPr>
            <p:txBody>
              <a:bodyPr wrap="square" rtlCol="0">
                <a:spAutoFit/>
              </a:bodyPr>
              <a:lstStyle/>
              <a:p>
                <a:pPr>
                  <a:lnSpc>
                    <a:spcPct val="85000"/>
                  </a:lnSpc>
                </a:pPr>
                <a:r>
                  <a:rPr lang="en-US" dirty="0" smtClean="0">
                    <a:solidFill>
                      <a:schemeClr val="accent1">
                        <a:lumMod val="75000"/>
                      </a:schemeClr>
                    </a:solidFill>
                  </a:rPr>
                  <a:t>Comparability regression line of XRF to itself</a:t>
                </a:r>
                <a:endParaRPr lang="en-US" dirty="0">
                  <a:solidFill>
                    <a:schemeClr val="accent1">
                      <a:lumMod val="75000"/>
                    </a:schemeClr>
                  </a:solidFill>
                </a:endParaRPr>
              </a:p>
            </p:txBody>
          </p:sp>
          <p:cxnSp>
            <p:nvCxnSpPr>
              <p:cNvPr id="14" name="Straight Arrow Connector 13"/>
              <p:cNvCxnSpPr/>
              <p:nvPr/>
            </p:nvCxnSpPr>
            <p:spPr>
              <a:xfrm flipH="1" flipV="1">
                <a:off x="5334000" y="2895600"/>
                <a:ext cx="228600" cy="7620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24"/>
            <p:cNvGrpSpPr/>
            <p:nvPr/>
          </p:nvGrpSpPr>
          <p:grpSpPr>
            <a:xfrm>
              <a:off x="1219200" y="1470660"/>
              <a:ext cx="5565667" cy="4777740"/>
              <a:chOff x="1219200" y="1470660"/>
              <a:chExt cx="5565667" cy="4777740"/>
            </a:xfrm>
          </p:grpSpPr>
          <p:cxnSp>
            <p:nvCxnSpPr>
              <p:cNvPr id="15" name="Straight Connector 14"/>
              <p:cNvCxnSpPr/>
              <p:nvPr/>
            </p:nvCxnSpPr>
            <p:spPr>
              <a:xfrm flipV="1">
                <a:off x="1219200" y="1470660"/>
                <a:ext cx="5257800" cy="477774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9094150">
                <a:off x="4041667" y="2116816"/>
                <a:ext cx="2743200" cy="369332"/>
              </a:xfrm>
              <a:prstGeom prst="rect">
                <a:avLst/>
              </a:prstGeom>
              <a:noFill/>
            </p:spPr>
            <p:txBody>
              <a:bodyPr wrap="square" rtlCol="0">
                <a:spAutoFit/>
              </a:bodyPr>
              <a:lstStyle/>
              <a:p>
                <a:r>
                  <a:rPr lang="en-US" dirty="0" smtClean="0">
                    <a:solidFill>
                      <a:srgbClr val="00B050"/>
                    </a:solidFill>
                  </a:rPr>
                  <a:t>line of perfect agreement</a:t>
                </a:r>
                <a:endParaRPr lang="en-US" dirty="0">
                  <a:solidFill>
                    <a:srgbClr val="00B050"/>
                  </a:solidFill>
                </a:endParaRPr>
              </a:p>
            </p:txBody>
          </p:sp>
        </p:grpSp>
      </p:grpSp>
      <p:sp>
        <p:nvSpPr>
          <p:cNvPr id="20" name="Slide Number Placeholder 19"/>
          <p:cNvSpPr>
            <a:spLocks noGrp="1"/>
          </p:cNvSpPr>
          <p:nvPr>
            <p:ph type="sldNum" sz="quarter" idx="12"/>
          </p:nvPr>
        </p:nvSpPr>
        <p:spPr/>
        <p:txBody>
          <a:bodyPr/>
          <a:lstStyle/>
          <a:p>
            <a:fld id="{65F405B5-801D-4F9D-B894-8A9D219F0C26}" type="slidenum">
              <a:rPr lang="en-US" smtClean="0"/>
              <a:pPr/>
              <a:t>37</a:t>
            </a:fld>
            <a:endParaRPr lang="en-US"/>
          </a:p>
        </p:txBody>
      </p:sp>
      <p:sp>
        <p:nvSpPr>
          <p:cNvPr id="23" name="Rectangle 22"/>
          <p:cNvSpPr/>
          <p:nvPr/>
        </p:nvSpPr>
        <p:spPr>
          <a:xfrm>
            <a:off x="6172200" y="1524000"/>
            <a:ext cx="2895600" cy="3207288"/>
          </a:xfrm>
          <a:prstGeom prst="rect">
            <a:avLst/>
          </a:prstGeom>
        </p:spPr>
        <p:txBody>
          <a:bodyPr wrap="square">
            <a:spAutoFit/>
          </a:bodyPr>
          <a:lstStyle/>
          <a:p>
            <a:pPr>
              <a:lnSpc>
                <a:spcPct val="88000"/>
              </a:lnSpc>
            </a:pPr>
            <a:r>
              <a:rPr lang="en-US" sz="2300" spc="-40" dirty="0" smtClean="0">
                <a:solidFill>
                  <a:schemeClr val="accent1">
                    <a:lumMod val="75000"/>
                  </a:schemeClr>
                </a:solidFill>
              </a:rPr>
              <a:t>The XRF-XRF dup regression line (blue) </a:t>
            </a:r>
            <a:r>
              <a:rPr lang="en-US" sz="2300" spc="-40" dirty="0" smtClean="0"/>
              <a:t>falls within ICP’s </a:t>
            </a:r>
            <a:r>
              <a:rPr lang="en-US" sz="2300" spc="-40" dirty="0" smtClean="0">
                <a:solidFill>
                  <a:srgbClr val="FF0000"/>
                </a:solidFill>
              </a:rPr>
              <a:t>CI (red).  </a:t>
            </a:r>
            <a:r>
              <a:rPr lang="en-US" sz="2300" spc="-40" dirty="0" smtClean="0"/>
              <a:t>This means the XRF data set is as comparable to the ICP data set as the ICP is to itself. Near </a:t>
            </a:r>
            <a:r>
              <a:rPr lang="en-US" sz="2300" spc="-40" dirty="0" smtClean="0"/>
              <a:t>the action </a:t>
            </a:r>
            <a:r>
              <a:rPr lang="en-US" sz="2300" spc="-40" dirty="0" smtClean="0"/>
              <a:t>level (400), </a:t>
            </a:r>
            <a:r>
              <a:rPr lang="en-US" sz="2300" spc="-40" dirty="0" smtClean="0"/>
              <a:t>there </a:t>
            </a:r>
            <a:r>
              <a:rPr lang="en-US" sz="2300" spc="-40" dirty="0" smtClean="0"/>
              <a:t>is good agreement. </a:t>
            </a:r>
            <a:endParaRPr lang="en-US" sz="2300" spc="-40" dirty="0"/>
          </a:p>
        </p:txBody>
      </p:sp>
      <p:sp>
        <p:nvSpPr>
          <p:cNvPr id="21" name="TextBox 20"/>
          <p:cNvSpPr txBox="1"/>
          <p:nvPr/>
        </p:nvSpPr>
        <p:spPr>
          <a:xfrm>
            <a:off x="76200" y="177225"/>
            <a:ext cx="8991600" cy="584775"/>
          </a:xfrm>
          <a:prstGeom prst="rect">
            <a:avLst/>
          </a:prstGeom>
          <a:noFill/>
        </p:spPr>
        <p:txBody>
          <a:bodyPr wrap="square" rtlCol="0">
            <a:spAutoFit/>
          </a:bodyPr>
          <a:lstStyle/>
          <a:p>
            <a:pPr algn="ctr"/>
            <a:r>
              <a:rPr lang="en-US" sz="3200" dirty="0" smtClean="0">
                <a:latin typeface="+mj-lt"/>
              </a:rPr>
              <a:t>An Unbiased Regression Technique for Comparability</a:t>
            </a:r>
            <a:endParaRPr lang="en-US" sz="3200" dirty="0">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457200" y="76200"/>
            <a:ext cx="8229600" cy="1143000"/>
          </a:xfrm>
        </p:spPr>
        <p:txBody>
          <a:bodyPr>
            <a:normAutofit/>
          </a:bodyPr>
          <a:lstStyle/>
          <a:p>
            <a:r>
              <a:rPr lang="en-US" sz="3800" dirty="0"/>
              <a:t>Take-Away Comparability Points</a:t>
            </a:r>
          </a:p>
        </p:txBody>
      </p:sp>
      <p:sp>
        <p:nvSpPr>
          <p:cNvPr id="578563" name="Rectangle 3"/>
          <p:cNvSpPr>
            <a:spLocks noGrp="1" noChangeArrowheads="1"/>
          </p:cNvSpPr>
          <p:nvPr>
            <p:ph type="body" idx="1"/>
          </p:nvPr>
        </p:nvSpPr>
        <p:spPr>
          <a:xfrm>
            <a:off x="228600" y="1219200"/>
            <a:ext cx="8763000" cy="4602163"/>
          </a:xfrm>
        </p:spPr>
        <p:txBody>
          <a:bodyPr>
            <a:noAutofit/>
          </a:bodyPr>
          <a:lstStyle/>
          <a:p>
            <a:pPr>
              <a:lnSpc>
                <a:spcPct val="95000"/>
              </a:lnSpc>
              <a:spcBef>
                <a:spcPts val="1000"/>
              </a:spcBef>
            </a:pPr>
            <a:r>
              <a:rPr lang="en-US" sz="2600" dirty="0"/>
              <a:t>Standard laboratory data can be “noisy” </a:t>
            </a:r>
            <a:r>
              <a:rPr lang="en-US" sz="2600" dirty="0" smtClean="0"/>
              <a:t>due to sampling error &amp; cause poor regression relationship</a:t>
            </a:r>
          </a:p>
          <a:p>
            <a:pPr lvl="1">
              <a:lnSpc>
                <a:spcPct val="95000"/>
              </a:lnSpc>
              <a:spcBef>
                <a:spcPts val="600"/>
              </a:spcBef>
            </a:pPr>
            <a:r>
              <a:rPr lang="en-US" sz="2200" dirty="0" smtClean="0"/>
              <a:t>Remember: XRF cannot match ICP better than ICP matches itself!</a:t>
            </a:r>
          </a:p>
          <a:p>
            <a:pPr lvl="1">
              <a:lnSpc>
                <a:spcPct val="95000"/>
              </a:lnSpc>
              <a:spcBef>
                <a:spcPts val="600"/>
              </a:spcBef>
            </a:pPr>
            <a:r>
              <a:rPr lang="en-US" sz="2200" dirty="0" smtClean="0"/>
              <a:t>Choose samples with </a:t>
            </a:r>
            <a:r>
              <a:rPr lang="en-US" sz="2200" dirty="0" err="1" smtClean="0"/>
              <a:t>conc’s</a:t>
            </a:r>
            <a:r>
              <a:rPr lang="en-US" sz="2200" dirty="0" smtClean="0"/>
              <a:t> in decision-making range </a:t>
            </a:r>
          </a:p>
          <a:p>
            <a:pPr lvl="1">
              <a:lnSpc>
                <a:spcPct val="95000"/>
              </a:lnSpc>
              <a:spcBef>
                <a:spcPts val="600"/>
              </a:spcBef>
            </a:pPr>
            <a:r>
              <a:rPr lang="en-US" sz="2200" dirty="0" smtClean="0"/>
              <a:t>On each comparability sample, run XRF and ICP twice</a:t>
            </a:r>
          </a:p>
          <a:p>
            <a:pPr lvl="1">
              <a:lnSpc>
                <a:spcPct val="95000"/>
              </a:lnSpc>
              <a:spcBef>
                <a:spcPts val="600"/>
              </a:spcBef>
            </a:pPr>
            <a:r>
              <a:rPr lang="en-US" sz="2200" dirty="0" smtClean="0"/>
              <a:t>Regress ICP1 vs. ICP2 &amp; XRF1 vs. XRF2…plot the 2 lines on 1 graph</a:t>
            </a:r>
          </a:p>
          <a:p>
            <a:pPr lvl="1">
              <a:lnSpc>
                <a:spcPct val="95000"/>
              </a:lnSpc>
              <a:spcBef>
                <a:spcPts val="600"/>
              </a:spcBef>
            </a:pPr>
            <a:r>
              <a:rPr lang="en-US" sz="2200" dirty="0" smtClean="0"/>
              <a:t>Does XRF line lie within 95% confidence interval around the ICP line?</a:t>
            </a:r>
            <a:endParaRPr lang="en-US" sz="2200" dirty="0"/>
          </a:p>
          <a:p>
            <a:pPr>
              <a:lnSpc>
                <a:spcPct val="95000"/>
              </a:lnSpc>
              <a:spcBef>
                <a:spcPts val="1000"/>
              </a:spcBef>
            </a:pPr>
            <a:r>
              <a:rPr lang="en-US" sz="2600" dirty="0" smtClean="0"/>
              <a:t>R</a:t>
            </a:r>
            <a:r>
              <a:rPr lang="en-US" sz="2600" baseline="30000" dirty="0" smtClean="0"/>
              <a:t>2</a:t>
            </a:r>
            <a:r>
              <a:rPr lang="en-US" sz="2600" dirty="0" smtClean="0"/>
              <a:t> </a:t>
            </a:r>
            <a:r>
              <a:rPr lang="en-US" sz="2600" dirty="0"/>
              <a:t>values are a poor measure of </a:t>
            </a:r>
            <a:r>
              <a:rPr lang="en-US" sz="2600" dirty="0" smtClean="0"/>
              <a:t>comparability </a:t>
            </a:r>
          </a:p>
          <a:p>
            <a:pPr lvl="1">
              <a:lnSpc>
                <a:spcPct val="95000"/>
              </a:lnSpc>
              <a:spcBef>
                <a:spcPts val="600"/>
              </a:spcBef>
            </a:pPr>
            <a:r>
              <a:rPr lang="en-US" sz="2400" dirty="0" smtClean="0"/>
              <a:t>1 or 2 very high values can bias R</a:t>
            </a:r>
            <a:r>
              <a:rPr lang="en-US" sz="2400" baseline="30000" dirty="0" smtClean="0"/>
              <a:t>2</a:t>
            </a:r>
            <a:r>
              <a:rPr lang="en-US" sz="2400" dirty="0" smtClean="0"/>
              <a:t>…it looks better than really is</a:t>
            </a:r>
            <a:endParaRPr lang="en-US" sz="2400" baseline="30000" dirty="0"/>
          </a:p>
          <a:p>
            <a:pPr>
              <a:lnSpc>
                <a:spcPct val="95000"/>
              </a:lnSpc>
              <a:spcBef>
                <a:spcPts val="1000"/>
              </a:spcBef>
            </a:pPr>
            <a:r>
              <a:rPr lang="en-US" sz="2600" dirty="0" smtClean="0"/>
              <a:t>Slope &amp; intercept more important: provide more useful information that can indicate where any problems lie.</a:t>
            </a:r>
            <a:endParaRPr lang="en-US" sz="2600" dirty="0"/>
          </a:p>
        </p:txBody>
      </p:sp>
      <p:grpSp>
        <p:nvGrpSpPr>
          <p:cNvPr id="9" name="Group 8"/>
          <p:cNvGrpSpPr/>
          <p:nvPr/>
        </p:nvGrpSpPr>
        <p:grpSpPr>
          <a:xfrm>
            <a:off x="7239000" y="2590800"/>
            <a:ext cx="968834" cy="598714"/>
            <a:chOff x="5656228" y="211042"/>
            <a:chExt cx="775675" cy="405580"/>
          </a:xfrm>
        </p:grpSpPr>
        <p:sp>
          <p:nvSpPr>
            <p:cNvPr id="5" name="TextBox 4"/>
            <p:cNvSpPr txBox="1"/>
            <p:nvPr/>
          </p:nvSpPr>
          <p:spPr>
            <a:xfrm>
              <a:off x="5669903" y="252263"/>
              <a:ext cx="762000" cy="312741"/>
            </a:xfrm>
            <a:prstGeom prst="rect">
              <a:avLst/>
            </a:prstGeom>
            <a:noFill/>
          </p:spPr>
          <p:txBody>
            <a:bodyPr wrap="square" rtlCol="0">
              <a:spAutoFit/>
            </a:bodyPr>
            <a:lstStyle/>
            <a:p>
              <a:r>
                <a:rPr lang="en-US" sz="2400" b="1" dirty="0" smtClean="0"/>
                <a:t>NDs</a:t>
              </a:r>
              <a:endParaRPr lang="en-US" sz="2400" b="1" dirty="0"/>
            </a:p>
          </p:txBody>
        </p:sp>
        <p:sp>
          <p:nvSpPr>
            <p:cNvPr id="6" name="Oval 5"/>
            <p:cNvSpPr/>
            <p:nvPr/>
          </p:nvSpPr>
          <p:spPr>
            <a:xfrm>
              <a:off x="5656228" y="211042"/>
              <a:ext cx="533400" cy="4055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a:endCxn id="6" idx="7"/>
            </p:cNvCxnSpPr>
            <p:nvPr/>
          </p:nvCxnSpPr>
          <p:spPr>
            <a:xfrm flipV="1">
              <a:off x="5734340" y="270438"/>
              <a:ext cx="377170" cy="286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8001000" y="2547256"/>
            <a:ext cx="1017818" cy="655205"/>
            <a:chOff x="5557640" y="114002"/>
            <a:chExt cx="843160" cy="517370"/>
          </a:xfrm>
        </p:grpSpPr>
        <p:sp>
          <p:nvSpPr>
            <p:cNvPr id="11" name="TextBox 10"/>
            <p:cNvSpPr txBox="1"/>
            <p:nvPr/>
          </p:nvSpPr>
          <p:spPr>
            <a:xfrm>
              <a:off x="5638800" y="208554"/>
              <a:ext cx="762000" cy="398265"/>
            </a:xfrm>
            <a:prstGeom prst="rect">
              <a:avLst/>
            </a:prstGeom>
            <a:noFill/>
          </p:spPr>
          <p:txBody>
            <a:bodyPr wrap="square" rtlCol="0">
              <a:spAutoFit/>
            </a:bodyPr>
            <a:lstStyle/>
            <a:p>
              <a:pPr>
                <a:lnSpc>
                  <a:spcPct val="70000"/>
                </a:lnSpc>
              </a:pPr>
              <a:r>
                <a:rPr lang="en-US" sz="1900" b="1" dirty="0" smtClean="0">
                  <a:latin typeface="Arial Narrow" pitchFamily="34" charset="0"/>
                </a:rPr>
                <a:t>Real high</a:t>
              </a:r>
              <a:endParaRPr lang="en-US" sz="1900" b="1" dirty="0">
                <a:latin typeface="Arial Narrow" pitchFamily="34" charset="0"/>
              </a:endParaRPr>
            </a:p>
          </p:txBody>
        </p:sp>
        <p:sp>
          <p:nvSpPr>
            <p:cNvPr id="12" name="Oval 11"/>
            <p:cNvSpPr/>
            <p:nvPr/>
          </p:nvSpPr>
          <p:spPr>
            <a:xfrm>
              <a:off x="5557640" y="114002"/>
              <a:ext cx="614562" cy="5173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3"/>
              <a:endCxn id="12" idx="7"/>
            </p:cNvCxnSpPr>
            <p:nvPr/>
          </p:nvCxnSpPr>
          <p:spPr>
            <a:xfrm flipV="1">
              <a:off x="5647640" y="189769"/>
              <a:ext cx="434560" cy="365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Date Placeholder 13"/>
          <p:cNvSpPr>
            <a:spLocks noGrp="1"/>
          </p:cNvSpPr>
          <p:nvPr>
            <p:ph type="dt" sz="half" idx="10"/>
          </p:nvPr>
        </p:nvSpPr>
        <p:spPr/>
        <p:txBody>
          <a:bodyPr/>
          <a:lstStyle/>
          <a:p>
            <a:r>
              <a:rPr lang="en-US" smtClean="0"/>
              <a:t>3/5/2013</a:t>
            </a:r>
            <a:endParaRPr lang="en-US"/>
          </a:p>
        </p:txBody>
      </p:sp>
      <p:sp>
        <p:nvSpPr>
          <p:cNvPr id="15" name="Slide Number Placeholder 14"/>
          <p:cNvSpPr>
            <a:spLocks noGrp="1"/>
          </p:cNvSpPr>
          <p:nvPr>
            <p:ph type="sldNum" sz="quarter" idx="12"/>
          </p:nvPr>
        </p:nvSpPr>
        <p:spPr/>
        <p:txBody>
          <a:bodyPr/>
          <a:lstStyle/>
          <a:p>
            <a:fld id="{FA4E4E9E-B4A7-4A31-9705-31DC30336F20}" type="slidenum">
              <a:rPr lang="en-US" smtClean="0"/>
              <a:pPr/>
              <a:t>38</a:t>
            </a:fld>
            <a:endParaRPr lang="en-US"/>
          </a:p>
        </p:txBody>
      </p:sp>
      <p:sp>
        <p:nvSpPr>
          <p:cNvPr id="16" name="Footer Placeholder 15"/>
          <p:cNvSpPr>
            <a:spLocks noGrp="1"/>
          </p:cNvSpPr>
          <p:nvPr>
            <p:ph type="ftr" sz="quarter" idx="11"/>
          </p:nvPr>
        </p:nvSpPr>
        <p:spPr/>
        <p:txBody>
          <a:bodyPr/>
          <a:lstStyle/>
          <a:p>
            <a:r>
              <a:rPr lang="en-US" smtClean="0"/>
              <a:t>Hardrock Mine Geochemistry and Hydrology Predictions</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ennis shooting bag"/>
          <p:cNvPicPr>
            <a:picLocks noChangeAspect="1" noChangeArrowheads="1"/>
          </p:cNvPicPr>
          <p:nvPr/>
        </p:nvPicPr>
        <p:blipFill>
          <a:blip r:embed="rId2" cstate="print"/>
          <a:srcRect/>
          <a:stretch>
            <a:fillRect/>
          </a:stretch>
        </p:blipFill>
        <p:spPr bwMode="auto">
          <a:xfrm>
            <a:off x="2438400" y="2286000"/>
            <a:ext cx="6629400" cy="4484688"/>
          </a:xfrm>
          <a:prstGeom prst="rect">
            <a:avLst/>
          </a:prstGeom>
          <a:noFill/>
        </p:spPr>
      </p:pic>
      <p:sp>
        <p:nvSpPr>
          <p:cNvPr id="6" name="Title 1"/>
          <p:cNvSpPr txBox="1">
            <a:spLocks/>
          </p:cNvSpPr>
          <p:nvPr/>
        </p:nvSpPr>
        <p:spPr>
          <a:xfrm>
            <a:off x="685800" y="457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Using XRF to Guide Aspects of Incremental Sampling for Metals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64924909-37CF-4F38-84FB-DBC456AA7F67}" type="slidenum">
              <a:rPr lang="en-US" smtClean="0">
                <a:ea typeface="ＭＳ Ｐゴシック" charset="-128"/>
              </a:rPr>
              <a:pPr/>
              <a:t>4</a:t>
            </a:fld>
            <a:endParaRPr lang="en-US" smtClean="0">
              <a:ea typeface="ＭＳ Ｐゴシック" charset="-128"/>
            </a:endParaRPr>
          </a:p>
        </p:txBody>
      </p:sp>
      <p:sp>
        <p:nvSpPr>
          <p:cNvPr id="8195" name="Rectangle 2"/>
          <p:cNvSpPr>
            <a:spLocks noGrp="1" noChangeArrowheads="1"/>
          </p:cNvSpPr>
          <p:nvPr>
            <p:ph type="title"/>
          </p:nvPr>
        </p:nvSpPr>
        <p:spPr>
          <a:xfrm>
            <a:off x="228600" y="381000"/>
            <a:ext cx="8686800" cy="838200"/>
          </a:xfrm>
        </p:spPr>
        <p:txBody>
          <a:bodyPr>
            <a:normAutofit/>
          </a:bodyPr>
          <a:lstStyle/>
          <a:p>
            <a:pPr eaLnBrk="1" hangingPunct="1"/>
            <a:r>
              <a:rPr lang="en-US" sz="3800" dirty="0" smtClean="0">
                <a:ea typeface="ＭＳ Ｐゴシック" charset="-128"/>
              </a:rPr>
              <a:t>Tools for Reliable Soil Data Are Available</a:t>
            </a:r>
          </a:p>
        </p:txBody>
      </p:sp>
      <p:sp>
        <p:nvSpPr>
          <p:cNvPr id="8196" name="Rectangle 3"/>
          <p:cNvSpPr>
            <a:spLocks noGrp="1" noChangeArrowheads="1"/>
          </p:cNvSpPr>
          <p:nvPr>
            <p:ph type="body" idx="1"/>
          </p:nvPr>
        </p:nvSpPr>
        <p:spPr>
          <a:xfrm>
            <a:off x="228600" y="1524000"/>
            <a:ext cx="8610600" cy="4800600"/>
          </a:xfrm>
        </p:spPr>
        <p:txBody>
          <a:bodyPr>
            <a:normAutofit/>
          </a:bodyPr>
          <a:lstStyle/>
          <a:p>
            <a:pPr>
              <a:lnSpc>
                <a:spcPct val="95000"/>
              </a:lnSpc>
              <a:spcBef>
                <a:spcPts val="600"/>
              </a:spcBef>
            </a:pPr>
            <a:r>
              <a:rPr lang="en-US" sz="2800" dirty="0" smtClean="0">
                <a:ea typeface="ＭＳ Ｐゴシック" charset="-128"/>
              </a:rPr>
              <a:t>Incremental-composite sampling (ICS) addresses:</a:t>
            </a:r>
          </a:p>
          <a:p>
            <a:pPr lvl="1">
              <a:lnSpc>
                <a:spcPct val="95000"/>
              </a:lnSpc>
              <a:spcBef>
                <a:spcPts val="600"/>
              </a:spcBef>
            </a:pPr>
            <a:r>
              <a:rPr lang="en-US" sz="2400" dirty="0" smtClean="0">
                <a:ea typeface="ＭＳ Ｐゴシック" charset="-128"/>
              </a:rPr>
              <a:t>Short-scale heterogeneity by collecting many field increments </a:t>
            </a:r>
          </a:p>
          <a:p>
            <a:pPr lvl="1">
              <a:lnSpc>
                <a:spcPct val="95000"/>
              </a:lnSpc>
              <a:spcBef>
                <a:spcPts val="600"/>
              </a:spcBef>
            </a:pPr>
            <a:r>
              <a:rPr lang="en-US" sz="2400" dirty="0" smtClean="0">
                <a:ea typeface="ＭＳ Ｐゴシック" charset="-128"/>
              </a:rPr>
              <a:t>Micro-scale heterogeneity by specialized sample processing and subsampling procedures</a:t>
            </a:r>
          </a:p>
          <a:p>
            <a:pPr>
              <a:lnSpc>
                <a:spcPct val="95000"/>
              </a:lnSpc>
              <a:spcBef>
                <a:spcPts val="1200"/>
              </a:spcBef>
            </a:pPr>
            <a:r>
              <a:rPr lang="en-US" sz="2800" dirty="0" smtClean="0">
                <a:ea typeface="ＭＳ Ｐゴシック" charset="-128"/>
              </a:rPr>
              <a:t>X-ray fluorescence (XRF) instruments</a:t>
            </a:r>
          </a:p>
          <a:p>
            <a:pPr lvl="1">
              <a:lnSpc>
                <a:spcPct val="95000"/>
              </a:lnSpc>
              <a:spcBef>
                <a:spcPts val="600"/>
              </a:spcBef>
            </a:pPr>
            <a:r>
              <a:rPr lang="en-US" sz="2400" dirty="0" smtClean="0">
                <a:ea typeface="ＭＳ Ｐゴシック" charset="-128"/>
              </a:rPr>
              <a:t>ICS + real-time XRF data = powerful, efficient sampling designs</a:t>
            </a:r>
          </a:p>
          <a:p>
            <a:pPr lvl="1">
              <a:lnSpc>
                <a:spcPct val="95000"/>
              </a:lnSpc>
              <a:spcBef>
                <a:spcPts val="600"/>
              </a:spcBef>
            </a:pPr>
            <a:r>
              <a:rPr lang="en-US" sz="2400" dirty="0" smtClean="0">
                <a:ea typeface="ＭＳ Ｐゴシック" charset="-128"/>
              </a:rPr>
              <a:t>XRF can guide real-time, in-field choice of increment number, set DU boundaries &amp; evaluate sample processing</a:t>
            </a:r>
          </a:p>
          <a:p>
            <a:pPr lvl="1">
              <a:lnSpc>
                <a:spcPct val="95000"/>
              </a:lnSpc>
              <a:spcBef>
                <a:spcPts val="600"/>
              </a:spcBef>
            </a:pPr>
            <a:r>
              <a:rPr lang="en-US" sz="2400" dirty="0" smtClean="0">
                <a:ea typeface="ＭＳ Ｐゴシック" charset="-128"/>
              </a:rPr>
              <a:t>Proper </a:t>
            </a:r>
            <a:r>
              <a:rPr lang="en-US" sz="2400" dirty="0" smtClean="0">
                <a:ea typeface="ＭＳ Ｐゴシック" charset="-128"/>
              </a:rPr>
              <a:t>XRF application requires sufficient QC and documentation</a:t>
            </a:r>
          </a:p>
          <a:p>
            <a:pPr lvl="2">
              <a:lnSpc>
                <a:spcPct val="95000"/>
              </a:lnSpc>
              <a:spcBef>
                <a:spcPts val="600"/>
              </a:spcBef>
            </a:pPr>
            <a:r>
              <a:rPr lang="en-US" sz="2200" dirty="0" smtClean="0">
                <a:ea typeface="ＭＳ Ｐゴシック" charset="-128"/>
              </a:rPr>
              <a:t>XRF &amp; ICP comparisons usually done incorrectly</a:t>
            </a:r>
          </a:p>
          <a:p>
            <a:pPr lvl="1">
              <a:lnSpc>
                <a:spcPct val="95000"/>
              </a:lnSpc>
              <a:spcBef>
                <a:spcPts val="600"/>
              </a:spcBef>
            </a:pPr>
            <a:endParaRPr lang="en-US" sz="2200" u="sng" dirty="0" smtClean="0">
              <a:ea typeface="ＭＳ Ｐゴシック" charset="-128"/>
            </a:endParaRPr>
          </a:p>
        </p:txBody>
      </p:sp>
      <p:sp>
        <p:nvSpPr>
          <p:cNvPr id="5" name="Date Placeholder 4"/>
          <p:cNvSpPr>
            <a:spLocks noGrp="1"/>
          </p:cNvSpPr>
          <p:nvPr>
            <p:ph type="dt" sz="half" idx="10"/>
          </p:nvPr>
        </p:nvSpPr>
        <p:spPr/>
        <p:txBody>
          <a:bodyPr/>
          <a:lstStyle/>
          <a:p>
            <a:pPr>
              <a:defRPr/>
            </a:pPr>
            <a:r>
              <a:rPr lang="en-US" smtClean="0"/>
              <a:t>3/5/2013</a:t>
            </a:r>
            <a:endParaRPr lang="en-US" dirty="0"/>
          </a:p>
        </p:txBody>
      </p:sp>
      <p:sp>
        <p:nvSpPr>
          <p:cNvPr id="6" name="Footer Placeholder 5"/>
          <p:cNvSpPr>
            <a:spLocks noGrp="1"/>
          </p:cNvSpPr>
          <p:nvPr>
            <p:ph type="ftr" sz="quarter" idx="11"/>
          </p:nvPr>
        </p:nvSpPr>
        <p:spPr/>
        <p:txBody>
          <a:bodyPr/>
          <a:lstStyle/>
          <a:p>
            <a:pPr>
              <a:defRPr/>
            </a:pPr>
            <a:r>
              <a:rPr lang="en-US" dirty="0" smtClean="0"/>
              <a:t>Hardrock Mine Geochemistry and Hydrology Predictions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idx="4294967295"/>
          </p:nvPr>
        </p:nvSpPr>
        <p:spPr>
          <a:xfrm>
            <a:off x="228600" y="152400"/>
            <a:ext cx="8763000" cy="1047750"/>
          </a:xfrm>
        </p:spPr>
        <p:txBody>
          <a:bodyPr>
            <a:normAutofit/>
          </a:bodyPr>
          <a:lstStyle/>
          <a:p>
            <a:r>
              <a:rPr lang="en-US" sz="3800" dirty="0" smtClean="0"/>
              <a:t>XRF to Verify Adequate Sample Processing</a:t>
            </a:r>
            <a:endParaRPr lang="en-US" sz="3800" dirty="0"/>
          </a:p>
        </p:txBody>
      </p:sp>
      <p:sp>
        <p:nvSpPr>
          <p:cNvPr id="410627" name="Rectangle 3"/>
          <p:cNvSpPr>
            <a:spLocks noGrp="1" noChangeArrowheads="1"/>
          </p:cNvSpPr>
          <p:nvPr>
            <p:ph type="body" idx="4294967295"/>
          </p:nvPr>
        </p:nvSpPr>
        <p:spPr>
          <a:xfrm>
            <a:off x="152400" y="1371600"/>
            <a:ext cx="8839200" cy="4876800"/>
          </a:xfrm>
        </p:spPr>
        <p:txBody>
          <a:bodyPr>
            <a:noAutofit/>
          </a:bodyPr>
          <a:lstStyle/>
          <a:p>
            <a:pPr>
              <a:lnSpc>
                <a:spcPct val="90000"/>
              </a:lnSpc>
            </a:pPr>
            <a:r>
              <a:rPr lang="en-US" sz="2600" dirty="0"/>
              <a:t>XRF excellent for </a:t>
            </a:r>
            <a:r>
              <a:rPr lang="en-US" sz="2600" dirty="0" smtClean="0"/>
              <a:t>developing and verifying ICS sample processing procedures prior to lab </a:t>
            </a:r>
            <a:r>
              <a:rPr lang="en-US" sz="2600" u="sng" dirty="0" smtClean="0"/>
              <a:t>metals</a:t>
            </a:r>
            <a:r>
              <a:rPr lang="en-US" sz="2600" dirty="0" smtClean="0"/>
              <a:t> analysis.</a:t>
            </a:r>
          </a:p>
          <a:p>
            <a:pPr>
              <a:lnSpc>
                <a:spcPct val="90000"/>
              </a:lnSpc>
            </a:pPr>
            <a:r>
              <a:rPr lang="en-US" sz="2600" dirty="0" smtClean="0"/>
              <a:t>Especially useful if sample splitting will be done in the field (measure variability within- and between-bags after splitting)</a:t>
            </a:r>
            <a:endParaRPr lang="en-US" sz="2600" dirty="0"/>
          </a:p>
          <a:p>
            <a:pPr>
              <a:lnSpc>
                <a:spcPct val="90000"/>
              </a:lnSpc>
              <a:spcBef>
                <a:spcPct val="35000"/>
              </a:spcBef>
            </a:pPr>
            <a:r>
              <a:rPr lang="en-US" sz="2600" dirty="0" smtClean="0"/>
              <a:t>To </a:t>
            </a:r>
            <a:r>
              <a:rPr lang="en-US" sz="2600" dirty="0"/>
              <a:t>perform</a:t>
            </a:r>
          </a:p>
          <a:p>
            <a:pPr lvl="1">
              <a:lnSpc>
                <a:spcPct val="90000"/>
              </a:lnSpc>
              <a:spcBef>
                <a:spcPts val="600"/>
              </a:spcBef>
            </a:pPr>
            <a:r>
              <a:rPr lang="en-US" sz="2200" dirty="0" smtClean="0"/>
              <a:t>Process samples &amp; take at least 4 XRF readings thru bag (2 on each side). Enter data into programmed spreadsheet &amp; calculate average.</a:t>
            </a:r>
          </a:p>
          <a:p>
            <a:pPr lvl="1">
              <a:lnSpc>
                <a:spcPct val="90000"/>
              </a:lnSpc>
              <a:spcBef>
                <a:spcPts val="600"/>
              </a:spcBef>
            </a:pPr>
            <a:r>
              <a:rPr lang="en-US" sz="2200" dirty="0" smtClean="0"/>
              <a:t>Select </a:t>
            </a:r>
            <a:r>
              <a:rPr lang="en-US" sz="2200" dirty="0"/>
              <a:t>samples with </a:t>
            </a:r>
            <a:r>
              <a:rPr lang="en-US" sz="2200" dirty="0" smtClean="0"/>
              <a:t>average conc in certain “bins” near action level</a:t>
            </a:r>
            <a:endParaRPr lang="en-US" sz="2200" dirty="0"/>
          </a:p>
          <a:p>
            <a:pPr lvl="1">
              <a:lnSpc>
                <a:spcPct val="90000"/>
              </a:lnSpc>
              <a:spcBef>
                <a:spcPts val="600"/>
              </a:spcBef>
            </a:pPr>
            <a:r>
              <a:rPr lang="en-US" sz="2200" dirty="0" smtClean="0"/>
              <a:t>Take additional 5 </a:t>
            </a:r>
            <a:r>
              <a:rPr lang="en-US" sz="2200" dirty="0"/>
              <a:t>to 10 </a:t>
            </a:r>
            <a:r>
              <a:rPr lang="en-US" sz="2200" dirty="0" smtClean="0"/>
              <a:t>shots over </a:t>
            </a:r>
            <a:r>
              <a:rPr lang="en-US" sz="2200" dirty="0"/>
              <a:t>sample </a:t>
            </a:r>
          </a:p>
          <a:p>
            <a:pPr lvl="1">
              <a:lnSpc>
                <a:spcPct val="90000"/>
              </a:lnSpc>
              <a:spcBef>
                <a:spcPts val="600"/>
              </a:spcBef>
            </a:pPr>
            <a:r>
              <a:rPr lang="en-US" sz="2200" dirty="0"/>
              <a:t>Compare </a:t>
            </a:r>
            <a:r>
              <a:rPr lang="en-US" sz="2200" dirty="0" smtClean="0"/>
              <a:t>to pre-established std dev limit derived from limits on allowable decision error (can be done with a simple spreadsheet)</a:t>
            </a:r>
            <a:endParaRPr lang="en-US" sz="2200" dirty="0"/>
          </a:p>
        </p:txBody>
      </p:sp>
      <p:sp>
        <p:nvSpPr>
          <p:cNvPr id="6" name="Date Placeholder 5"/>
          <p:cNvSpPr>
            <a:spLocks noGrp="1"/>
          </p:cNvSpPr>
          <p:nvPr>
            <p:ph type="dt" sz="half" idx="10"/>
          </p:nvPr>
        </p:nvSpPr>
        <p:spPr>
          <a:xfrm>
            <a:off x="457200" y="6340475"/>
            <a:ext cx="2133600" cy="365125"/>
          </a:xfrm>
        </p:spPr>
        <p:txBody>
          <a:bodyPr/>
          <a:lstStyle/>
          <a:p>
            <a:r>
              <a:rPr lang="en-US" smtClean="0"/>
              <a:t>3/5/2013</a:t>
            </a:r>
            <a:endParaRPr lang="en-US" dirty="0"/>
          </a:p>
        </p:txBody>
      </p:sp>
      <p:sp>
        <p:nvSpPr>
          <p:cNvPr id="7" name="Footer Placeholder 6"/>
          <p:cNvSpPr>
            <a:spLocks noGrp="1"/>
          </p:cNvSpPr>
          <p:nvPr>
            <p:ph type="ftr" sz="quarter" idx="11"/>
          </p:nvPr>
        </p:nvSpPr>
        <p:spPr/>
        <p:txBody>
          <a:bodyPr/>
          <a:lstStyle/>
          <a:p>
            <a:r>
              <a:rPr lang="en-US" dirty="0" smtClean="0"/>
              <a:t>Hardrock Mine Geochemistry and Hydrology Predictions</a:t>
            </a:r>
            <a:endParaRPr lang="en-US" dirty="0"/>
          </a:p>
        </p:txBody>
      </p:sp>
      <p:sp>
        <p:nvSpPr>
          <p:cNvPr id="8" name="Slide Number Placeholder 7"/>
          <p:cNvSpPr>
            <a:spLocks noGrp="1"/>
          </p:cNvSpPr>
          <p:nvPr>
            <p:ph type="sldNum" sz="quarter" idx="12"/>
          </p:nvPr>
        </p:nvSpPr>
        <p:spPr>
          <a:xfrm>
            <a:off x="6553200" y="6356350"/>
            <a:ext cx="2133600" cy="365125"/>
          </a:xfrm>
        </p:spPr>
        <p:txBody>
          <a:bodyPr/>
          <a:lstStyle/>
          <a:p>
            <a:fld id="{FA4E4E9E-B4A7-4A31-9705-31DC30336F20}" type="slidenum">
              <a:rPr lang="en-US" smtClean="0"/>
              <a:pPr/>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fade">
                                      <p:cBhvr>
                                        <p:cTn id="7" dur="500"/>
                                        <p:tgtEl>
                                          <p:spTgt spid="410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627">
                                            <p:txEl>
                                              <p:pRg st="1" end="1"/>
                                            </p:txEl>
                                          </p:spTgt>
                                        </p:tgtEl>
                                        <p:attrNameLst>
                                          <p:attrName>style.visibility</p:attrName>
                                        </p:attrNameLst>
                                      </p:cBhvr>
                                      <p:to>
                                        <p:strVal val="visible"/>
                                      </p:to>
                                    </p:set>
                                    <p:animEffect transition="in" filter="fade">
                                      <p:cBhvr>
                                        <p:cTn id="12" dur="500"/>
                                        <p:tgtEl>
                                          <p:spTgt spid="410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627">
                                            <p:txEl>
                                              <p:pRg st="2" end="2"/>
                                            </p:txEl>
                                          </p:spTgt>
                                        </p:tgtEl>
                                        <p:attrNameLst>
                                          <p:attrName>style.visibility</p:attrName>
                                        </p:attrNameLst>
                                      </p:cBhvr>
                                      <p:to>
                                        <p:strVal val="visible"/>
                                      </p:to>
                                    </p:set>
                                    <p:animEffect transition="in" filter="fade">
                                      <p:cBhvr>
                                        <p:cTn id="17" dur="500"/>
                                        <p:tgtEl>
                                          <p:spTgt spid="41062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0627">
                                            <p:txEl>
                                              <p:pRg st="3" end="3"/>
                                            </p:txEl>
                                          </p:spTgt>
                                        </p:tgtEl>
                                        <p:attrNameLst>
                                          <p:attrName>style.visibility</p:attrName>
                                        </p:attrNameLst>
                                      </p:cBhvr>
                                      <p:to>
                                        <p:strVal val="visible"/>
                                      </p:to>
                                    </p:set>
                                    <p:animEffect transition="in" filter="fade">
                                      <p:cBhvr>
                                        <p:cTn id="20" dur="500"/>
                                        <p:tgtEl>
                                          <p:spTgt spid="41062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0627">
                                            <p:txEl>
                                              <p:pRg st="4" end="4"/>
                                            </p:txEl>
                                          </p:spTgt>
                                        </p:tgtEl>
                                        <p:attrNameLst>
                                          <p:attrName>style.visibility</p:attrName>
                                        </p:attrNameLst>
                                      </p:cBhvr>
                                      <p:to>
                                        <p:strVal val="visible"/>
                                      </p:to>
                                    </p:set>
                                    <p:animEffect transition="in" filter="fade">
                                      <p:cBhvr>
                                        <p:cTn id="23" dur="500"/>
                                        <p:tgtEl>
                                          <p:spTgt spid="41062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0627">
                                            <p:txEl>
                                              <p:pRg st="5" end="5"/>
                                            </p:txEl>
                                          </p:spTgt>
                                        </p:tgtEl>
                                        <p:attrNameLst>
                                          <p:attrName>style.visibility</p:attrName>
                                        </p:attrNameLst>
                                      </p:cBhvr>
                                      <p:to>
                                        <p:strVal val="visible"/>
                                      </p:to>
                                    </p:set>
                                    <p:animEffect transition="in" filter="fade">
                                      <p:cBhvr>
                                        <p:cTn id="26" dur="500"/>
                                        <p:tgtEl>
                                          <p:spTgt spid="41062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0627">
                                            <p:txEl>
                                              <p:pRg st="6" end="6"/>
                                            </p:txEl>
                                          </p:spTgt>
                                        </p:tgtEl>
                                        <p:attrNameLst>
                                          <p:attrName>style.visibility</p:attrName>
                                        </p:attrNameLst>
                                      </p:cBhvr>
                                      <p:to>
                                        <p:strVal val="visible"/>
                                      </p:to>
                                    </p:set>
                                    <p:animEffect transition="in" filter="fade">
                                      <p:cBhvr>
                                        <p:cTn id="29" dur="500"/>
                                        <p:tgtEl>
                                          <p:spTgt spid="410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idx="4294967295"/>
          </p:nvPr>
        </p:nvSpPr>
        <p:spPr>
          <a:xfrm>
            <a:off x="152400" y="400050"/>
            <a:ext cx="8763000" cy="1047750"/>
          </a:xfrm>
        </p:spPr>
        <p:txBody>
          <a:bodyPr>
            <a:noAutofit/>
          </a:bodyPr>
          <a:lstStyle/>
          <a:p>
            <a:r>
              <a:rPr lang="en-US" sz="3800" dirty="0" smtClean="0"/>
              <a:t>XRF to Verify Adequate Sample Processing </a:t>
            </a:r>
            <a:r>
              <a:rPr lang="en-US" sz="3600" dirty="0" smtClean="0"/>
              <a:t>(cont’d)</a:t>
            </a:r>
            <a:endParaRPr lang="en-US" sz="3800" dirty="0"/>
          </a:p>
        </p:txBody>
      </p:sp>
      <p:sp>
        <p:nvSpPr>
          <p:cNvPr id="410627" name="Rectangle 3"/>
          <p:cNvSpPr>
            <a:spLocks noGrp="1" noChangeArrowheads="1"/>
          </p:cNvSpPr>
          <p:nvPr>
            <p:ph type="body" idx="4294967295"/>
          </p:nvPr>
        </p:nvSpPr>
        <p:spPr>
          <a:xfrm>
            <a:off x="228600" y="1676400"/>
            <a:ext cx="8610600" cy="4343400"/>
          </a:xfrm>
        </p:spPr>
        <p:txBody>
          <a:bodyPr>
            <a:noAutofit/>
          </a:bodyPr>
          <a:lstStyle/>
          <a:p>
            <a:pPr>
              <a:lnSpc>
                <a:spcPct val="95000"/>
              </a:lnSpc>
            </a:pPr>
            <a:r>
              <a:rPr lang="en-US" sz="2800" dirty="0" smtClean="0"/>
              <a:t>If limits on allowable variability after processing are exceeded, might…</a:t>
            </a:r>
          </a:p>
          <a:p>
            <a:pPr lvl="1">
              <a:lnSpc>
                <a:spcPct val="95000"/>
              </a:lnSpc>
              <a:spcBef>
                <a:spcPts val="1200"/>
              </a:spcBef>
            </a:pPr>
            <a:r>
              <a:rPr lang="en-US" sz="2400" dirty="0" smtClean="0"/>
              <a:t>Reprocess the sample &amp; oversee to make sure technician is following correct procedures</a:t>
            </a:r>
            <a:endParaRPr lang="en-US" sz="2000" dirty="0" smtClean="0"/>
          </a:p>
          <a:p>
            <a:pPr lvl="1">
              <a:lnSpc>
                <a:spcPct val="95000"/>
              </a:lnSpc>
              <a:spcBef>
                <a:spcPts val="600"/>
              </a:spcBef>
            </a:pPr>
            <a:r>
              <a:rPr lang="en-US" sz="2400" dirty="0" smtClean="0"/>
              <a:t>Need to modify procedures or decision-making criteria</a:t>
            </a:r>
          </a:p>
          <a:p>
            <a:pPr lvl="1">
              <a:lnSpc>
                <a:spcPct val="95000"/>
              </a:lnSpc>
              <a:spcBef>
                <a:spcPts val="600"/>
              </a:spcBef>
            </a:pPr>
            <a:r>
              <a:rPr lang="en-US" sz="2400" dirty="0" smtClean="0"/>
              <a:t>Have a difficult sample that will require extra processing (such as grinding)</a:t>
            </a:r>
          </a:p>
          <a:p>
            <a:pPr lvl="1">
              <a:lnSpc>
                <a:spcPct val="95000"/>
              </a:lnSpc>
              <a:spcBef>
                <a:spcPts val="600"/>
              </a:spcBef>
            </a:pPr>
            <a:r>
              <a:rPr lang="en-US" sz="2400" dirty="0" smtClean="0"/>
              <a:t>Require mass of lab analytical subsamples to be increased</a:t>
            </a:r>
          </a:p>
          <a:p>
            <a:pPr>
              <a:lnSpc>
                <a:spcPct val="95000"/>
              </a:lnSpc>
              <a:spcBef>
                <a:spcPts val="600"/>
              </a:spcBef>
            </a:pPr>
            <a:r>
              <a:rPr lang="en-US" sz="2800" dirty="0" smtClean="0"/>
              <a:t>Can be part of pilot study &amp;/or on-going QC for field &amp; lab procedures</a:t>
            </a:r>
          </a:p>
          <a:p>
            <a:pPr>
              <a:lnSpc>
                <a:spcPct val="95000"/>
              </a:lnSpc>
              <a:spcBef>
                <a:spcPts val="600"/>
              </a:spcBef>
            </a:pPr>
            <a:endParaRPr lang="en-US" dirty="0" smtClean="0"/>
          </a:p>
        </p:txBody>
      </p:sp>
      <p:sp>
        <p:nvSpPr>
          <p:cNvPr id="6" name="Date Placeholder 5"/>
          <p:cNvSpPr>
            <a:spLocks noGrp="1"/>
          </p:cNvSpPr>
          <p:nvPr>
            <p:ph type="dt" sz="half" idx="10"/>
          </p:nvPr>
        </p:nvSpPr>
        <p:spPr>
          <a:xfrm>
            <a:off x="457200" y="6340475"/>
            <a:ext cx="2133600" cy="365125"/>
          </a:xfrm>
        </p:spPr>
        <p:txBody>
          <a:bodyPr/>
          <a:lstStyle/>
          <a:p>
            <a:r>
              <a:rPr lang="en-US" smtClean="0"/>
              <a:t>3/5/2013</a:t>
            </a:r>
            <a:endParaRPr lang="en-US" dirty="0"/>
          </a:p>
        </p:txBody>
      </p:sp>
      <p:sp>
        <p:nvSpPr>
          <p:cNvPr id="7" name="Footer Placeholder 6"/>
          <p:cNvSpPr>
            <a:spLocks noGrp="1"/>
          </p:cNvSpPr>
          <p:nvPr>
            <p:ph type="ftr" sz="quarter" idx="11"/>
          </p:nvPr>
        </p:nvSpPr>
        <p:spPr/>
        <p:txBody>
          <a:bodyPr/>
          <a:lstStyle/>
          <a:p>
            <a:r>
              <a:rPr lang="en-US" dirty="0" smtClean="0"/>
              <a:t>Hardrock Mine Geochemistry and Hydrology Predictions</a:t>
            </a:r>
            <a:endParaRPr lang="en-US" dirty="0"/>
          </a:p>
        </p:txBody>
      </p:sp>
      <p:sp>
        <p:nvSpPr>
          <p:cNvPr id="8" name="Slide Number Placeholder 7"/>
          <p:cNvSpPr>
            <a:spLocks noGrp="1"/>
          </p:cNvSpPr>
          <p:nvPr>
            <p:ph type="sldNum" sz="quarter" idx="12"/>
          </p:nvPr>
        </p:nvSpPr>
        <p:spPr>
          <a:xfrm>
            <a:off x="6553200" y="6356350"/>
            <a:ext cx="2133600" cy="365125"/>
          </a:xfrm>
        </p:spPr>
        <p:txBody>
          <a:bodyPr/>
          <a:lstStyle/>
          <a:p>
            <a:fld id="{FA4E4E9E-B4A7-4A31-9705-31DC30336F20}" type="slidenum">
              <a:rPr lang="en-US" smtClean="0"/>
              <a:pPr/>
              <a:t>41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fade">
                                      <p:cBhvr>
                                        <p:cTn id="7" dur="500"/>
                                        <p:tgtEl>
                                          <p:spTgt spid="4106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627">
                                            <p:txEl>
                                              <p:pRg st="1" end="1"/>
                                            </p:txEl>
                                          </p:spTgt>
                                        </p:tgtEl>
                                        <p:attrNameLst>
                                          <p:attrName>style.visibility</p:attrName>
                                        </p:attrNameLst>
                                      </p:cBhvr>
                                      <p:to>
                                        <p:strVal val="visible"/>
                                      </p:to>
                                    </p:set>
                                    <p:animEffect transition="in" filter="fade">
                                      <p:cBhvr>
                                        <p:cTn id="10" dur="500"/>
                                        <p:tgtEl>
                                          <p:spTgt spid="41062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0627">
                                            <p:txEl>
                                              <p:pRg st="2" end="2"/>
                                            </p:txEl>
                                          </p:spTgt>
                                        </p:tgtEl>
                                        <p:attrNameLst>
                                          <p:attrName>style.visibility</p:attrName>
                                        </p:attrNameLst>
                                      </p:cBhvr>
                                      <p:to>
                                        <p:strVal val="visible"/>
                                      </p:to>
                                    </p:set>
                                    <p:animEffect transition="in" filter="fade">
                                      <p:cBhvr>
                                        <p:cTn id="13" dur="500"/>
                                        <p:tgtEl>
                                          <p:spTgt spid="41062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0627">
                                            <p:txEl>
                                              <p:pRg st="3" end="3"/>
                                            </p:txEl>
                                          </p:spTgt>
                                        </p:tgtEl>
                                        <p:attrNameLst>
                                          <p:attrName>style.visibility</p:attrName>
                                        </p:attrNameLst>
                                      </p:cBhvr>
                                      <p:to>
                                        <p:strVal val="visible"/>
                                      </p:to>
                                    </p:set>
                                    <p:animEffect transition="in" filter="fade">
                                      <p:cBhvr>
                                        <p:cTn id="16" dur="500"/>
                                        <p:tgtEl>
                                          <p:spTgt spid="41062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0627">
                                            <p:txEl>
                                              <p:pRg st="4" end="4"/>
                                            </p:txEl>
                                          </p:spTgt>
                                        </p:tgtEl>
                                        <p:attrNameLst>
                                          <p:attrName>style.visibility</p:attrName>
                                        </p:attrNameLst>
                                      </p:cBhvr>
                                      <p:to>
                                        <p:strVal val="visible"/>
                                      </p:to>
                                    </p:set>
                                    <p:animEffect transition="in" filter="fade">
                                      <p:cBhvr>
                                        <p:cTn id="19" dur="500"/>
                                        <p:tgtEl>
                                          <p:spTgt spid="41062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10627">
                                            <p:txEl>
                                              <p:pRg st="5" end="5"/>
                                            </p:txEl>
                                          </p:spTgt>
                                        </p:tgtEl>
                                        <p:attrNameLst>
                                          <p:attrName>style.visibility</p:attrName>
                                        </p:attrNameLst>
                                      </p:cBhvr>
                                      <p:to>
                                        <p:strVal val="visible"/>
                                      </p:to>
                                    </p:set>
                                    <p:animEffect transition="in" filter="fade">
                                      <p:cBhvr>
                                        <p:cTn id="24" dur="500"/>
                                        <p:tgtEl>
                                          <p:spTgt spid="410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EE52E903-B638-4C67-9B69-9A7BFC0D3631}" type="slidenum">
              <a:rPr lang="en-US"/>
              <a:pPr/>
              <a:t>42</a:t>
            </a:fld>
            <a:endParaRPr lang="en-US"/>
          </a:p>
        </p:txBody>
      </p:sp>
      <p:sp>
        <p:nvSpPr>
          <p:cNvPr id="982018" name="Rectangle 2"/>
          <p:cNvSpPr>
            <a:spLocks noGrp="1" noChangeArrowheads="1"/>
          </p:cNvSpPr>
          <p:nvPr>
            <p:ph type="title" idx="4294967295"/>
          </p:nvPr>
        </p:nvSpPr>
        <p:spPr>
          <a:xfrm>
            <a:off x="228600" y="228600"/>
            <a:ext cx="8686800" cy="1143000"/>
          </a:xfrm>
        </p:spPr>
        <p:txBody>
          <a:bodyPr>
            <a:noAutofit/>
          </a:bodyPr>
          <a:lstStyle/>
          <a:p>
            <a:pPr>
              <a:lnSpc>
                <a:spcPct val="90000"/>
              </a:lnSpc>
            </a:pPr>
            <a:r>
              <a:rPr lang="en-US" sz="3600" dirty="0"/>
              <a:t>Adaptive Strategies for </a:t>
            </a:r>
            <a:r>
              <a:rPr lang="en-US" sz="3600" dirty="0" smtClean="0"/>
              <a:t>Tailoring Incremental Sampling with </a:t>
            </a:r>
            <a:r>
              <a:rPr lang="en-US" sz="3600" dirty="0"/>
              <a:t>XRF</a:t>
            </a:r>
          </a:p>
        </p:txBody>
      </p:sp>
      <p:sp>
        <p:nvSpPr>
          <p:cNvPr id="461827" name="Rectangle 3"/>
          <p:cNvSpPr>
            <a:spLocks noGrp="1" noChangeArrowheads="1"/>
          </p:cNvSpPr>
          <p:nvPr>
            <p:ph idx="4294967295"/>
          </p:nvPr>
        </p:nvSpPr>
        <p:spPr>
          <a:xfrm>
            <a:off x="228600" y="1524000"/>
            <a:ext cx="8763000" cy="4876800"/>
          </a:xfrm>
        </p:spPr>
        <p:txBody>
          <a:bodyPr>
            <a:normAutofit/>
          </a:bodyPr>
          <a:lstStyle/>
          <a:p>
            <a:pPr>
              <a:lnSpc>
                <a:spcPct val="90000"/>
              </a:lnSpc>
              <a:spcBef>
                <a:spcPct val="35000"/>
              </a:spcBef>
              <a:spcAft>
                <a:spcPct val="0"/>
              </a:spcAft>
            </a:pPr>
            <a:r>
              <a:rPr lang="en-US" sz="2600" dirty="0" smtClean="0"/>
              <a:t>Help set DU boundaries if want to avoid mixing large “clean” and “dirty” areas into same DU (such as remedial-sized DUs and source delineation DUs).</a:t>
            </a:r>
          </a:p>
          <a:p>
            <a:pPr>
              <a:lnSpc>
                <a:spcPct val="90000"/>
              </a:lnSpc>
              <a:spcBef>
                <a:spcPct val="35000"/>
              </a:spcBef>
              <a:spcAft>
                <a:spcPct val="0"/>
              </a:spcAft>
            </a:pPr>
            <a:r>
              <a:rPr lang="en-US" sz="2600" dirty="0" smtClean="0"/>
              <a:t>Use XRF to approximate mean </a:t>
            </a:r>
            <a:r>
              <a:rPr lang="en-US" sz="2600" dirty="0"/>
              <a:t>and </a:t>
            </a:r>
            <a:r>
              <a:rPr lang="en-US" sz="2600" dirty="0" smtClean="0"/>
              <a:t>SD across a DU. Use to statistically determine:</a:t>
            </a:r>
            <a:endParaRPr lang="en-US" sz="2600" dirty="0"/>
          </a:p>
          <a:p>
            <a:pPr lvl="1">
              <a:lnSpc>
                <a:spcPct val="90000"/>
              </a:lnSpc>
              <a:spcBef>
                <a:spcPts val="600"/>
              </a:spcBef>
              <a:spcAft>
                <a:spcPct val="0"/>
              </a:spcAft>
            </a:pPr>
            <a:r>
              <a:rPr lang="en-US" sz="2200" dirty="0"/>
              <a:t>How many </a:t>
            </a:r>
            <a:r>
              <a:rPr lang="en-US" sz="2200" dirty="0" smtClean="0"/>
              <a:t>increments per incremental sample? </a:t>
            </a:r>
          </a:p>
          <a:p>
            <a:pPr lvl="1">
              <a:lnSpc>
                <a:spcPct val="90000"/>
              </a:lnSpc>
              <a:spcBef>
                <a:spcPts val="600"/>
              </a:spcBef>
              <a:spcAft>
                <a:spcPct val="0"/>
              </a:spcAft>
            </a:pPr>
            <a:r>
              <a:rPr lang="en-US" sz="2200" dirty="0" smtClean="0">
                <a:sym typeface="Wingdings"/>
              </a:rPr>
              <a:t> </a:t>
            </a:r>
            <a:r>
              <a:rPr lang="en-US" spc="-20" dirty="0" smtClean="0">
                <a:solidFill>
                  <a:srgbClr val="FF0000"/>
                </a:solidFill>
                <a:sym typeface="Wingdings"/>
              </a:rPr>
              <a:t></a:t>
            </a:r>
            <a:r>
              <a:rPr lang="en-US" spc="-20" dirty="0" smtClean="0">
                <a:sym typeface="Wingdings"/>
              </a:rPr>
              <a:t> </a:t>
            </a:r>
            <a:r>
              <a:rPr lang="en-US" sz="2200" spc="-20" dirty="0" smtClean="0"/>
              <a:t>Enlarge the XRF sample support to ~same mass as the increment sample support, or will over-estimate between-increment </a:t>
            </a:r>
            <a:r>
              <a:rPr lang="en-US" sz="2200" spc="-20" dirty="0" smtClean="0"/>
              <a:t>variability!</a:t>
            </a:r>
            <a:endParaRPr lang="en-US" sz="2200" spc="-20" dirty="0" smtClean="0"/>
          </a:p>
          <a:p>
            <a:pPr>
              <a:lnSpc>
                <a:spcPct val="90000"/>
              </a:lnSpc>
              <a:spcBef>
                <a:spcPct val="35000"/>
              </a:spcBef>
              <a:spcAft>
                <a:spcPct val="0"/>
              </a:spcAft>
            </a:pPr>
            <a:r>
              <a:rPr lang="en-US" sz="2600" dirty="0" smtClean="0"/>
              <a:t>Use XRF to evaluate IS samples before leave the DU:  </a:t>
            </a:r>
          </a:p>
          <a:p>
            <a:pPr lvl="1">
              <a:lnSpc>
                <a:spcPct val="90000"/>
              </a:lnSpc>
              <a:spcBef>
                <a:spcPts val="700"/>
              </a:spcBef>
              <a:spcAft>
                <a:spcPct val="0"/>
              </a:spcAft>
            </a:pPr>
            <a:r>
              <a:rPr lang="en-US" sz="2200" dirty="0" smtClean="0"/>
              <a:t>Do you have enough replicate ISs to meet statistical decision goals?</a:t>
            </a:r>
          </a:p>
          <a:p>
            <a:pPr lvl="1">
              <a:lnSpc>
                <a:spcPct val="90000"/>
              </a:lnSpc>
              <a:spcBef>
                <a:spcPts val="700"/>
              </a:spcBef>
              <a:spcAft>
                <a:spcPct val="0"/>
              </a:spcAft>
            </a:pPr>
            <a:r>
              <a:rPr lang="en-US" sz="2200" dirty="0" smtClean="0"/>
              <a:t>How much within-sample heterogeneity is present? Perhaps need   to refine sample processing/subsampling? </a:t>
            </a:r>
            <a:endParaRPr lang="en-US" sz="2200" dirty="0"/>
          </a:p>
        </p:txBody>
      </p:sp>
      <p:sp>
        <p:nvSpPr>
          <p:cNvPr id="6" name="Date Placeholder 5"/>
          <p:cNvSpPr>
            <a:spLocks noGrp="1"/>
          </p:cNvSpPr>
          <p:nvPr>
            <p:ph type="dt" sz="half" idx="10"/>
          </p:nvPr>
        </p:nvSpPr>
        <p:spPr/>
        <p:txBody>
          <a:bodyPr/>
          <a:lstStyle/>
          <a:p>
            <a:r>
              <a:rPr lang="en-US" smtClean="0"/>
              <a:t>3/5/2013</a:t>
            </a:r>
            <a:endParaRPr lang="en-US"/>
          </a:p>
        </p:txBody>
      </p:sp>
      <p:sp>
        <p:nvSpPr>
          <p:cNvPr id="7" name="Footer Placeholder 6"/>
          <p:cNvSpPr>
            <a:spLocks noGrp="1"/>
          </p:cNvSpPr>
          <p:nvPr>
            <p:ph type="ftr" sz="quarter" idx="11"/>
          </p:nvPr>
        </p:nvSpPr>
        <p:spPr/>
        <p:txBody>
          <a:bodyPr/>
          <a:lstStyle/>
          <a:p>
            <a:r>
              <a:rPr lang="en-US" smtClean="0"/>
              <a:t>Hardrock Mine Geochemistry and Hydrology Predictions</a:t>
            </a:r>
            <a:endParaRPr lang="en-US"/>
          </a:p>
        </p:txBody>
      </p:sp>
      <p:sp>
        <p:nvSpPr>
          <p:cNvPr id="8" name="Slide Number Placeholder 7"/>
          <p:cNvSpPr>
            <a:spLocks noGrp="1"/>
          </p:cNvSpPr>
          <p:nvPr>
            <p:ph type="sldNum" sz="quarter" idx="12"/>
          </p:nvPr>
        </p:nvSpPr>
        <p:spPr>
          <a:xfrm>
            <a:off x="6553200" y="6356350"/>
            <a:ext cx="2133600" cy="365125"/>
          </a:xfrm>
        </p:spPr>
        <p:txBody>
          <a:bodyPr/>
          <a:lstStyle/>
          <a:p>
            <a:fld id="{FA4E4E9E-B4A7-4A31-9705-31DC30336F20}"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ctrTitle"/>
          </p:nvPr>
        </p:nvSpPr>
        <p:spPr>
          <a:xfrm>
            <a:off x="685800" y="2667000"/>
            <a:ext cx="7772400" cy="1470025"/>
          </a:xfrm>
        </p:spPr>
        <p:txBody>
          <a:bodyPr>
            <a:normAutofit/>
          </a:bodyPr>
          <a:lstStyle/>
          <a:p>
            <a:pPr>
              <a:lnSpc>
                <a:spcPct val="90000"/>
              </a:lnSpc>
            </a:pPr>
            <a:r>
              <a:rPr lang="en-US" sz="4000" dirty="0" smtClean="0"/>
              <a:t>Ensure Sufficient &amp; Appropriate </a:t>
            </a:r>
            <a:r>
              <a:rPr lang="en-US" sz="4000" dirty="0"/>
              <a:t/>
            </a:r>
            <a:br>
              <a:rPr lang="en-US" sz="4000" dirty="0"/>
            </a:br>
            <a:r>
              <a:rPr lang="en-US" sz="4000" dirty="0" smtClean="0"/>
              <a:t>XRF Quality </a:t>
            </a:r>
            <a:r>
              <a:rPr lang="en-US" sz="4000" dirty="0"/>
              <a:t>Control</a:t>
            </a:r>
          </a:p>
        </p:txBody>
      </p:sp>
      <p:pic>
        <p:nvPicPr>
          <p:cNvPr id="889859" name="Picture 6" descr="7"/>
          <p:cNvPicPr>
            <a:picLocks noChangeAspect="1" noChangeArrowheads="1"/>
          </p:cNvPicPr>
          <p:nvPr/>
        </p:nvPicPr>
        <p:blipFill>
          <a:blip r:embed="rId3" cstate="print"/>
          <a:srcRect/>
          <a:stretch>
            <a:fillRect/>
          </a:stretch>
        </p:blipFill>
        <p:spPr bwMode="auto">
          <a:xfrm>
            <a:off x="381000" y="0"/>
            <a:ext cx="8610600" cy="2590800"/>
          </a:xfrm>
          <a:prstGeom prst="rect">
            <a:avLst/>
          </a:prstGeom>
          <a:noFill/>
          <a:ln w="9525">
            <a:noFill/>
            <a:miter lim="800000"/>
            <a:headEnd/>
            <a:tailEnd/>
          </a:ln>
        </p:spPr>
      </p:pic>
      <p:pic>
        <p:nvPicPr>
          <p:cNvPr id="889860" name="Picture 7" descr="Nitonvs"/>
          <p:cNvPicPr>
            <a:picLocks noChangeAspect="1" noChangeArrowheads="1"/>
          </p:cNvPicPr>
          <p:nvPr/>
        </p:nvPicPr>
        <p:blipFill>
          <a:blip r:embed="rId4" cstate="print"/>
          <a:srcRect l="3510" t="11247" b="5484"/>
          <a:stretch>
            <a:fillRect/>
          </a:stretch>
        </p:blipFill>
        <p:spPr bwMode="auto">
          <a:xfrm>
            <a:off x="5638798" y="4285158"/>
            <a:ext cx="3548746" cy="2572841"/>
          </a:xfrm>
          <a:prstGeom prst="rect">
            <a:avLst/>
          </a:prstGeom>
          <a:noFill/>
          <a:ln w="9525">
            <a:noFill/>
            <a:miter lim="800000"/>
            <a:headEnd/>
            <a:tailEnd/>
          </a:ln>
        </p:spPr>
      </p:pic>
      <p:pic>
        <p:nvPicPr>
          <p:cNvPr id="889861" name="Picture 8" descr="control chart"/>
          <p:cNvPicPr>
            <a:picLocks noChangeAspect="1" noChangeArrowheads="1"/>
          </p:cNvPicPr>
          <p:nvPr/>
        </p:nvPicPr>
        <p:blipFill>
          <a:blip r:embed="rId5" cstate="print"/>
          <a:srcRect/>
          <a:stretch>
            <a:fillRect/>
          </a:stretch>
        </p:blipFill>
        <p:spPr bwMode="auto">
          <a:xfrm>
            <a:off x="43542" y="4093028"/>
            <a:ext cx="5715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3842" name="Rectangle 7"/>
          <p:cNvSpPr>
            <a:spLocks noGrp="1" noChangeArrowheads="1"/>
          </p:cNvSpPr>
          <p:nvPr>
            <p:ph type="title" idx="4294967295"/>
          </p:nvPr>
        </p:nvSpPr>
        <p:spPr>
          <a:xfrm>
            <a:off x="457200" y="228600"/>
            <a:ext cx="8229600" cy="1143000"/>
          </a:xfrm>
        </p:spPr>
        <p:txBody>
          <a:bodyPr>
            <a:normAutofit/>
          </a:bodyPr>
          <a:lstStyle/>
          <a:p>
            <a:r>
              <a:rPr lang="en-US" sz="4000" dirty="0"/>
              <a:t>What Can Go Wrong with an XRF?</a:t>
            </a:r>
          </a:p>
        </p:txBody>
      </p:sp>
      <p:sp>
        <p:nvSpPr>
          <p:cNvPr id="179208" name="Rectangle 8"/>
          <p:cNvSpPr>
            <a:spLocks noGrp="1" noChangeArrowheads="1"/>
          </p:cNvSpPr>
          <p:nvPr>
            <p:ph type="body" idx="4294967295"/>
          </p:nvPr>
        </p:nvSpPr>
        <p:spPr>
          <a:xfrm>
            <a:off x="457200" y="1524000"/>
            <a:ext cx="8229600" cy="4648200"/>
          </a:xfrm>
        </p:spPr>
        <p:txBody>
          <a:bodyPr>
            <a:normAutofit/>
          </a:bodyPr>
          <a:lstStyle/>
          <a:p>
            <a:r>
              <a:rPr lang="en-US" sz="2800" dirty="0"/>
              <a:t>Initial or continuing calibration problems</a:t>
            </a:r>
          </a:p>
          <a:p>
            <a:r>
              <a:rPr lang="en-US" sz="2800" dirty="0"/>
              <a:t>Instrument drift</a:t>
            </a:r>
          </a:p>
          <a:p>
            <a:r>
              <a:rPr lang="en-US" sz="2800" dirty="0"/>
              <a:t>Window contamination</a:t>
            </a:r>
          </a:p>
          <a:p>
            <a:r>
              <a:rPr lang="en-US" sz="2800" dirty="0"/>
              <a:t>Interference effects</a:t>
            </a:r>
          </a:p>
          <a:p>
            <a:r>
              <a:rPr lang="en-US" sz="2800" dirty="0"/>
              <a:t>Matrix effects</a:t>
            </a:r>
          </a:p>
          <a:p>
            <a:r>
              <a:rPr lang="en-US" sz="2800" dirty="0"/>
              <a:t>Unacceptable detection limits</a:t>
            </a:r>
          </a:p>
          <a:p>
            <a:r>
              <a:rPr lang="en-US" sz="2800" dirty="0"/>
              <a:t>Matrix heterogeneity </a:t>
            </a:r>
            <a:r>
              <a:rPr lang="en-US" sz="2800" dirty="0" smtClean="0"/>
              <a:t>effects</a:t>
            </a:r>
            <a:endParaRPr lang="en-US" sz="2800" dirty="0"/>
          </a:p>
          <a:p>
            <a:r>
              <a:rPr lang="en-US" sz="2800" dirty="0"/>
              <a:t>Operator </a:t>
            </a:r>
            <a:r>
              <a:rPr lang="en-US" sz="2800" dirty="0" smtClean="0"/>
              <a:t>errors</a:t>
            </a:r>
          </a:p>
          <a:p>
            <a:r>
              <a:rPr lang="en-US" sz="2800" dirty="0" smtClean="0"/>
              <a:t>Weak battery</a:t>
            </a:r>
            <a:endParaRPr lang="en-US" sz="2800" dirty="0"/>
          </a:p>
        </p:txBody>
      </p:sp>
      <p:sp>
        <p:nvSpPr>
          <p:cNvPr id="6" name="Date Placeholder 5"/>
          <p:cNvSpPr>
            <a:spLocks noGrp="1"/>
          </p:cNvSpPr>
          <p:nvPr>
            <p:ph type="dt" sz="half" idx="10"/>
          </p:nvPr>
        </p:nvSpPr>
        <p:spPr>
          <a:xfrm>
            <a:off x="457200" y="6340475"/>
            <a:ext cx="2133600" cy="365125"/>
          </a:xfrm>
        </p:spPr>
        <p:txBody>
          <a:bodyPr/>
          <a:lstStyle/>
          <a:p>
            <a:r>
              <a:rPr lang="en-US" dirty="0" smtClean="0"/>
              <a:t>3/5/2013</a:t>
            </a:r>
            <a:endParaRPr lang="en-US" dirty="0"/>
          </a:p>
        </p:txBody>
      </p:sp>
      <p:sp>
        <p:nvSpPr>
          <p:cNvPr id="7" name="Footer Placeholder 6"/>
          <p:cNvSpPr>
            <a:spLocks noGrp="1"/>
          </p:cNvSpPr>
          <p:nvPr>
            <p:ph type="ftr" sz="quarter" idx="11"/>
          </p:nvPr>
        </p:nvSpPr>
        <p:spPr/>
        <p:txBody>
          <a:bodyPr/>
          <a:lstStyle/>
          <a:p>
            <a:r>
              <a:rPr lang="en-US" smtClean="0"/>
              <a:t>Hardrock Mine Geochemistry and Hydrology Predictions</a:t>
            </a:r>
            <a:endParaRPr lang="en-US"/>
          </a:p>
        </p:txBody>
      </p:sp>
      <p:sp>
        <p:nvSpPr>
          <p:cNvPr id="8" name="Slide Number Placeholder 7"/>
          <p:cNvSpPr>
            <a:spLocks noGrp="1"/>
          </p:cNvSpPr>
          <p:nvPr>
            <p:ph type="sldNum" sz="quarter" idx="12"/>
          </p:nvPr>
        </p:nvSpPr>
        <p:spPr>
          <a:xfrm>
            <a:off x="6553200" y="6356350"/>
            <a:ext cx="2133600" cy="365125"/>
          </a:xfrm>
        </p:spPr>
        <p:txBody>
          <a:bodyPr/>
          <a:lstStyle/>
          <a:p>
            <a:fld id="{FA4E4E9E-B4A7-4A31-9705-31DC30336F20}" type="slidenum">
              <a:rPr lang="en-US" smtClean="0"/>
              <a:pPr/>
              <a:t>44</a:t>
            </a:fld>
            <a:endParaRPr lang="en-US" dirty="0"/>
          </a:p>
        </p:txBody>
      </p:sp>
      <p:sp>
        <p:nvSpPr>
          <p:cNvPr id="9" name="Rectangle 8"/>
          <p:cNvSpPr/>
          <p:nvPr/>
        </p:nvSpPr>
        <p:spPr>
          <a:xfrm>
            <a:off x="5334000" y="3205270"/>
            <a:ext cx="2819400" cy="757130"/>
          </a:xfrm>
          <a:prstGeom prst="rect">
            <a:avLst/>
          </a:prstGeom>
        </p:spPr>
        <p:txBody>
          <a:bodyPr wrap="square">
            <a:spAutoFit/>
          </a:bodyPr>
          <a:lstStyle/>
          <a:p>
            <a:pPr algn="ctr">
              <a:lnSpc>
                <a:spcPct val="90000"/>
              </a:lnSpc>
            </a:pPr>
            <a:r>
              <a:rPr lang="en-US" sz="2400" dirty="0" smtClean="0"/>
              <a:t>XRF has </a:t>
            </a:r>
            <a:r>
              <a:rPr lang="en-US" sz="2400" dirty="0" smtClean="0"/>
              <a:t>a very </a:t>
            </a:r>
            <a:r>
              <a:rPr lang="en-US" sz="2400" dirty="0" smtClean="0"/>
              <a:t>small sample support</a:t>
            </a:r>
            <a:endParaRPr lang="en-US" sz="2400" dirty="0"/>
          </a:p>
        </p:txBody>
      </p:sp>
      <p:pic>
        <p:nvPicPr>
          <p:cNvPr id="10" name="Picture 9"/>
          <p:cNvPicPr>
            <a:picLocks noChangeAspect="1" noChangeArrowheads="1"/>
          </p:cNvPicPr>
          <p:nvPr/>
        </p:nvPicPr>
        <p:blipFill>
          <a:blip r:embed="rId3" cstate="print"/>
          <a:srcRect/>
          <a:stretch>
            <a:fillRect/>
          </a:stretch>
        </p:blipFill>
        <p:spPr bwMode="auto">
          <a:xfrm>
            <a:off x="5867400" y="3956110"/>
            <a:ext cx="1753720" cy="1758890"/>
          </a:xfrm>
          <a:prstGeom prst="rect">
            <a:avLst/>
          </a:prstGeom>
          <a:noFill/>
          <a:ln w="1">
            <a:noFill/>
            <a:miter lim="800000"/>
            <a:headEnd/>
            <a:tailEnd type="none" w="med" len="med"/>
          </a:ln>
          <a:effectLst/>
        </p:spPr>
      </p:pic>
      <p:cxnSp>
        <p:nvCxnSpPr>
          <p:cNvPr id="12" name="Straight Arrow Connector 11"/>
          <p:cNvCxnSpPr/>
          <p:nvPr/>
        </p:nvCxnSpPr>
        <p:spPr>
          <a:xfrm>
            <a:off x="5105400" y="4876800"/>
            <a:ext cx="609600" cy="0"/>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Rectangle 3"/>
          <p:cNvSpPr>
            <a:spLocks noGrp="1" noChangeArrowheads="1"/>
          </p:cNvSpPr>
          <p:nvPr>
            <p:ph type="title" idx="4294967295"/>
          </p:nvPr>
        </p:nvSpPr>
        <p:spPr>
          <a:xfrm>
            <a:off x="457200" y="152400"/>
            <a:ext cx="8229600" cy="1401762"/>
          </a:xfrm>
        </p:spPr>
        <p:txBody>
          <a:bodyPr>
            <a:normAutofit/>
          </a:bodyPr>
          <a:lstStyle/>
          <a:p>
            <a:r>
              <a:rPr lang="en-US" sz="4000" dirty="0"/>
              <a:t>Field Portable XRF</a:t>
            </a:r>
            <a:r>
              <a:rPr lang="en-US" dirty="0"/>
              <a:t/>
            </a:r>
            <a:br>
              <a:rPr lang="en-US" dirty="0"/>
            </a:br>
            <a:r>
              <a:rPr lang="en-US" sz="2800" dirty="0"/>
              <a:t>Daily Operation for Best Results– Soil Mode</a:t>
            </a:r>
            <a:endParaRPr lang="en-US" sz="2400" dirty="0"/>
          </a:p>
        </p:txBody>
      </p:sp>
      <p:sp>
        <p:nvSpPr>
          <p:cNvPr id="508932" name="Rectangle 4"/>
          <p:cNvSpPr>
            <a:spLocks noGrp="1" noChangeArrowheads="1"/>
          </p:cNvSpPr>
          <p:nvPr>
            <p:ph type="body" idx="4294967295"/>
          </p:nvPr>
        </p:nvSpPr>
        <p:spPr>
          <a:xfrm>
            <a:off x="228600" y="1600200"/>
            <a:ext cx="8686800" cy="4953000"/>
          </a:xfrm>
        </p:spPr>
        <p:txBody>
          <a:bodyPr>
            <a:normAutofit lnSpcReduction="10000"/>
          </a:bodyPr>
          <a:lstStyle/>
          <a:p>
            <a:pPr marL="347663" indent="-347663">
              <a:lnSpc>
                <a:spcPct val="95000"/>
              </a:lnSpc>
              <a:buSzTx/>
              <a:buFont typeface="Wingdings" pitchFamily="2" charset="2"/>
              <a:buAutoNum type="alphaUcPeriod"/>
            </a:pPr>
            <a:r>
              <a:rPr lang="en-US" sz="2600" dirty="0"/>
              <a:t>Power up:  Stabilize  10 – 30 minutes</a:t>
            </a:r>
          </a:p>
          <a:p>
            <a:pPr marL="347663" indent="-347663">
              <a:lnSpc>
                <a:spcPct val="95000"/>
              </a:lnSpc>
              <a:buSzTx/>
              <a:buFont typeface="Wingdings" pitchFamily="2" charset="2"/>
              <a:buAutoNum type="alphaUcPeriod"/>
            </a:pPr>
            <a:r>
              <a:rPr lang="en-US" sz="2600" dirty="0"/>
              <a:t>Instrument </a:t>
            </a:r>
            <a:r>
              <a:rPr lang="en-US" sz="2600" dirty="0" smtClean="0"/>
              <a:t>detector </a:t>
            </a:r>
            <a:r>
              <a:rPr lang="en-US" sz="2600" dirty="0" smtClean="0"/>
              <a:t>c</a:t>
            </a:r>
            <a:r>
              <a:rPr lang="en-US" sz="2600" dirty="0" smtClean="0"/>
              <a:t>alibration (using metal puck provided)</a:t>
            </a:r>
            <a:endParaRPr lang="en-US" sz="2600" dirty="0"/>
          </a:p>
          <a:p>
            <a:pPr marL="347663" indent="-347663">
              <a:lnSpc>
                <a:spcPct val="95000"/>
              </a:lnSpc>
              <a:buSzTx/>
              <a:buFont typeface="Wingdings" pitchFamily="2" charset="2"/>
              <a:buAutoNum type="alphaUcPeriod"/>
            </a:pPr>
            <a:r>
              <a:rPr lang="en-US" sz="2600" dirty="0"/>
              <a:t>Application </a:t>
            </a:r>
            <a:r>
              <a:rPr lang="en-US" sz="2600" dirty="0" smtClean="0"/>
              <a:t>verification</a:t>
            </a:r>
            <a:endParaRPr lang="en-US" sz="2600" dirty="0"/>
          </a:p>
          <a:p>
            <a:pPr marL="739775" lvl="1" indent="-392113">
              <a:lnSpc>
                <a:spcPct val="95000"/>
              </a:lnSpc>
              <a:buFontTx/>
              <a:buAutoNum type="arabicPeriod"/>
            </a:pPr>
            <a:r>
              <a:rPr lang="en-US" sz="2400" dirty="0"/>
              <a:t>SiO</a:t>
            </a:r>
            <a:r>
              <a:rPr lang="en-US" sz="2400" baseline="-25000" dirty="0"/>
              <a:t>2 </a:t>
            </a:r>
            <a:r>
              <a:rPr lang="en-US" sz="2400" dirty="0"/>
              <a:t>or Sand Blank (or both)</a:t>
            </a:r>
          </a:p>
          <a:p>
            <a:pPr marL="739775" lvl="1" indent="-392113">
              <a:lnSpc>
                <a:spcPct val="95000"/>
              </a:lnSpc>
              <a:buFontTx/>
              <a:buAutoNum type="arabicPeriod"/>
            </a:pPr>
            <a:r>
              <a:rPr lang="en-US" sz="2400" dirty="0"/>
              <a:t>SRMs 2709, 2710, </a:t>
            </a:r>
            <a:r>
              <a:rPr lang="en-US" sz="2400" dirty="0" smtClean="0"/>
              <a:t>2711 (plot results for </a:t>
            </a:r>
            <a:r>
              <a:rPr lang="en-US" sz="2400" dirty="0" smtClean="0"/>
              <a:t>the target </a:t>
            </a:r>
            <a:r>
              <a:rPr lang="en-US" sz="2400" dirty="0" smtClean="0"/>
              <a:t>analytes on QC charts)</a:t>
            </a:r>
            <a:endParaRPr lang="en-US" sz="2400" dirty="0"/>
          </a:p>
          <a:p>
            <a:pPr marL="739775" lvl="1" indent="-392113">
              <a:lnSpc>
                <a:spcPct val="95000"/>
              </a:lnSpc>
              <a:buFontTx/>
              <a:buAutoNum type="arabicPeriod"/>
            </a:pPr>
            <a:r>
              <a:rPr lang="en-US" sz="2400" dirty="0"/>
              <a:t>Other SRMs/certified standards as </a:t>
            </a:r>
            <a:r>
              <a:rPr lang="en-US" sz="2400" dirty="0" smtClean="0"/>
              <a:t>needed (plot results for </a:t>
            </a:r>
            <a:r>
              <a:rPr lang="en-US" sz="2400" dirty="0" smtClean="0"/>
              <a:t>the target </a:t>
            </a:r>
            <a:r>
              <a:rPr lang="en-US" sz="2400" dirty="0" smtClean="0"/>
              <a:t>analytes on QC charts)</a:t>
            </a:r>
            <a:endParaRPr lang="en-US" sz="2400" dirty="0"/>
          </a:p>
          <a:p>
            <a:pPr marL="739775" lvl="1" indent="-392113">
              <a:lnSpc>
                <a:spcPct val="95000"/>
              </a:lnSpc>
              <a:buFontTx/>
              <a:buAutoNum type="arabicPeriod"/>
            </a:pPr>
            <a:r>
              <a:rPr lang="en-US" sz="2400" dirty="0"/>
              <a:t>Precision </a:t>
            </a:r>
            <a:r>
              <a:rPr lang="en-US" sz="2400" dirty="0" smtClean="0"/>
              <a:t>QC sample</a:t>
            </a:r>
            <a:r>
              <a:rPr lang="en-US" sz="2400" dirty="0"/>
              <a:t>, e.g., LCS sample from </a:t>
            </a:r>
            <a:r>
              <a:rPr lang="en-US" sz="2400" dirty="0" smtClean="0"/>
              <a:t>ERA (~100-200 </a:t>
            </a:r>
            <a:r>
              <a:rPr lang="en-US" sz="2400" dirty="0"/>
              <a:t>ppm most elements</a:t>
            </a:r>
            <a:r>
              <a:rPr lang="en-US" sz="2400" dirty="0" smtClean="0"/>
              <a:t>) or LCS prepared from site </a:t>
            </a:r>
            <a:r>
              <a:rPr lang="en-US" sz="2400" dirty="0" smtClean="0"/>
              <a:t>soil </a:t>
            </a:r>
          </a:p>
          <a:p>
            <a:pPr marL="968375" lvl="2" indent="-282575">
              <a:lnSpc>
                <a:spcPct val="95000"/>
              </a:lnSpc>
              <a:spcBef>
                <a:spcPts val="400"/>
              </a:spcBef>
            </a:pPr>
            <a:r>
              <a:rPr lang="en-US" sz="2200" spc="-20" dirty="0" smtClean="0"/>
              <a:t>to evaluate instrument precision, do not move XRF between shots;</a:t>
            </a:r>
          </a:p>
          <a:p>
            <a:pPr marL="968375" lvl="2" indent="-282575">
              <a:lnSpc>
                <a:spcPct val="95000"/>
              </a:lnSpc>
              <a:spcBef>
                <a:spcPts val="400"/>
              </a:spcBef>
            </a:pPr>
            <a:r>
              <a:rPr lang="en-US" sz="2200" dirty="0" smtClean="0"/>
              <a:t>to evaluate matrix variability, move XRF between shots</a:t>
            </a:r>
          </a:p>
          <a:p>
            <a:pPr marL="968375" lvl="2" indent="-282575">
              <a:lnSpc>
                <a:spcPct val="95000"/>
              </a:lnSpc>
              <a:spcBef>
                <a:spcPts val="400"/>
              </a:spcBef>
            </a:pPr>
            <a:r>
              <a:rPr lang="en-US" sz="2200" dirty="0" smtClean="0"/>
              <a:t>QC evaluation spreadsheet for precision samples available</a:t>
            </a:r>
            <a:endParaRPr lang="en-US" sz="2200" dirty="0"/>
          </a:p>
        </p:txBody>
      </p:sp>
      <p:sp>
        <p:nvSpPr>
          <p:cNvPr id="5" name="Date Placeholder 4"/>
          <p:cNvSpPr>
            <a:spLocks noGrp="1"/>
          </p:cNvSpPr>
          <p:nvPr>
            <p:ph type="dt" sz="half" idx="10"/>
          </p:nvPr>
        </p:nvSpPr>
        <p:spPr>
          <a:xfrm>
            <a:off x="457200" y="6400800"/>
            <a:ext cx="2133600" cy="365125"/>
          </a:xfrm>
        </p:spPr>
        <p:txBody>
          <a:bodyPr/>
          <a:lstStyle/>
          <a:p>
            <a:r>
              <a:rPr lang="en-US" dirty="0" smtClean="0"/>
              <a:t>3/5/2013</a:t>
            </a:r>
            <a:endParaRPr lang="en-US" dirty="0"/>
          </a:p>
        </p:txBody>
      </p:sp>
      <p:sp>
        <p:nvSpPr>
          <p:cNvPr id="7" name="Slide Number Placeholder 7"/>
          <p:cNvSpPr>
            <a:spLocks noGrp="1"/>
          </p:cNvSpPr>
          <p:nvPr>
            <p:ph type="sldNum" sz="quarter" idx="12"/>
          </p:nvPr>
        </p:nvSpPr>
        <p:spPr>
          <a:xfrm>
            <a:off x="6553200" y="6356350"/>
            <a:ext cx="2133600" cy="365125"/>
          </a:xfrm>
        </p:spPr>
        <p:txBody>
          <a:bodyPr/>
          <a:lstStyle/>
          <a:p>
            <a:fld id="{FA4E4E9E-B4A7-4A31-9705-31DC30336F20}"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ext Box 2"/>
          <p:cNvSpPr txBox="1">
            <a:spLocks noChangeArrowheads="1"/>
          </p:cNvSpPr>
          <p:nvPr/>
        </p:nvSpPr>
        <p:spPr bwMode="auto">
          <a:xfrm>
            <a:off x="381000" y="381000"/>
            <a:ext cx="6096000" cy="579438"/>
          </a:xfrm>
          <a:prstGeom prst="rect">
            <a:avLst/>
          </a:prstGeom>
          <a:noFill/>
          <a:ln w="9525">
            <a:noFill/>
            <a:miter lim="800000"/>
            <a:headEnd/>
            <a:tailEnd/>
          </a:ln>
        </p:spPr>
        <p:txBody>
          <a:bodyPr>
            <a:spAutoFit/>
          </a:bodyPr>
          <a:lstStyle/>
          <a:p>
            <a:pPr>
              <a:spcBef>
                <a:spcPct val="50000"/>
              </a:spcBef>
            </a:pPr>
            <a:endParaRPr lang="en-US" sz="3200">
              <a:latin typeface="Arial Black" pitchFamily="34" charset="0"/>
            </a:endParaRPr>
          </a:p>
        </p:txBody>
      </p:sp>
      <p:sp>
        <p:nvSpPr>
          <p:cNvPr id="894979" name="Text Box 3"/>
          <p:cNvSpPr txBox="1">
            <a:spLocks noChangeArrowheads="1"/>
          </p:cNvSpPr>
          <p:nvPr/>
        </p:nvSpPr>
        <p:spPr bwMode="auto">
          <a:xfrm>
            <a:off x="838200" y="1447800"/>
            <a:ext cx="7696200" cy="457200"/>
          </a:xfrm>
          <a:prstGeom prst="rect">
            <a:avLst/>
          </a:prstGeom>
          <a:noFill/>
          <a:ln w="9525">
            <a:noFill/>
            <a:miter lim="800000"/>
            <a:headEnd/>
            <a:tailEnd/>
          </a:ln>
        </p:spPr>
        <p:txBody>
          <a:bodyPr>
            <a:spAutoFit/>
          </a:bodyPr>
          <a:lstStyle/>
          <a:p>
            <a:pPr>
              <a:spcBef>
                <a:spcPct val="50000"/>
              </a:spcBef>
            </a:pPr>
            <a:endParaRPr lang="en-US" sz="2400">
              <a:latin typeface="Times New Roman" pitchFamily="18" charset="0"/>
            </a:endParaRPr>
          </a:p>
        </p:txBody>
      </p:sp>
      <p:sp>
        <p:nvSpPr>
          <p:cNvPr id="894981" name="Rectangle 5"/>
          <p:cNvSpPr>
            <a:spLocks noGrp="1" noChangeArrowheads="1"/>
          </p:cNvSpPr>
          <p:nvPr>
            <p:ph type="title" idx="4294967295"/>
          </p:nvPr>
        </p:nvSpPr>
        <p:spPr>
          <a:xfrm>
            <a:off x="457200" y="152400"/>
            <a:ext cx="8229600" cy="1447800"/>
          </a:xfrm>
        </p:spPr>
        <p:txBody>
          <a:bodyPr>
            <a:normAutofit/>
          </a:bodyPr>
          <a:lstStyle/>
          <a:p>
            <a:r>
              <a:rPr lang="en-US" sz="4000" dirty="0"/>
              <a:t>Field Portable XRF</a:t>
            </a:r>
            <a:r>
              <a:rPr lang="en-US" dirty="0"/>
              <a:t/>
            </a:r>
            <a:br>
              <a:rPr lang="en-US" dirty="0"/>
            </a:br>
            <a:r>
              <a:rPr lang="en-US" sz="3200" dirty="0"/>
              <a:t>Suggested Control Frequency – Soil Mode</a:t>
            </a:r>
            <a:endParaRPr lang="en-US" sz="2400" dirty="0"/>
          </a:p>
        </p:txBody>
      </p:sp>
      <p:sp>
        <p:nvSpPr>
          <p:cNvPr id="509958" name="Rectangle 6"/>
          <p:cNvSpPr>
            <a:spLocks noGrp="1" noChangeArrowheads="1"/>
          </p:cNvSpPr>
          <p:nvPr>
            <p:ph type="body" idx="4294967295"/>
          </p:nvPr>
        </p:nvSpPr>
        <p:spPr>
          <a:xfrm>
            <a:off x="228600" y="1676400"/>
            <a:ext cx="8763000" cy="4648200"/>
          </a:xfrm>
        </p:spPr>
        <p:txBody>
          <a:bodyPr>
            <a:normAutofit fontScale="92500" lnSpcReduction="10000"/>
          </a:bodyPr>
          <a:lstStyle/>
          <a:p>
            <a:pPr marL="533400" indent="-533400">
              <a:spcBef>
                <a:spcPts val="900"/>
              </a:spcBef>
              <a:buSzTx/>
              <a:buFont typeface="Wingdings" pitchFamily="2" charset="2"/>
              <a:buNone/>
            </a:pPr>
            <a:r>
              <a:rPr lang="en-US" sz="2800" dirty="0"/>
              <a:t>Run Soil </a:t>
            </a:r>
            <a:r>
              <a:rPr lang="en-US" sz="2800" dirty="0" smtClean="0"/>
              <a:t>Samples</a:t>
            </a:r>
            <a:endParaRPr lang="en-US" sz="2800" dirty="0"/>
          </a:p>
          <a:p>
            <a:pPr marL="457200" lvl="1" indent="-338138">
              <a:spcBef>
                <a:spcPts val="900"/>
              </a:spcBef>
              <a:buFont typeface="Wingdings" pitchFamily="2" charset="2"/>
              <a:buAutoNum type="arabicPeriod"/>
            </a:pPr>
            <a:r>
              <a:rPr lang="en-US" dirty="0" smtClean="0"/>
              <a:t>Analyze MDL sample (e.g., SRM 2709)</a:t>
            </a:r>
          </a:p>
          <a:p>
            <a:pPr marL="457200" lvl="1" indent="-338138">
              <a:spcBef>
                <a:spcPts val="900"/>
              </a:spcBef>
              <a:buFont typeface="Wingdings" pitchFamily="2" charset="2"/>
              <a:buAutoNum type="arabicPeriod"/>
            </a:pPr>
            <a:r>
              <a:rPr lang="en-US" dirty="0" smtClean="0"/>
              <a:t>Analyze Precision/QC/LCS sample(s)</a:t>
            </a:r>
          </a:p>
          <a:p>
            <a:pPr marL="457200" lvl="1" indent="-338138">
              <a:spcBef>
                <a:spcPts val="900"/>
              </a:spcBef>
              <a:buFont typeface="Wingdings" pitchFamily="2" charset="2"/>
              <a:buAutoNum type="arabicPeriod"/>
            </a:pPr>
            <a:r>
              <a:rPr lang="en-US" spc="-30" dirty="0" smtClean="0"/>
              <a:t>Analyze </a:t>
            </a:r>
            <a:r>
              <a:rPr lang="en-US" spc="-30" dirty="0" smtClean="0"/>
              <a:t>10-15 </a:t>
            </a:r>
            <a:r>
              <a:rPr lang="en-US" spc="-30" dirty="0" smtClean="0"/>
              <a:t>samples; each </a:t>
            </a:r>
            <a:r>
              <a:rPr lang="en-US" spc="-30" dirty="0" smtClean="0"/>
              <a:t>sample may have multiple shots </a:t>
            </a:r>
            <a:r>
              <a:rPr lang="en-US" spc="-30" dirty="0" smtClean="0"/>
              <a:t>(sample results must be bounded by in-control QC samples</a:t>
            </a:r>
            <a:r>
              <a:rPr lang="en-US" spc="-30" dirty="0" smtClean="0"/>
              <a:t>) </a:t>
            </a:r>
            <a:endParaRPr lang="en-US" spc="-30" dirty="0"/>
          </a:p>
          <a:p>
            <a:pPr marL="457200" lvl="1" indent="-338138">
              <a:spcBef>
                <a:spcPts val="900"/>
              </a:spcBef>
              <a:buFont typeface="Wingdings" pitchFamily="2" charset="2"/>
              <a:buAutoNum type="arabicPeriod"/>
            </a:pPr>
            <a:r>
              <a:rPr lang="en-US" dirty="0"/>
              <a:t>Analyze MDL sample (e.g., SRM 2709)</a:t>
            </a:r>
          </a:p>
          <a:p>
            <a:pPr marL="457200" lvl="1" indent="-338138">
              <a:spcBef>
                <a:spcPts val="900"/>
              </a:spcBef>
              <a:buFont typeface="Wingdings" pitchFamily="2" charset="2"/>
              <a:buAutoNum type="arabicPeriod"/>
            </a:pPr>
            <a:r>
              <a:rPr lang="en-US" dirty="0"/>
              <a:t>Analyze Precision/QC/LCS sample(s)</a:t>
            </a:r>
          </a:p>
          <a:p>
            <a:pPr marL="457200" lvl="1" indent="-338138">
              <a:spcBef>
                <a:spcPts val="900"/>
              </a:spcBef>
              <a:buFont typeface="Wingdings" pitchFamily="2" charset="2"/>
              <a:buAutoNum type="arabicPeriod"/>
            </a:pPr>
            <a:r>
              <a:rPr lang="en-US" dirty="0"/>
              <a:t>Repeat steps 1-3 until all samples have been </a:t>
            </a:r>
            <a:r>
              <a:rPr lang="en-US" dirty="0" smtClean="0"/>
              <a:t>analyzed</a:t>
            </a:r>
          </a:p>
          <a:p>
            <a:pPr marL="457200" lvl="1" indent="-338138">
              <a:spcBef>
                <a:spcPts val="900"/>
              </a:spcBef>
              <a:buFont typeface="Wingdings" pitchFamily="2" charset="2"/>
              <a:buAutoNum type="arabicPeriod"/>
            </a:pPr>
            <a:r>
              <a:rPr lang="en-US" spc="-20" dirty="0" smtClean="0"/>
              <a:t>Run QC at end of XRF use (like before a lunch break); when start back up after lunch; and at end of day</a:t>
            </a:r>
            <a:endParaRPr lang="en-US" spc="-20" dirty="0"/>
          </a:p>
        </p:txBody>
      </p:sp>
      <p:sp>
        <p:nvSpPr>
          <p:cNvPr id="7" name="Date Placeholder 6"/>
          <p:cNvSpPr>
            <a:spLocks noGrp="1"/>
          </p:cNvSpPr>
          <p:nvPr>
            <p:ph type="dt" sz="half" idx="10"/>
          </p:nvPr>
        </p:nvSpPr>
        <p:spPr>
          <a:xfrm>
            <a:off x="457200" y="6340475"/>
            <a:ext cx="2133600" cy="365125"/>
          </a:xfrm>
        </p:spPr>
        <p:txBody>
          <a:bodyPr/>
          <a:lstStyle/>
          <a:p>
            <a:r>
              <a:rPr lang="en-US" dirty="0" smtClean="0"/>
              <a:t>3/5/2013</a:t>
            </a:r>
            <a:endParaRPr lang="en-US" dirty="0"/>
          </a:p>
        </p:txBody>
      </p:sp>
      <p:sp>
        <p:nvSpPr>
          <p:cNvPr id="8" name="Footer Placeholder 7"/>
          <p:cNvSpPr>
            <a:spLocks noGrp="1"/>
          </p:cNvSpPr>
          <p:nvPr>
            <p:ph type="ftr" sz="quarter" idx="11"/>
          </p:nvPr>
        </p:nvSpPr>
        <p:spPr/>
        <p:txBody>
          <a:bodyPr/>
          <a:lstStyle/>
          <a:p>
            <a:r>
              <a:rPr lang="en-US" smtClean="0"/>
              <a:t>Hardrock Mine Geochemistry and Hydrology Predictions</a:t>
            </a:r>
            <a:endParaRPr lang="en-US"/>
          </a:p>
        </p:txBody>
      </p:sp>
      <p:sp>
        <p:nvSpPr>
          <p:cNvPr id="9" name="Slide Number Placeholder 7"/>
          <p:cNvSpPr>
            <a:spLocks noGrp="1"/>
          </p:cNvSpPr>
          <p:nvPr>
            <p:ph type="sldNum" sz="quarter" idx="12"/>
          </p:nvPr>
        </p:nvSpPr>
        <p:spPr>
          <a:xfrm>
            <a:off x="6553200" y="6356350"/>
            <a:ext cx="2133600" cy="365125"/>
          </a:xfrm>
        </p:spPr>
        <p:txBody>
          <a:bodyPr/>
          <a:lstStyle/>
          <a:p>
            <a:fld id="{FA4E4E9E-B4A7-4A31-9705-31DC30336F20}" type="slidenum">
              <a:rPr lang="en-US" smtClean="0"/>
              <a:pPr/>
              <a:t>46</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5"/>
          <p:cNvSpPr>
            <a:spLocks noGrp="1" noChangeArrowheads="1"/>
          </p:cNvSpPr>
          <p:nvPr>
            <p:ph type="title"/>
          </p:nvPr>
        </p:nvSpPr>
        <p:spPr>
          <a:xfrm>
            <a:off x="152400" y="228600"/>
            <a:ext cx="8839200" cy="1143000"/>
          </a:xfrm>
        </p:spPr>
        <p:txBody>
          <a:bodyPr>
            <a:normAutofit/>
          </a:bodyPr>
          <a:lstStyle/>
          <a:p>
            <a:pPr eaLnBrk="1" hangingPunct="1">
              <a:lnSpc>
                <a:spcPct val="90000"/>
              </a:lnSpc>
            </a:pPr>
            <a:r>
              <a:rPr lang="en-US" sz="3800" dirty="0" smtClean="0"/>
              <a:t>Short-Scale Heterogeneity</a:t>
            </a:r>
          </a:p>
        </p:txBody>
      </p:sp>
      <p:pic>
        <p:nvPicPr>
          <p:cNvPr id="12291" name="Picture 2"/>
          <p:cNvPicPr>
            <a:picLocks noChangeAspect="1" noChangeArrowheads="1"/>
          </p:cNvPicPr>
          <p:nvPr/>
        </p:nvPicPr>
        <p:blipFill>
          <a:blip r:embed="rId3" cstate="print"/>
          <a:srcRect/>
          <a:stretch>
            <a:fillRect/>
          </a:stretch>
        </p:blipFill>
        <p:spPr bwMode="auto">
          <a:xfrm>
            <a:off x="6248400" y="1447800"/>
            <a:ext cx="2057400" cy="2090738"/>
          </a:xfrm>
          <a:prstGeom prst="rect">
            <a:avLst/>
          </a:prstGeom>
          <a:noFill/>
          <a:ln w="9525">
            <a:noFill/>
            <a:miter lim="800000"/>
            <a:headEnd/>
            <a:tailEnd/>
          </a:ln>
        </p:spPr>
      </p:pic>
      <p:sp>
        <p:nvSpPr>
          <p:cNvPr id="12292" name="Content Placeholder 6"/>
          <p:cNvSpPr>
            <a:spLocks noGrp="1"/>
          </p:cNvSpPr>
          <p:nvPr>
            <p:ph idx="1"/>
          </p:nvPr>
        </p:nvSpPr>
        <p:spPr>
          <a:xfrm>
            <a:off x="228600" y="1295400"/>
            <a:ext cx="5562600" cy="5257800"/>
          </a:xfrm>
        </p:spPr>
        <p:txBody>
          <a:bodyPr>
            <a:normAutofit lnSpcReduction="10000"/>
          </a:bodyPr>
          <a:lstStyle/>
          <a:p>
            <a:pPr eaLnBrk="1" hangingPunct="1">
              <a:lnSpc>
                <a:spcPct val="90000"/>
              </a:lnSpc>
              <a:spcBef>
                <a:spcPts val="1200"/>
              </a:spcBef>
            </a:pPr>
            <a:r>
              <a:rPr lang="en-US" sz="2700" dirty="0" smtClean="0"/>
              <a:t>Differences in concentration at the scale of collocated field QC samples (inches to a few feet)</a:t>
            </a:r>
          </a:p>
          <a:p>
            <a:pPr eaLnBrk="1" hangingPunct="1">
              <a:lnSpc>
                <a:spcPct val="90000"/>
              </a:lnSpc>
              <a:spcBef>
                <a:spcPts val="1200"/>
              </a:spcBef>
            </a:pPr>
            <a:r>
              <a:rPr lang="en-US" sz="2700" dirty="0" smtClean="0"/>
              <a:t>Collocated samples are considered equivalent, but very different results are common</a:t>
            </a:r>
          </a:p>
          <a:p>
            <a:pPr>
              <a:lnSpc>
                <a:spcPct val="90000"/>
              </a:lnSpc>
              <a:spcBef>
                <a:spcPts val="1200"/>
              </a:spcBef>
            </a:pPr>
            <a:r>
              <a:rPr lang="en-US" sz="2700" dirty="0" smtClean="0"/>
              <a:t>If decision is based on a single grab sample, </a:t>
            </a:r>
            <a:r>
              <a:rPr lang="en-US" sz="2700" b="1" dirty="0" smtClean="0">
                <a:solidFill>
                  <a:srgbClr val="3333FF"/>
                </a:solidFill>
              </a:rPr>
              <a:t>chance</a:t>
            </a:r>
            <a:r>
              <a:rPr lang="en-US" sz="2700" dirty="0" smtClean="0"/>
              <a:t> (“the luck of the grab”) may determine outcome</a:t>
            </a:r>
          </a:p>
          <a:p>
            <a:pPr>
              <a:lnSpc>
                <a:spcPct val="90000"/>
              </a:lnSpc>
              <a:spcBef>
                <a:spcPts val="1200"/>
              </a:spcBef>
            </a:pPr>
            <a:r>
              <a:rPr lang="en-US" sz="2700" dirty="0" smtClean="0"/>
              <a:t>Decisions </a:t>
            </a:r>
            <a:r>
              <a:rPr lang="en-US" sz="2700" dirty="0" smtClean="0"/>
              <a:t>that are based on single samples: </a:t>
            </a:r>
            <a:endParaRPr lang="en-US" sz="2700" dirty="0" smtClean="0"/>
          </a:p>
          <a:p>
            <a:pPr lvl="1">
              <a:lnSpc>
                <a:spcPct val="90000"/>
              </a:lnSpc>
              <a:spcBef>
                <a:spcPts val="400"/>
              </a:spcBef>
            </a:pPr>
            <a:r>
              <a:rPr lang="en-US" sz="2200" dirty="0" smtClean="0"/>
              <a:t>“Hot spot” presence/absence</a:t>
            </a:r>
          </a:p>
          <a:p>
            <a:pPr lvl="1">
              <a:lnSpc>
                <a:spcPct val="90000"/>
              </a:lnSpc>
              <a:spcBef>
                <a:spcPts val="400"/>
              </a:spcBef>
            </a:pPr>
            <a:r>
              <a:rPr lang="en-US" sz="2200" dirty="0" smtClean="0"/>
              <a:t>Drawing concentration contour lines</a:t>
            </a:r>
          </a:p>
        </p:txBody>
      </p:sp>
      <p:sp>
        <p:nvSpPr>
          <p:cNvPr id="12293" name="TextBox 7"/>
          <p:cNvSpPr txBox="1">
            <a:spLocks noChangeArrowheads="1"/>
          </p:cNvSpPr>
          <p:nvPr/>
        </p:nvSpPr>
        <p:spPr bwMode="auto">
          <a:xfrm>
            <a:off x="5791200" y="3590092"/>
            <a:ext cx="3124200" cy="677108"/>
          </a:xfrm>
          <a:prstGeom prst="rect">
            <a:avLst/>
          </a:prstGeom>
          <a:noFill/>
          <a:ln w="9525">
            <a:noFill/>
            <a:miter lim="800000"/>
            <a:headEnd/>
            <a:tailEnd/>
          </a:ln>
        </p:spPr>
        <p:txBody>
          <a:bodyPr>
            <a:spAutoFit/>
          </a:bodyPr>
          <a:lstStyle/>
          <a:p>
            <a:pPr algn="ctr">
              <a:lnSpc>
                <a:spcPct val="95000"/>
              </a:lnSpc>
            </a:pPr>
            <a:r>
              <a:rPr lang="en-US" sz="2000" dirty="0"/>
              <a:t>Set of </a:t>
            </a:r>
            <a:r>
              <a:rPr lang="en-US" sz="2000" dirty="0" smtClean="0"/>
              <a:t>collocated </a:t>
            </a:r>
            <a:r>
              <a:rPr lang="en-US" sz="2000" dirty="0"/>
              <a:t>samples for </a:t>
            </a:r>
            <a:r>
              <a:rPr lang="en-US" sz="2000" dirty="0" smtClean="0"/>
              <a:t>uranium (mg/kg)</a:t>
            </a:r>
            <a:endParaRPr lang="en-US" sz="2000" dirty="0"/>
          </a:p>
        </p:txBody>
      </p:sp>
      <p:sp>
        <p:nvSpPr>
          <p:cNvPr id="12294" name="Date Placeholder 3"/>
          <p:cNvSpPr>
            <a:spLocks noGrp="1"/>
          </p:cNvSpPr>
          <p:nvPr>
            <p:ph type="dt" sz="quarter" idx="10"/>
          </p:nvPr>
        </p:nvSpPr>
        <p:spPr>
          <a:noFill/>
        </p:spPr>
        <p:txBody>
          <a:bodyPr/>
          <a:lstStyle/>
          <a:p>
            <a:r>
              <a:rPr lang="en-US" smtClean="0"/>
              <a:t>3/5/2013</a:t>
            </a:r>
          </a:p>
        </p:txBody>
      </p:sp>
      <p:sp>
        <p:nvSpPr>
          <p:cNvPr id="12295" name="Slide Number Placeholder 5"/>
          <p:cNvSpPr>
            <a:spLocks noGrp="1"/>
          </p:cNvSpPr>
          <p:nvPr>
            <p:ph type="sldNum" sz="quarter" idx="12"/>
          </p:nvPr>
        </p:nvSpPr>
        <p:spPr>
          <a:noFill/>
        </p:spPr>
        <p:txBody>
          <a:bodyPr/>
          <a:lstStyle/>
          <a:p>
            <a:fld id="{1B227015-76C9-4308-BEB8-671FB86807E6}" type="slidenum">
              <a:rPr lang="en-US" smtClean="0"/>
              <a:pPr/>
              <a:t>5</a:t>
            </a:fld>
            <a:endParaRPr lang="en-US" smtClean="0"/>
          </a:p>
        </p:txBody>
      </p:sp>
      <p:grpSp>
        <p:nvGrpSpPr>
          <p:cNvPr id="2" name="Group 22"/>
          <p:cNvGrpSpPr>
            <a:grpSpLocks/>
          </p:cNvGrpSpPr>
          <p:nvPr/>
        </p:nvGrpSpPr>
        <p:grpSpPr bwMode="auto">
          <a:xfrm>
            <a:off x="5715000" y="4480560"/>
            <a:ext cx="2882900" cy="1335088"/>
            <a:chOff x="120" y="1072"/>
            <a:chExt cx="1816" cy="841"/>
          </a:xfrm>
        </p:grpSpPr>
        <p:grpSp>
          <p:nvGrpSpPr>
            <p:cNvPr id="3" name="Group 23"/>
            <p:cNvGrpSpPr>
              <a:grpSpLocks/>
            </p:cNvGrpSpPr>
            <p:nvPr/>
          </p:nvGrpSpPr>
          <p:grpSpPr bwMode="auto">
            <a:xfrm>
              <a:off x="152" y="1096"/>
              <a:ext cx="1784" cy="817"/>
              <a:chOff x="112" y="1096"/>
              <a:chExt cx="1784" cy="817"/>
            </a:xfrm>
          </p:grpSpPr>
          <p:sp>
            <p:nvSpPr>
              <p:cNvPr id="12301" name="Oval 24"/>
              <p:cNvSpPr>
                <a:spLocks noChangeArrowheads="1"/>
              </p:cNvSpPr>
              <p:nvPr/>
            </p:nvSpPr>
            <p:spPr bwMode="auto">
              <a:xfrm>
                <a:off x="464" y="1456"/>
                <a:ext cx="88" cy="96"/>
              </a:xfrm>
              <a:prstGeom prst="ellipse">
                <a:avLst/>
              </a:prstGeom>
              <a:solidFill>
                <a:srgbClr val="FF9966"/>
              </a:solidFill>
              <a:ln w="9525">
                <a:solidFill>
                  <a:schemeClr val="tx1"/>
                </a:solidFill>
                <a:round/>
                <a:headEnd/>
                <a:tailEnd/>
              </a:ln>
            </p:spPr>
            <p:txBody>
              <a:bodyPr wrap="none" anchor="ctr"/>
              <a:lstStyle/>
              <a:p>
                <a:endParaRPr lang="en-US"/>
              </a:p>
            </p:txBody>
          </p:sp>
          <p:sp>
            <p:nvSpPr>
              <p:cNvPr id="12302" name="Text Box 25"/>
              <p:cNvSpPr txBox="1">
                <a:spLocks noChangeArrowheads="1"/>
              </p:cNvSpPr>
              <p:nvPr/>
            </p:nvSpPr>
            <p:spPr bwMode="auto">
              <a:xfrm>
                <a:off x="112" y="1544"/>
                <a:ext cx="1704" cy="369"/>
              </a:xfrm>
              <a:prstGeom prst="rect">
                <a:avLst/>
              </a:prstGeom>
              <a:noFill/>
              <a:ln w="9525">
                <a:noFill/>
                <a:miter lim="800000"/>
                <a:headEnd/>
                <a:tailEnd/>
              </a:ln>
            </p:spPr>
            <p:txBody>
              <a:bodyPr lIns="91345" tIns="45672" rIns="91345" bIns="45672">
                <a:spAutoFit/>
              </a:bodyPr>
              <a:lstStyle/>
              <a:p>
                <a:pPr>
                  <a:lnSpc>
                    <a:spcPct val="105000"/>
                  </a:lnSpc>
                </a:pPr>
                <a:r>
                  <a:rPr lang="en-US" b="1" dirty="0">
                    <a:solidFill>
                      <a:srgbClr val="333399"/>
                    </a:solidFill>
                    <a:latin typeface="Arial Narrow" pitchFamily="34" charset="0"/>
                  </a:rPr>
                  <a:t>As  129    221   61     39    14</a:t>
                </a:r>
                <a:r>
                  <a:rPr lang="en-US" b="1" dirty="0">
                    <a:latin typeface="Arial Narrow" pitchFamily="34" charset="0"/>
                  </a:rPr>
                  <a:t> </a:t>
                </a:r>
              </a:p>
            </p:txBody>
          </p:sp>
          <p:sp>
            <p:nvSpPr>
              <p:cNvPr id="12303" name="Oval 26"/>
              <p:cNvSpPr>
                <a:spLocks noChangeArrowheads="1"/>
              </p:cNvSpPr>
              <p:nvPr/>
            </p:nvSpPr>
            <p:spPr bwMode="auto">
              <a:xfrm>
                <a:off x="768" y="1456"/>
                <a:ext cx="88" cy="96"/>
              </a:xfrm>
              <a:prstGeom prst="ellipse">
                <a:avLst/>
              </a:prstGeom>
              <a:solidFill>
                <a:srgbClr val="FF3300"/>
              </a:solidFill>
              <a:ln w="9525">
                <a:solidFill>
                  <a:schemeClr val="tx1"/>
                </a:solidFill>
                <a:round/>
                <a:headEnd/>
                <a:tailEnd/>
              </a:ln>
            </p:spPr>
            <p:txBody>
              <a:bodyPr wrap="none" anchor="ctr"/>
              <a:lstStyle/>
              <a:p>
                <a:endParaRPr lang="en-US"/>
              </a:p>
            </p:txBody>
          </p:sp>
          <p:sp>
            <p:nvSpPr>
              <p:cNvPr id="12304" name="Oval 27"/>
              <p:cNvSpPr>
                <a:spLocks noChangeArrowheads="1"/>
              </p:cNvSpPr>
              <p:nvPr/>
            </p:nvSpPr>
            <p:spPr bwMode="auto">
              <a:xfrm>
                <a:off x="1040" y="1472"/>
                <a:ext cx="88" cy="93"/>
              </a:xfrm>
              <a:prstGeom prst="ellipse">
                <a:avLst/>
              </a:prstGeom>
              <a:solidFill>
                <a:srgbClr val="009900"/>
              </a:solidFill>
              <a:ln w="9525">
                <a:solidFill>
                  <a:schemeClr val="tx1"/>
                </a:solidFill>
                <a:round/>
                <a:headEnd/>
                <a:tailEnd/>
              </a:ln>
            </p:spPr>
            <p:txBody>
              <a:bodyPr wrap="none" anchor="ctr"/>
              <a:lstStyle/>
              <a:p>
                <a:endParaRPr lang="en-US"/>
              </a:p>
            </p:txBody>
          </p:sp>
          <p:sp>
            <p:nvSpPr>
              <p:cNvPr id="12305" name="Oval 28"/>
              <p:cNvSpPr>
                <a:spLocks noChangeArrowheads="1"/>
              </p:cNvSpPr>
              <p:nvPr/>
            </p:nvSpPr>
            <p:spPr bwMode="auto">
              <a:xfrm>
                <a:off x="1571" y="1472"/>
                <a:ext cx="90" cy="96"/>
              </a:xfrm>
              <a:prstGeom prst="ellipse">
                <a:avLst/>
              </a:prstGeom>
              <a:solidFill>
                <a:srgbClr val="3399FF"/>
              </a:solidFill>
              <a:ln w="9525">
                <a:solidFill>
                  <a:schemeClr val="tx1"/>
                </a:solidFill>
                <a:round/>
                <a:headEnd/>
                <a:tailEnd/>
              </a:ln>
            </p:spPr>
            <p:txBody>
              <a:bodyPr wrap="none" anchor="ctr"/>
              <a:lstStyle/>
              <a:p>
                <a:endParaRPr lang="en-US"/>
              </a:p>
            </p:txBody>
          </p:sp>
          <p:sp>
            <p:nvSpPr>
              <p:cNvPr id="12306" name="Oval 29"/>
              <p:cNvSpPr>
                <a:spLocks noChangeArrowheads="1"/>
              </p:cNvSpPr>
              <p:nvPr/>
            </p:nvSpPr>
            <p:spPr bwMode="auto">
              <a:xfrm>
                <a:off x="1312" y="1472"/>
                <a:ext cx="88" cy="96"/>
              </a:xfrm>
              <a:prstGeom prst="ellipse">
                <a:avLst/>
              </a:prstGeom>
              <a:solidFill>
                <a:srgbClr val="009900"/>
              </a:solidFill>
              <a:ln w="9525">
                <a:solidFill>
                  <a:schemeClr val="tx1"/>
                </a:solidFill>
                <a:round/>
                <a:headEnd/>
                <a:tailEnd/>
              </a:ln>
            </p:spPr>
            <p:txBody>
              <a:bodyPr wrap="none" anchor="ctr"/>
              <a:lstStyle/>
              <a:p>
                <a:endParaRPr lang="en-US"/>
              </a:p>
            </p:txBody>
          </p:sp>
          <p:sp>
            <p:nvSpPr>
              <p:cNvPr id="12307" name="Text Box 30"/>
              <p:cNvSpPr txBox="1">
                <a:spLocks noChangeArrowheads="1"/>
              </p:cNvSpPr>
              <p:nvPr/>
            </p:nvSpPr>
            <p:spPr bwMode="auto">
              <a:xfrm>
                <a:off x="168" y="1096"/>
                <a:ext cx="1728" cy="498"/>
              </a:xfrm>
              <a:prstGeom prst="rect">
                <a:avLst/>
              </a:prstGeom>
              <a:noFill/>
              <a:ln w="9525">
                <a:noFill/>
                <a:miter lim="800000"/>
                <a:headEnd/>
                <a:tailEnd/>
              </a:ln>
            </p:spPr>
            <p:txBody>
              <a:bodyPr lIns="91345" tIns="45672" rIns="91345" bIns="45672">
                <a:spAutoFit/>
              </a:bodyPr>
              <a:lstStyle/>
              <a:p>
                <a:pPr algn="ctr">
                  <a:spcBef>
                    <a:spcPct val="50000"/>
                  </a:spcBef>
                </a:pPr>
                <a:r>
                  <a:rPr lang="en-US" sz="2600" b="1" dirty="0">
                    <a:latin typeface="Arial Narrow" pitchFamily="34" charset="0"/>
                  </a:rPr>
                  <a:t>1 ft apart over 4 ft</a:t>
                </a:r>
              </a:p>
            </p:txBody>
          </p:sp>
        </p:grpSp>
        <p:sp>
          <p:nvSpPr>
            <p:cNvPr id="12300" name="Rectangle 31"/>
            <p:cNvSpPr>
              <a:spLocks noChangeArrowheads="1"/>
            </p:cNvSpPr>
            <p:nvPr/>
          </p:nvSpPr>
          <p:spPr bwMode="auto">
            <a:xfrm>
              <a:off x="120" y="1072"/>
              <a:ext cx="1776" cy="736"/>
            </a:xfrm>
            <a:prstGeom prst="rect">
              <a:avLst/>
            </a:prstGeom>
            <a:noFill/>
            <a:ln w="28575">
              <a:solidFill>
                <a:schemeClr val="tx1"/>
              </a:solidFill>
              <a:miter lim="800000"/>
              <a:headEnd/>
              <a:tailEnd/>
            </a:ln>
          </p:spPr>
          <p:txBody>
            <a:bodyPr wrap="none" anchor="ctr"/>
            <a:lstStyle/>
            <a:p>
              <a:endParaRPr lang="en-US"/>
            </a:p>
          </p:txBody>
        </p:sp>
      </p:grpSp>
      <p:sp>
        <p:nvSpPr>
          <p:cNvPr id="12298" name="TextBox 7"/>
          <p:cNvSpPr txBox="1">
            <a:spLocks noChangeArrowheads="1"/>
          </p:cNvSpPr>
          <p:nvPr/>
        </p:nvSpPr>
        <p:spPr bwMode="auto">
          <a:xfrm>
            <a:off x="5562600" y="5647492"/>
            <a:ext cx="3124200" cy="677108"/>
          </a:xfrm>
          <a:prstGeom prst="rect">
            <a:avLst/>
          </a:prstGeom>
          <a:noFill/>
          <a:ln w="9525">
            <a:noFill/>
            <a:miter lim="800000"/>
            <a:headEnd/>
            <a:tailEnd/>
          </a:ln>
        </p:spPr>
        <p:txBody>
          <a:bodyPr>
            <a:spAutoFit/>
          </a:bodyPr>
          <a:lstStyle/>
          <a:p>
            <a:pPr algn="ctr">
              <a:lnSpc>
                <a:spcPct val="95000"/>
              </a:lnSpc>
            </a:pPr>
            <a:r>
              <a:rPr lang="en-US" sz="2000" dirty="0"/>
              <a:t>Arsenic in </a:t>
            </a:r>
            <a:r>
              <a:rPr lang="en-US" sz="2000" dirty="0" smtClean="0"/>
              <a:t>a residential </a:t>
            </a:r>
            <a:r>
              <a:rPr lang="en-US" sz="2000" dirty="0"/>
              <a:t>yard transect (mg/kg)</a:t>
            </a:r>
          </a:p>
        </p:txBody>
      </p:sp>
      <p:sp>
        <p:nvSpPr>
          <p:cNvPr id="20" name="Footer Placeholder 5"/>
          <p:cNvSpPr>
            <a:spLocks noGrp="1"/>
          </p:cNvSpPr>
          <p:nvPr>
            <p:ph type="ftr" sz="quarter" idx="11"/>
          </p:nvPr>
        </p:nvSpPr>
        <p:spPr>
          <a:xfrm>
            <a:off x="2667000" y="6356350"/>
            <a:ext cx="3810000" cy="365125"/>
          </a:xfrm>
        </p:spPr>
        <p:txBody>
          <a:bodyPr/>
          <a:lstStyle/>
          <a:p>
            <a:pPr>
              <a:defRPr/>
            </a:pPr>
            <a:r>
              <a:rPr lang="en-US" dirty="0" smtClean="0"/>
              <a:t>Hardrock Mine Geochemistry and Hydrology Predictions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066800"/>
          </a:xfrm>
        </p:spPr>
        <p:txBody>
          <a:bodyPr>
            <a:normAutofit/>
          </a:bodyPr>
          <a:lstStyle/>
          <a:p>
            <a:r>
              <a:rPr lang="en-US" sz="3800" u="sng" dirty="0" smtClean="0"/>
              <a:t>Very Short</a:t>
            </a:r>
            <a:r>
              <a:rPr lang="en-US" sz="3800" dirty="0" smtClean="0"/>
              <a:t> Short-Scale Heterogeneity</a:t>
            </a:r>
            <a:endParaRPr lang="en-US" sz="3800" dirty="0"/>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3/5/2013</a:t>
            </a:r>
            <a:endParaRPr lang="en-US"/>
          </a:p>
        </p:txBody>
      </p:sp>
      <p:sp>
        <p:nvSpPr>
          <p:cNvPr id="5" name="Footer Placeholder 4"/>
          <p:cNvSpPr>
            <a:spLocks noGrp="1"/>
          </p:cNvSpPr>
          <p:nvPr>
            <p:ph type="ftr" sz="quarter" idx="11"/>
          </p:nvPr>
        </p:nvSpPr>
        <p:spPr>
          <a:xfrm>
            <a:off x="2362200" y="6245225"/>
            <a:ext cx="5334000" cy="476250"/>
          </a:xfrm>
        </p:spPr>
        <p:txBody>
          <a:bodyPr/>
          <a:lstStyle/>
          <a:p>
            <a:pPr>
              <a:defRPr/>
            </a:pPr>
            <a:r>
              <a:rPr lang="en-US" smtClean="0"/>
              <a:t>Hardrock Mine Geochemistry and Hydrology Predictions</a:t>
            </a:r>
            <a:endParaRPr lang="en-US"/>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55178119-079A-40F1-A5E4-DBBBB5570E78}" type="slidenum">
              <a:rPr lang="en-US" smtClean="0"/>
              <a:pPr>
                <a:defRPr/>
              </a:pPr>
              <a:t>6</a:t>
            </a:fld>
            <a:endParaRPr lang="en-US"/>
          </a:p>
        </p:txBody>
      </p:sp>
      <p:pic>
        <p:nvPicPr>
          <p:cNvPr id="8" name="Picture 7"/>
          <p:cNvPicPr>
            <a:picLocks noChangeAspect="1" noChangeArrowheads="1"/>
          </p:cNvPicPr>
          <p:nvPr/>
        </p:nvPicPr>
        <p:blipFill>
          <a:blip r:embed="rId3" cstate="print"/>
          <a:srcRect/>
          <a:stretch>
            <a:fillRect/>
          </a:stretch>
        </p:blipFill>
        <p:spPr bwMode="auto">
          <a:xfrm>
            <a:off x="2012246" y="2861846"/>
            <a:ext cx="3190993" cy="3200400"/>
          </a:xfrm>
          <a:prstGeom prst="rect">
            <a:avLst/>
          </a:prstGeom>
          <a:noFill/>
          <a:ln w="1">
            <a:noFill/>
            <a:miter lim="800000"/>
            <a:headEnd/>
            <a:tailEnd type="none" w="med" len="med"/>
          </a:ln>
          <a:effectLst/>
        </p:spPr>
      </p:pic>
      <p:grpSp>
        <p:nvGrpSpPr>
          <p:cNvPr id="3" name="Group 8"/>
          <p:cNvGrpSpPr/>
          <p:nvPr/>
        </p:nvGrpSpPr>
        <p:grpSpPr>
          <a:xfrm>
            <a:off x="715905" y="3362683"/>
            <a:ext cx="1096904" cy="952612"/>
            <a:chOff x="2362200" y="4648200"/>
            <a:chExt cx="838200" cy="726008"/>
          </a:xfrm>
        </p:grpSpPr>
        <p:sp>
          <p:nvSpPr>
            <p:cNvPr id="21" name="TextBox 20"/>
            <p:cNvSpPr txBox="1"/>
            <p:nvPr/>
          </p:nvSpPr>
          <p:spPr>
            <a:xfrm>
              <a:off x="2362200" y="4648200"/>
              <a:ext cx="838200" cy="381000"/>
            </a:xfrm>
            <a:prstGeom prst="rect">
              <a:avLst/>
            </a:prstGeom>
            <a:noFill/>
          </p:spPr>
          <p:txBody>
            <a:bodyPr wrap="square" rtlCol="0">
              <a:spAutoFit/>
            </a:bodyPr>
            <a:lstStyle/>
            <a:p>
              <a:r>
                <a:rPr lang="en-US" b="1" dirty="0" smtClean="0">
                  <a:solidFill>
                    <a:srgbClr val="FF0000"/>
                  </a:solidFill>
                </a:rPr>
                <a:t>11,900</a:t>
              </a:r>
              <a:endParaRPr lang="en-US" b="1" dirty="0">
                <a:solidFill>
                  <a:srgbClr val="FF0000"/>
                </a:solidFill>
              </a:endParaRPr>
            </a:p>
          </p:txBody>
        </p:sp>
        <p:sp>
          <p:nvSpPr>
            <p:cNvPr id="22" name="TextBox 21"/>
            <p:cNvSpPr txBox="1"/>
            <p:nvPr/>
          </p:nvSpPr>
          <p:spPr>
            <a:xfrm>
              <a:off x="2514600" y="4826350"/>
              <a:ext cx="685800" cy="369332"/>
            </a:xfrm>
            <a:prstGeom prst="rect">
              <a:avLst/>
            </a:prstGeom>
            <a:noFill/>
          </p:spPr>
          <p:txBody>
            <a:bodyPr wrap="square" rtlCol="0">
              <a:spAutoFit/>
            </a:bodyPr>
            <a:lstStyle/>
            <a:p>
              <a:r>
                <a:rPr lang="en-US" b="1" dirty="0" smtClean="0">
                  <a:solidFill>
                    <a:srgbClr val="FF6600"/>
                  </a:solidFill>
                </a:rPr>
                <a:t>8690</a:t>
              </a:r>
              <a:endParaRPr lang="en-US" b="1" dirty="0">
                <a:solidFill>
                  <a:srgbClr val="FF6600"/>
                </a:solidFill>
              </a:endParaRPr>
            </a:p>
          </p:txBody>
        </p:sp>
        <p:sp>
          <p:nvSpPr>
            <p:cNvPr id="23" name="TextBox 22"/>
            <p:cNvSpPr txBox="1"/>
            <p:nvPr/>
          </p:nvSpPr>
          <p:spPr>
            <a:xfrm>
              <a:off x="2514600" y="4993208"/>
              <a:ext cx="685800" cy="381000"/>
            </a:xfrm>
            <a:prstGeom prst="rect">
              <a:avLst/>
            </a:prstGeom>
            <a:noFill/>
          </p:spPr>
          <p:txBody>
            <a:bodyPr wrap="square" rtlCol="0">
              <a:spAutoFit/>
            </a:bodyPr>
            <a:lstStyle/>
            <a:p>
              <a:r>
                <a:rPr lang="en-US" b="1" dirty="0" smtClean="0">
                  <a:solidFill>
                    <a:srgbClr val="FF6600"/>
                  </a:solidFill>
                </a:rPr>
                <a:t>9575</a:t>
              </a:r>
              <a:endParaRPr lang="en-US" b="1" dirty="0">
                <a:solidFill>
                  <a:srgbClr val="FF6600"/>
                </a:solidFill>
              </a:endParaRPr>
            </a:p>
          </p:txBody>
        </p:sp>
      </p:grpSp>
      <p:grpSp>
        <p:nvGrpSpPr>
          <p:cNvPr id="7" name="Group 9"/>
          <p:cNvGrpSpPr/>
          <p:nvPr/>
        </p:nvGrpSpPr>
        <p:grpSpPr>
          <a:xfrm>
            <a:off x="609600" y="4647928"/>
            <a:ext cx="1442402" cy="923638"/>
            <a:chOff x="2128567" y="4713315"/>
            <a:chExt cx="1102213" cy="703926"/>
          </a:xfrm>
        </p:grpSpPr>
        <p:sp>
          <p:nvSpPr>
            <p:cNvPr id="18" name="TextBox 17"/>
            <p:cNvSpPr txBox="1"/>
            <p:nvPr/>
          </p:nvSpPr>
          <p:spPr>
            <a:xfrm>
              <a:off x="2128567" y="4713315"/>
              <a:ext cx="838200" cy="381000"/>
            </a:xfrm>
            <a:prstGeom prst="rect">
              <a:avLst/>
            </a:prstGeom>
            <a:noFill/>
          </p:spPr>
          <p:txBody>
            <a:bodyPr wrap="square" rtlCol="0">
              <a:spAutoFit/>
            </a:bodyPr>
            <a:lstStyle/>
            <a:p>
              <a:pPr algn="r"/>
              <a:r>
                <a:rPr lang="en-US" b="1" dirty="0" smtClean="0">
                  <a:solidFill>
                    <a:srgbClr val="00B050"/>
                  </a:solidFill>
                </a:rPr>
                <a:t>367</a:t>
              </a:r>
              <a:endParaRPr lang="en-US" b="1" dirty="0">
                <a:solidFill>
                  <a:srgbClr val="00B050"/>
                </a:solidFill>
              </a:endParaRPr>
            </a:p>
          </p:txBody>
        </p:sp>
        <p:sp>
          <p:nvSpPr>
            <p:cNvPr id="19" name="TextBox 18"/>
            <p:cNvSpPr txBox="1"/>
            <p:nvPr/>
          </p:nvSpPr>
          <p:spPr>
            <a:xfrm>
              <a:off x="2544980" y="4876800"/>
              <a:ext cx="685800" cy="369332"/>
            </a:xfrm>
            <a:prstGeom prst="rect">
              <a:avLst/>
            </a:prstGeom>
            <a:noFill/>
          </p:spPr>
          <p:txBody>
            <a:bodyPr wrap="square" rtlCol="0">
              <a:spAutoFit/>
            </a:bodyPr>
            <a:lstStyle/>
            <a:p>
              <a:r>
                <a:rPr lang="en-US" b="1" dirty="0" smtClean="0">
                  <a:solidFill>
                    <a:srgbClr val="00B050"/>
                  </a:solidFill>
                </a:rPr>
                <a:t>305</a:t>
              </a:r>
              <a:endParaRPr lang="en-US" b="1" dirty="0">
                <a:solidFill>
                  <a:srgbClr val="00B050"/>
                </a:solidFill>
              </a:endParaRPr>
            </a:p>
          </p:txBody>
        </p:sp>
        <p:sp>
          <p:nvSpPr>
            <p:cNvPr id="20" name="TextBox 19"/>
            <p:cNvSpPr txBox="1"/>
            <p:nvPr/>
          </p:nvSpPr>
          <p:spPr>
            <a:xfrm>
              <a:off x="2544980" y="5036241"/>
              <a:ext cx="685800" cy="381000"/>
            </a:xfrm>
            <a:prstGeom prst="rect">
              <a:avLst/>
            </a:prstGeom>
            <a:noFill/>
          </p:spPr>
          <p:txBody>
            <a:bodyPr wrap="square" rtlCol="0">
              <a:spAutoFit/>
            </a:bodyPr>
            <a:lstStyle/>
            <a:p>
              <a:r>
                <a:rPr lang="en-US" b="1" dirty="0" smtClean="0">
                  <a:solidFill>
                    <a:srgbClr val="00B050"/>
                  </a:solidFill>
                </a:rPr>
                <a:t>360</a:t>
              </a:r>
              <a:endParaRPr lang="en-US" b="1" dirty="0">
                <a:solidFill>
                  <a:srgbClr val="00B050"/>
                </a:solidFill>
              </a:endParaRPr>
            </a:p>
          </p:txBody>
        </p:sp>
      </p:grpSp>
      <p:sp>
        <p:nvSpPr>
          <p:cNvPr id="11" name="TextBox 10"/>
          <p:cNvSpPr txBox="1"/>
          <p:nvPr/>
        </p:nvSpPr>
        <p:spPr>
          <a:xfrm>
            <a:off x="5516505" y="4488359"/>
            <a:ext cx="3091274" cy="769441"/>
          </a:xfrm>
          <a:prstGeom prst="rect">
            <a:avLst/>
          </a:prstGeom>
          <a:noFill/>
        </p:spPr>
        <p:txBody>
          <a:bodyPr wrap="square" rtlCol="0">
            <a:spAutoFit/>
          </a:bodyPr>
          <a:lstStyle/>
          <a:p>
            <a:r>
              <a:rPr lang="en-US" sz="2200" dirty="0" smtClean="0"/>
              <a:t> </a:t>
            </a:r>
            <a:r>
              <a:rPr lang="en-US" sz="2200" dirty="0" smtClean="0"/>
              <a:t>~½-1-gram </a:t>
            </a:r>
            <a:r>
              <a:rPr lang="en-US" sz="2200" dirty="0" smtClean="0"/>
              <a:t>soil samples</a:t>
            </a:r>
          </a:p>
          <a:p>
            <a:r>
              <a:rPr lang="en-US" sz="2200" dirty="0" smtClean="0"/>
              <a:t>  1 cm apart</a:t>
            </a:r>
            <a:endParaRPr lang="en-US" sz="2200" dirty="0"/>
          </a:p>
        </p:txBody>
      </p:sp>
      <p:cxnSp>
        <p:nvCxnSpPr>
          <p:cNvPr id="15" name="Straight Connector 14"/>
          <p:cNvCxnSpPr/>
          <p:nvPr/>
        </p:nvCxnSpPr>
        <p:spPr>
          <a:xfrm flipV="1">
            <a:off x="1727507" y="4962424"/>
            <a:ext cx="783331" cy="99986"/>
          </a:xfrm>
          <a:prstGeom prst="line">
            <a:avLst/>
          </a:prstGeom>
          <a:ln w="1905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200" y="2209800"/>
            <a:ext cx="8763000" cy="461665"/>
          </a:xfrm>
          <a:prstGeom prst="rect">
            <a:avLst/>
          </a:prstGeom>
          <a:noFill/>
        </p:spPr>
        <p:txBody>
          <a:bodyPr wrap="square" rtlCol="0">
            <a:spAutoFit/>
          </a:bodyPr>
          <a:lstStyle/>
          <a:p>
            <a:pPr algn="ctr"/>
            <a:r>
              <a:rPr lang="en-US" sz="2400" b="1" dirty="0" smtClean="0">
                <a:solidFill>
                  <a:schemeClr val="tx2">
                    <a:lumMod val="75000"/>
                  </a:schemeClr>
                </a:solidFill>
              </a:rPr>
              <a:t>Assumed mean </a:t>
            </a:r>
            <a:r>
              <a:rPr lang="en-US" sz="2400" b="1" dirty="0" smtClean="0">
                <a:solidFill>
                  <a:schemeClr val="tx2">
                    <a:lumMod val="75000"/>
                  </a:schemeClr>
                </a:solidFill>
              </a:rPr>
              <a:t>for the 160 g in the 6.5-cu.in. volume = </a:t>
            </a:r>
            <a:r>
              <a:rPr lang="en-US" sz="2400" b="1" dirty="0" smtClean="0">
                <a:solidFill>
                  <a:srgbClr val="FF6600"/>
                </a:solidFill>
              </a:rPr>
              <a:t>1994 ppm</a:t>
            </a:r>
            <a:endParaRPr lang="en-US" sz="2400" b="1" dirty="0"/>
          </a:p>
        </p:txBody>
      </p:sp>
      <p:sp>
        <p:nvSpPr>
          <p:cNvPr id="36" name="Oval 35"/>
          <p:cNvSpPr/>
          <p:nvPr/>
        </p:nvSpPr>
        <p:spPr>
          <a:xfrm>
            <a:off x="2412183" y="3335612"/>
            <a:ext cx="2362200" cy="220980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Content Placeholder 23"/>
          <p:cNvPicPr>
            <a:picLocks noGrp="1" noChangeAspect="1" noChangeArrowheads="1"/>
          </p:cNvPicPr>
          <p:nvPr>
            <p:ph idx="1"/>
          </p:nvPr>
        </p:nvPicPr>
        <p:blipFill>
          <a:blip r:embed="rId4" cstate="print"/>
          <a:srcRect t="18807"/>
          <a:stretch>
            <a:fillRect/>
          </a:stretch>
        </p:blipFill>
        <p:spPr bwMode="auto">
          <a:xfrm>
            <a:off x="5944430" y="2819400"/>
            <a:ext cx="1553275" cy="1676400"/>
          </a:xfrm>
          <a:prstGeom prst="rect">
            <a:avLst/>
          </a:prstGeom>
          <a:noFill/>
          <a:ln w="1">
            <a:noFill/>
            <a:miter lim="800000"/>
            <a:headEnd/>
            <a:tailEnd type="none" w="med" len="med"/>
          </a:ln>
          <a:effectLst/>
        </p:spPr>
      </p:pic>
      <p:sp>
        <p:nvSpPr>
          <p:cNvPr id="26" name="TextBox 25"/>
          <p:cNvSpPr txBox="1"/>
          <p:nvPr/>
        </p:nvSpPr>
        <p:spPr>
          <a:xfrm>
            <a:off x="2849505" y="5402951"/>
            <a:ext cx="1546387" cy="369332"/>
          </a:xfrm>
          <a:prstGeom prst="rect">
            <a:avLst/>
          </a:prstGeom>
          <a:noFill/>
        </p:spPr>
        <p:txBody>
          <a:bodyPr wrap="square" rtlCol="0">
            <a:spAutoFit/>
          </a:bodyPr>
          <a:lstStyle/>
          <a:p>
            <a:r>
              <a:rPr lang="en-US" b="1" dirty="0" smtClean="0">
                <a:solidFill>
                  <a:srgbClr val="FFFF00"/>
                </a:solidFill>
              </a:rPr>
              <a:t> 510, 720, 589</a:t>
            </a:r>
            <a:endParaRPr lang="en-US" b="1" dirty="0">
              <a:solidFill>
                <a:srgbClr val="FFFF00"/>
              </a:solidFill>
            </a:endParaRPr>
          </a:p>
        </p:txBody>
      </p:sp>
      <p:sp>
        <p:nvSpPr>
          <p:cNvPr id="28" name="TextBox 27"/>
          <p:cNvSpPr txBox="1"/>
          <p:nvPr/>
        </p:nvSpPr>
        <p:spPr>
          <a:xfrm>
            <a:off x="5287905" y="3334688"/>
            <a:ext cx="1828800" cy="746358"/>
          </a:xfrm>
          <a:prstGeom prst="rect">
            <a:avLst/>
          </a:prstGeom>
          <a:noFill/>
        </p:spPr>
        <p:txBody>
          <a:bodyPr wrap="square" rtlCol="0">
            <a:spAutoFit/>
          </a:bodyPr>
          <a:lstStyle/>
          <a:p>
            <a:pPr>
              <a:lnSpc>
                <a:spcPts val="1700"/>
              </a:lnSpc>
            </a:pPr>
            <a:r>
              <a:rPr lang="en-US" b="1" dirty="0" smtClean="0">
                <a:solidFill>
                  <a:srgbClr val="00B050"/>
                </a:solidFill>
              </a:rPr>
              <a:t>305</a:t>
            </a:r>
          </a:p>
          <a:p>
            <a:pPr>
              <a:lnSpc>
                <a:spcPts val="1700"/>
              </a:lnSpc>
            </a:pPr>
            <a:r>
              <a:rPr lang="en-US" b="1" dirty="0" smtClean="0">
                <a:solidFill>
                  <a:srgbClr val="00B050"/>
                </a:solidFill>
              </a:rPr>
              <a:t>343 </a:t>
            </a:r>
          </a:p>
          <a:p>
            <a:pPr>
              <a:lnSpc>
                <a:spcPts val="1700"/>
              </a:lnSpc>
            </a:pPr>
            <a:r>
              <a:rPr lang="en-US" b="1" dirty="0" smtClean="0">
                <a:solidFill>
                  <a:srgbClr val="00B050"/>
                </a:solidFill>
              </a:rPr>
              <a:t>295</a:t>
            </a:r>
            <a:endParaRPr lang="en-US" b="1" dirty="0">
              <a:solidFill>
                <a:srgbClr val="00B050"/>
              </a:solidFill>
            </a:endParaRPr>
          </a:p>
        </p:txBody>
      </p:sp>
      <p:cxnSp>
        <p:nvCxnSpPr>
          <p:cNvPr id="29" name="Straight Connector 28"/>
          <p:cNvCxnSpPr>
            <a:stCxn id="28" idx="1"/>
          </p:cNvCxnSpPr>
          <p:nvPr/>
        </p:nvCxnSpPr>
        <p:spPr>
          <a:xfrm flipH="1">
            <a:off x="4602105" y="3707867"/>
            <a:ext cx="685800" cy="312621"/>
          </a:xfrm>
          <a:prstGeom prst="line">
            <a:avLst/>
          </a:prstGeom>
          <a:ln w="1905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2400" y="1143000"/>
            <a:ext cx="8839200" cy="892552"/>
          </a:xfrm>
          <a:prstGeom prst="rect">
            <a:avLst/>
          </a:prstGeom>
          <a:noFill/>
        </p:spPr>
        <p:txBody>
          <a:bodyPr wrap="square" rtlCol="0">
            <a:spAutoFit/>
          </a:bodyPr>
          <a:lstStyle/>
          <a:p>
            <a:pPr algn="ctr"/>
            <a:r>
              <a:rPr lang="en-US" sz="2600" dirty="0" smtClean="0"/>
              <a:t>Figure: 21 separate </a:t>
            </a:r>
            <a:r>
              <a:rPr lang="en-US" sz="2600" dirty="0" smtClean="0"/>
              <a:t>~½-1-gram </a:t>
            </a:r>
            <a:r>
              <a:rPr lang="en-US" sz="2600" dirty="0" smtClean="0"/>
              <a:t>samples </a:t>
            </a:r>
            <a:r>
              <a:rPr lang="en-US" sz="2600" dirty="0" smtClean="0"/>
              <a:t>(~16 g total) within </a:t>
            </a:r>
            <a:r>
              <a:rPr lang="en-US" sz="2600" dirty="0" smtClean="0"/>
              <a:t>a </a:t>
            </a:r>
            <a:r>
              <a:rPr lang="en-US" sz="2600" dirty="0" smtClean="0"/>
              <a:t>   4-inch </a:t>
            </a:r>
            <a:r>
              <a:rPr lang="en-US" sz="2600" dirty="0" smtClean="0"/>
              <a:t>diameter circle with ½-in depth (analyzed by ICP)  </a:t>
            </a:r>
          </a:p>
        </p:txBody>
      </p:sp>
      <p:sp>
        <p:nvSpPr>
          <p:cNvPr id="37" name="TextBox 36"/>
          <p:cNvSpPr txBox="1"/>
          <p:nvPr/>
        </p:nvSpPr>
        <p:spPr>
          <a:xfrm>
            <a:off x="3840105" y="5035202"/>
            <a:ext cx="1828800" cy="369332"/>
          </a:xfrm>
          <a:prstGeom prst="rect">
            <a:avLst/>
          </a:prstGeom>
          <a:noFill/>
        </p:spPr>
        <p:txBody>
          <a:bodyPr wrap="square" rtlCol="0">
            <a:spAutoFit/>
          </a:bodyPr>
          <a:lstStyle/>
          <a:p>
            <a:r>
              <a:rPr lang="en-US" b="1" dirty="0" smtClean="0">
                <a:solidFill>
                  <a:srgbClr val="FFFF00"/>
                </a:solidFill>
              </a:rPr>
              <a:t>540, 650, </a:t>
            </a:r>
            <a:r>
              <a:rPr lang="en-US" b="1" dirty="0" smtClean="0">
                <a:solidFill>
                  <a:srgbClr val="92D050"/>
                </a:solidFill>
              </a:rPr>
              <a:t>390</a:t>
            </a:r>
            <a:endParaRPr lang="en-US" b="1" dirty="0">
              <a:solidFill>
                <a:srgbClr val="92D050"/>
              </a:solidFill>
            </a:endParaRPr>
          </a:p>
        </p:txBody>
      </p:sp>
      <p:sp>
        <p:nvSpPr>
          <p:cNvPr id="40" name="TextBox 39"/>
          <p:cNvSpPr txBox="1"/>
          <p:nvPr/>
        </p:nvSpPr>
        <p:spPr>
          <a:xfrm>
            <a:off x="4198718" y="4245114"/>
            <a:ext cx="1828800" cy="369332"/>
          </a:xfrm>
          <a:prstGeom prst="rect">
            <a:avLst/>
          </a:prstGeom>
          <a:noFill/>
        </p:spPr>
        <p:txBody>
          <a:bodyPr wrap="square" rtlCol="0">
            <a:spAutoFit/>
          </a:bodyPr>
          <a:lstStyle/>
          <a:p>
            <a:r>
              <a:rPr lang="en-US" b="1" dirty="0" smtClean="0">
                <a:solidFill>
                  <a:srgbClr val="FFFF00"/>
                </a:solidFill>
              </a:rPr>
              <a:t>900, 995 ,</a:t>
            </a:r>
            <a:r>
              <a:rPr lang="en-US" b="1" dirty="0" smtClean="0">
                <a:solidFill>
                  <a:srgbClr val="FF6600"/>
                </a:solidFill>
              </a:rPr>
              <a:t>1800</a:t>
            </a:r>
            <a:endParaRPr lang="en-US" b="1" dirty="0">
              <a:solidFill>
                <a:srgbClr val="FF6600"/>
              </a:solidFill>
            </a:endParaRPr>
          </a:p>
        </p:txBody>
      </p:sp>
      <p:cxnSp>
        <p:nvCxnSpPr>
          <p:cNvPr id="41" name="Straight Connector 40"/>
          <p:cNvCxnSpPr/>
          <p:nvPr/>
        </p:nvCxnSpPr>
        <p:spPr>
          <a:xfrm flipH="1">
            <a:off x="3876549" y="4442168"/>
            <a:ext cx="351183" cy="19878"/>
          </a:xfrm>
          <a:prstGeom prst="line">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41925" y="3577106"/>
            <a:ext cx="968351" cy="285496"/>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55219" y="3210963"/>
            <a:ext cx="2108886" cy="563231"/>
          </a:xfrm>
          <a:prstGeom prst="rect">
            <a:avLst/>
          </a:prstGeom>
          <a:noFill/>
        </p:spPr>
        <p:txBody>
          <a:bodyPr wrap="square" rtlCol="0">
            <a:spAutoFit/>
          </a:bodyPr>
          <a:lstStyle/>
          <a:p>
            <a:pPr>
              <a:lnSpc>
                <a:spcPct val="85000"/>
              </a:lnSpc>
            </a:pPr>
            <a:r>
              <a:rPr lang="en-US" b="1" dirty="0" smtClean="0">
                <a:solidFill>
                  <a:srgbClr val="FFFF00"/>
                </a:solidFill>
              </a:rPr>
              <a:t>      560</a:t>
            </a:r>
            <a:endParaRPr lang="en-US" b="1" dirty="0"/>
          </a:p>
          <a:p>
            <a:pPr>
              <a:lnSpc>
                <a:spcPct val="85000"/>
              </a:lnSpc>
            </a:pPr>
            <a:r>
              <a:rPr lang="en-US" b="1" dirty="0" smtClean="0">
                <a:solidFill>
                  <a:srgbClr val="FF6600"/>
                </a:solidFill>
              </a:rPr>
              <a:t>        1010, 1125</a:t>
            </a:r>
            <a:endParaRPr lang="en-US" b="1" dirty="0">
              <a:solidFill>
                <a:srgbClr val="FF6600"/>
              </a:solidFill>
            </a:endParaRPr>
          </a:p>
        </p:txBody>
      </p:sp>
      <p:cxnSp>
        <p:nvCxnSpPr>
          <p:cNvPr id="12" name="Straight Connector 11"/>
          <p:cNvCxnSpPr/>
          <p:nvPr/>
        </p:nvCxnSpPr>
        <p:spPr>
          <a:xfrm flipH="1" flipV="1">
            <a:off x="4393383" y="4766846"/>
            <a:ext cx="1328326" cy="71354"/>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45783" y="4838199"/>
            <a:ext cx="1175925" cy="15724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9" name="Group 54"/>
          <p:cNvGrpSpPr/>
          <p:nvPr/>
        </p:nvGrpSpPr>
        <p:grpSpPr>
          <a:xfrm>
            <a:off x="2577363" y="4082144"/>
            <a:ext cx="457200" cy="838200"/>
            <a:chOff x="2775858" y="4234544"/>
            <a:chExt cx="457200" cy="838200"/>
          </a:xfrm>
        </p:grpSpPr>
        <p:cxnSp>
          <p:nvCxnSpPr>
            <p:cNvPr id="45" name="Straight Arrow Connector 44"/>
            <p:cNvCxnSpPr/>
            <p:nvPr/>
          </p:nvCxnSpPr>
          <p:spPr>
            <a:xfrm>
              <a:off x="3102428" y="4234544"/>
              <a:ext cx="0" cy="83820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775858" y="4462046"/>
              <a:ext cx="457200" cy="338554"/>
            </a:xfrm>
            <a:prstGeom prst="rect">
              <a:avLst/>
            </a:prstGeom>
            <a:noFill/>
          </p:spPr>
          <p:txBody>
            <a:bodyPr wrap="square" rtlCol="0">
              <a:spAutoFit/>
            </a:bodyPr>
            <a:lstStyle/>
            <a:p>
              <a:r>
                <a:rPr lang="en-US" sz="1600" b="1" dirty="0" smtClean="0"/>
                <a:t>2”</a:t>
              </a:r>
              <a:endParaRPr lang="en-US" sz="1600" b="1" dirty="0"/>
            </a:p>
          </p:txBody>
        </p:sp>
      </p:grpSp>
      <p:sp>
        <p:nvSpPr>
          <p:cNvPr id="35" name="TextBox 34"/>
          <p:cNvSpPr txBox="1"/>
          <p:nvPr/>
        </p:nvSpPr>
        <p:spPr>
          <a:xfrm>
            <a:off x="5287905" y="5558135"/>
            <a:ext cx="3505200" cy="461665"/>
          </a:xfrm>
          <a:prstGeom prst="rect">
            <a:avLst/>
          </a:prstGeom>
          <a:noFill/>
        </p:spPr>
        <p:txBody>
          <a:bodyPr wrap="square" rtlCol="0">
            <a:spAutoFit/>
          </a:bodyPr>
          <a:lstStyle/>
          <a:p>
            <a:r>
              <a:rPr lang="en-US" sz="2400" b="1" dirty="0" smtClean="0">
                <a:solidFill>
                  <a:srgbClr val="FF0000"/>
                </a:solidFill>
              </a:rPr>
              <a:t>Could be an issue for XRF!</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1143000"/>
          </a:xfrm>
        </p:spPr>
        <p:txBody>
          <a:bodyPr>
            <a:normAutofit/>
          </a:bodyPr>
          <a:lstStyle/>
          <a:p>
            <a:r>
              <a:rPr lang="en-US" sz="3600" dirty="0" smtClean="0"/>
              <a:t>A Grab Sample is “Representative” of …?</a:t>
            </a:r>
            <a:endParaRPr lang="en-US" sz="3600" dirty="0"/>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3/5/2013</a:t>
            </a:r>
            <a:endParaRPr lang="en-US"/>
          </a:p>
        </p:txBody>
      </p:sp>
      <p:sp>
        <p:nvSpPr>
          <p:cNvPr id="5" name="Footer Placeholder 4"/>
          <p:cNvSpPr>
            <a:spLocks noGrp="1"/>
          </p:cNvSpPr>
          <p:nvPr>
            <p:ph type="ftr" sz="quarter" idx="11"/>
          </p:nvPr>
        </p:nvSpPr>
        <p:spPr>
          <a:xfrm>
            <a:off x="2362200" y="6245225"/>
            <a:ext cx="5334000" cy="476250"/>
          </a:xfrm>
        </p:spPr>
        <p:txBody>
          <a:bodyPr/>
          <a:lstStyle/>
          <a:p>
            <a:pPr>
              <a:defRPr/>
            </a:pPr>
            <a:r>
              <a:rPr lang="en-US" smtClean="0"/>
              <a:t>Hardrock Mine Geochemistry and Hydrology Predictions</a:t>
            </a:r>
            <a:endParaRPr lang="en-US"/>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55178119-079A-40F1-A5E4-DBBBB5570E78}" type="slidenum">
              <a:rPr lang="en-US" smtClean="0"/>
              <a:pPr>
                <a:defRPr/>
              </a:pPr>
              <a:t>7</a:t>
            </a:fld>
            <a:endParaRPr lang="en-US"/>
          </a:p>
        </p:txBody>
      </p:sp>
      <p:pic>
        <p:nvPicPr>
          <p:cNvPr id="8" name="Picture 7"/>
          <p:cNvPicPr>
            <a:picLocks noChangeAspect="1" noChangeArrowheads="1"/>
          </p:cNvPicPr>
          <p:nvPr/>
        </p:nvPicPr>
        <p:blipFill>
          <a:blip r:embed="rId3" cstate="print"/>
          <a:srcRect/>
          <a:stretch>
            <a:fillRect/>
          </a:stretch>
        </p:blipFill>
        <p:spPr bwMode="auto">
          <a:xfrm>
            <a:off x="608480" y="4191000"/>
            <a:ext cx="1753720" cy="1758890"/>
          </a:xfrm>
          <a:prstGeom prst="rect">
            <a:avLst/>
          </a:prstGeom>
          <a:noFill/>
          <a:ln w="1">
            <a:noFill/>
            <a:miter lim="800000"/>
            <a:headEnd/>
            <a:tailEnd type="none" w="med" len="med"/>
          </a:ln>
          <a:effectLst/>
        </p:spPr>
      </p:pic>
      <p:sp>
        <p:nvSpPr>
          <p:cNvPr id="32" name="TextBox 31"/>
          <p:cNvSpPr txBox="1"/>
          <p:nvPr/>
        </p:nvSpPr>
        <p:spPr>
          <a:xfrm>
            <a:off x="2286000" y="4025307"/>
            <a:ext cx="6096000" cy="1689693"/>
          </a:xfrm>
          <a:prstGeom prst="rect">
            <a:avLst/>
          </a:prstGeom>
          <a:noFill/>
        </p:spPr>
        <p:txBody>
          <a:bodyPr wrap="square" rtlCol="0">
            <a:spAutoFit/>
          </a:bodyPr>
          <a:lstStyle/>
          <a:p>
            <a:pPr algn="ctr">
              <a:lnSpc>
                <a:spcPct val="95000"/>
              </a:lnSpc>
            </a:pPr>
            <a:r>
              <a:rPr lang="en-US" sz="2600" dirty="0" smtClean="0"/>
              <a:t>Think about the typical dimensions for the soil you make decisions about…</a:t>
            </a:r>
          </a:p>
          <a:p>
            <a:pPr algn="ctr">
              <a:lnSpc>
                <a:spcPct val="95000"/>
              </a:lnSpc>
              <a:spcBef>
                <a:spcPts val="600"/>
              </a:spcBef>
            </a:pPr>
            <a:r>
              <a:rPr lang="en-US" sz="2600" dirty="0" smtClean="0"/>
              <a:t>…the concentration for </a:t>
            </a:r>
            <a:r>
              <a:rPr lang="en-US" sz="2600" u="sng" dirty="0" smtClean="0"/>
              <a:t>that mass </a:t>
            </a:r>
            <a:r>
              <a:rPr lang="en-US" sz="2600" dirty="0" smtClean="0"/>
              <a:t>is what you need to know.</a:t>
            </a:r>
            <a:endParaRPr lang="en-US" sz="2600" dirty="0"/>
          </a:p>
        </p:txBody>
      </p:sp>
      <p:sp>
        <p:nvSpPr>
          <p:cNvPr id="9" name="Content Placeholder 6"/>
          <p:cNvSpPr>
            <a:spLocks noGrp="1"/>
          </p:cNvSpPr>
          <p:nvPr>
            <p:ph idx="1"/>
          </p:nvPr>
        </p:nvSpPr>
        <p:spPr>
          <a:xfrm>
            <a:off x="228600" y="1295400"/>
            <a:ext cx="8686800" cy="3124200"/>
          </a:xfrm>
        </p:spPr>
        <p:txBody>
          <a:bodyPr>
            <a:normAutofit/>
          </a:bodyPr>
          <a:lstStyle/>
          <a:p>
            <a:pPr>
              <a:lnSpc>
                <a:spcPct val="90000"/>
              </a:lnSpc>
              <a:spcBef>
                <a:spcPts val="900"/>
              </a:spcBef>
            </a:pPr>
            <a:r>
              <a:rPr lang="en-US" sz="2600" dirty="0" smtClean="0"/>
              <a:t>…its own mass.</a:t>
            </a:r>
          </a:p>
          <a:p>
            <a:pPr lvl="1">
              <a:lnSpc>
                <a:spcPct val="90000"/>
              </a:lnSpc>
              <a:spcBef>
                <a:spcPts val="900"/>
              </a:spcBef>
            </a:pPr>
            <a:r>
              <a:rPr lang="en-US" sz="2400" dirty="0" smtClean="0"/>
              <a:t>Do you make decisions at the scale of 100 grams?</a:t>
            </a:r>
          </a:p>
          <a:p>
            <a:pPr>
              <a:lnSpc>
                <a:spcPct val="90000"/>
              </a:lnSpc>
              <a:spcBef>
                <a:spcPts val="900"/>
              </a:spcBef>
            </a:pPr>
            <a:r>
              <a:rPr lang="en-US" sz="2600" dirty="0" smtClean="0"/>
              <a:t>Is there evidence that a jar represents a larger field volume?</a:t>
            </a:r>
          </a:p>
          <a:p>
            <a:pPr>
              <a:lnSpc>
                <a:spcPct val="90000"/>
              </a:lnSpc>
              <a:spcBef>
                <a:spcPts val="900"/>
              </a:spcBef>
            </a:pPr>
            <a:r>
              <a:rPr lang="en-US" sz="2600" dirty="0" smtClean="0"/>
              <a:t>“Sampling uncertainty”: Unmanaged heterogeneity raises the question of whether the sample’s concentration is the same as (i.e., represents) the concentration of a larger mass.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457200" y="152400"/>
            <a:ext cx="8305800" cy="838200"/>
          </a:xfrm>
        </p:spPr>
        <p:txBody>
          <a:bodyPr>
            <a:normAutofit/>
          </a:bodyPr>
          <a:lstStyle/>
          <a:p>
            <a:r>
              <a:rPr lang="en-US" sz="3800" dirty="0" smtClean="0"/>
              <a:t>A Thought Experiment</a:t>
            </a:r>
          </a:p>
        </p:txBody>
      </p:sp>
      <p:grpSp>
        <p:nvGrpSpPr>
          <p:cNvPr id="4" name="Group 28"/>
          <p:cNvGrpSpPr>
            <a:grpSpLocks/>
          </p:cNvGrpSpPr>
          <p:nvPr/>
        </p:nvGrpSpPr>
        <p:grpSpPr bwMode="auto">
          <a:xfrm>
            <a:off x="314739" y="1371600"/>
            <a:ext cx="3048000" cy="1981200"/>
            <a:chOff x="702365" y="1981200"/>
            <a:chExt cx="2743200" cy="1752600"/>
          </a:xfrm>
        </p:grpSpPr>
        <p:sp>
          <p:nvSpPr>
            <p:cNvPr id="17" name="Freeform 16"/>
            <p:cNvSpPr/>
            <p:nvPr/>
          </p:nvSpPr>
          <p:spPr bwMode="auto">
            <a:xfrm>
              <a:off x="762000" y="1981200"/>
              <a:ext cx="2057400" cy="1752600"/>
            </a:xfrm>
            <a:custGeom>
              <a:avLst/>
              <a:gdLst>
                <a:gd name="connsiteX0" fmla="*/ 95717 w 2223050"/>
                <a:gd name="connsiteY0" fmla="*/ 366006 h 2156044"/>
                <a:gd name="connsiteX1" fmla="*/ 95717 w 2223050"/>
                <a:gd name="connsiteY1" fmla="*/ 366006 h 2156044"/>
                <a:gd name="connsiteX2" fmla="*/ 9992 w 2223050"/>
                <a:gd name="connsiteY2" fmla="*/ 546981 h 2156044"/>
                <a:gd name="connsiteX3" fmla="*/ 467 w 2223050"/>
                <a:gd name="connsiteY3" fmla="*/ 585081 h 2156044"/>
                <a:gd name="connsiteX4" fmla="*/ 19517 w 2223050"/>
                <a:gd name="connsiteY4" fmla="*/ 813681 h 2156044"/>
                <a:gd name="connsiteX5" fmla="*/ 38567 w 2223050"/>
                <a:gd name="connsiteY5" fmla="*/ 880356 h 2156044"/>
                <a:gd name="connsiteX6" fmla="*/ 48092 w 2223050"/>
                <a:gd name="connsiteY6" fmla="*/ 927981 h 2156044"/>
                <a:gd name="connsiteX7" fmla="*/ 86192 w 2223050"/>
                <a:gd name="connsiteY7" fmla="*/ 1004181 h 2156044"/>
                <a:gd name="connsiteX8" fmla="*/ 105242 w 2223050"/>
                <a:gd name="connsiteY8" fmla="*/ 1042281 h 2156044"/>
                <a:gd name="connsiteX9" fmla="*/ 133817 w 2223050"/>
                <a:gd name="connsiteY9" fmla="*/ 1156581 h 2156044"/>
                <a:gd name="connsiteX10" fmla="*/ 210017 w 2223050"/>
                <a:gd name="connsiteY10" fmla="*/ 1289931 h 2156044"/>
                <a:gd name="connsiteX11" fmla="*/ 257642 w 2223050"/>
                <a:gd name="connsiteY11" fmla="*/ 1385181 h 2156044"/>
                <a:gd name="connsiteX12" fmla="*/ 276692 w 2223050"/>
                <a:gd name="connsiteY12" fmla="*/ 1413756 h 2156044"/>
                <a:gd name="connsiteX13" fmla="*/ 314792 w 2223050"/>
                <a:gd name="connsiteY13" fmla="*/ 1518531 h 2156044"/>
                <a:gd name="connsiteX14" fmla="*/ 343367 w 2223050"/>
                <a:gd name="connsiteY14" fmla="*/ 1566156 h 2156044"/>
                <a:gd name="connsiteX15" fmla="*/ 371942 w 2223050"/>
                <a:gd name="connsiteY15" fmla="*/ 1623306 h 2156044"/>
                <a:gd name="connsiteX16" fmla="*/ 400517 w 2223050"/>
                <a:gd name="connsiteY16" fmla="*/ 1651881 h 2156044"/>
                <a:gd name="connsiteX17" fmla="*/ 419567 w 2223050"/>
                <a:gd name="connsiteY17" fmla="*/ 1689981 h 2156044"/>
                <a:gd name="connsiteX18" fmla="*/ 514817 w 2223050"/>
                <a:gd name="connsiteY18" fmla="*/ 1775706 h 2156044"/>
                <a:gd name="connsiteX19" fmla="*/ 562442 w 2223050"/>
                <a:gd name="connsiteY19" fmla="*/ 1823331 h 2156044"/>
                <a:gd name="connsiteX20" fmla="*/ 743417 w 2223050"/>
                <a:gd name="connsiteY20" fmla="*/ 1928106 h 2156044"/>
                <a:gd name="connsiteX21" fmla="*/ 838667 w 2223050"/>
                <a:gd name="connsiteY21" fmla="*/ 1956681 h 2156044"/>
                <a:gd name="connsiteX22" fmla="*/ 886292 w 2223050"/>
                <a:gd name="connsiteY22" fmla="*/ 1994781 h 2156044"/>
                <a:gd name="connsiteX23" fmla="*/ 924392 w 2223050"/>
                <a:gd name="connsiteY23" fmla="*/ 2004306 h 2156044"/>
                <a:gd name="connsiteX24" fmla="*/ 991067 w 2223050"/>
                <a:gd name="connsiteY24" fmla="*/ 2032881 h 2156044"/>
                <a:gd name="connsiteX25" fmla="*/ 1048217 w 2223050"/>
                <a:gd name="connsiteY25" fmla="*/ 2051931 h 2156044"/>
                <a:gd name="connsiteX26" fmla="*/ 1152992 w 2223050"/>
                <a:gd name="connsiteY26" fmla="*/ 2080506 h 2156044"/>
                <a:gd name="connsiteX27" fmla="*/ 1181567 w 2223050"/>
                <a:gd name="connsiteY27" fmla="*/ 2099556 h 2156044"/>
                <a:gd name="connsiteX28" fmla="*/ 1333967 w 2223050"/>
                <a:gd name="connsiteY28" fmla="*/ 2128131 h 2156044"/>
                <a:gd name="connsiteX29" fmla="*/ 1572092 w 2223050"/>
                <a:gd name="connsiteY29" fmla="*/ 2147181 h 2156044"/>
                <a:gd name="connsiteX30" fmla="*/ 1991192 w 2223050"/>
                <a:gd name="connsiteY30" fmla="*/ 2128131 h 2156044"/>
                <a:gd name="connsiteX31" fmla="*/ 2057867 w 2223050"/>
                <a:gd name="connsiteY31" fmla="*/ 2109081 h 2156044"/>
                <a:gd name="connsiteX32" fmla="*/ 2095967 w 2223050"/>
                <a:gd name="connsiteY32" fmla="*/ 2042406 h 2156044"/>
                <a:gd name="connsiteX33" fmla="*/ 2115017 w 2223050"/>
                <a:gd name="connsiteY33" fmla="*/ 2013831 h 2156044"/>
                <a:gd name="connsiteX34" fmla="*/ 2153117 w 2223050"/>
                <a:gd name="connsiteY34" fmla="*/ 1928106 h 2156044"/>
                <a:gd name="connsiteX35" fmla="*/ 2181692 w 2223050"/>
                <a:gd name="connsiteY35" fmla="*/ 1861431 h 2156044"/>
                <a:gd name="connsiteX36" fmla="*/ 2210267 w 2223050"/>
                <a:gd name="connsiteY36" fmla="*/ 1747131 h 2156044"/>
                <a:gd name="connsiteX37" fmla="*/ 2219792 w 2223050"/>
                <a:gd name="connsiteY37" fmla="*/ 1709031 h 2156044"/>
                <a:gd name="connsiteX38" fmla="*/ 2162642 w 2223050"/>
                <a:gd name="connsiteY38" fmla="*/ 1404231 h 2156044"/>
                <a:gd name="connsiteX39" fmla="*/ 2115017 w 2223050"/>
                <a:gd name="connsiteY39" fmla="*/ 1356606 h 2156044"/>
                <a:gd name="connsiteX40" fmla="*/ 2057867 w 2223050"/>
                <a:gd name="connsiteY40" fmla="*/ 1308981 h 2156044"/>
                <a:gd name="connsiteX41" fmla="*/ 2029292 w 2223050"/>
                <a:gd name="connsiteY41" fmla="*/ 1280406 h 2156044"/>
                <a:gd name="connsiteX42" fmla="*/ 1953092 w 2223050"/>
                <a:gd name="connsiteY42" fmla="*/ 1251831 h 2156044"/>
                <a:gd name="connsiteX43" fmla="*/ 1743542 w 2223050"/>
                <a:gd name="connsiteY43" fmla="*/ 1270881 h 2156044"/>
                <a:gd name="connsiteX44" fmla="*/ 1695917 w 2223050"/>
                <a:gd name="connsiteY44" fmla="*/ 1289931 h 2156044"/>
                <a:gd name="connsiteX45" fmla="*/ 1610192 w 2223050"/>
                <a:gd name="connsiteY45" fmla="*/ 1347081 h 2156044"/>
                <a:gd name="connsiteX46" fmla="*/ 1572092 w 2223050"/>
                <a:gd name="connsiteY46" fmla="*/ 1356606 h 2156044"/>
                <a:gd name="connsiteX47" fmla="*/ 1533992 w 2223050"/>
                <a:gd name="connsiteY47" fmla="*/ 1347081 h 2156044"/>
                <a:gd name="connsiteX48" fmla="*/ 1486367 w 2223050"/>
                <a:gd name="connsiteY48" fmla="*/ 1356606 h 2156044"/>
                <a:gd name="connsiteX49" fmla="*/ 1429217 w 2223050"/>
                <a:gd name="connsiteY49" fmla="*/ 1366131 h 2156044"/>
                <a:gd name="connsiteX50" fmla="*/ 1219667 w 2223050"/>
                <a:gd name="connsiteY50" fmla="*/ 1280406 h 2156044"/>
                <a:gd name="connsiteX51" fmla="*/ 1191092 w 2223050"/>
                <a:gd name="connsiteY51" fmla="*/ 1261356 h 2156044"/>
                <a:gd name="connsiteX52" fmla="*/ 1133942 w 2223050"/>
                <a:gd name="connsiteY52" fmla="*/ 1204206 h 2156044"/>
                <a:gd name="connsiteX53" fmla="*/ 1095842 w 2223050"/>
                <a:gd name="connsiteY53" fmla="*/ 1166106 h 2156044"/>
                <a:gd name="connsiteX54" fmla="*/ 1086317 w 2223050"/>
                <a:gd name="connsiteY54" fmla="*/ 1137531 h 2156044"/>
                <a:gd name="connsiteX55" fmla="*/ 1067267 w 2223050"/>
                <a:gd name="connsiteY55" fmla="*/ 1051806 h 2156044"/>
                <a:gd name="connsiteX56" fmla="*/ 1057742 w 2223050"/>
                <a:gd name="connsiteY56" fmla="*/ 337431 h 2156044"/>
                <a:gd name="connsiteX57" fmla="*/ 1048217 w 2223050"/>
                <a:gd name="connsiteY57" fmla="*/ 308856 h 2156044"/>
                <a:gd name="connsiteX58" fmla="*/ 991067 w 2223050"/>
                <a:gd name="connsiteY58" fmla="*/ 223131 h 2156044"/>
                <a:gd name="connsiteX59" fmla="*/ 981542 w 2223050"/>
                <a:gd name="connsiteY59" fmla="*/ 194556 h 2156044"/>
                <a:gd name="connsiteX60" fmla="*/ 952967 w 2223050"/>
                <a:gd name="connsiteY60" fmla="*/ 165981 h 2156044"/>
                <a:gd name="connsiteX61" fmla="*/ 914867 w 2223050"/>
                <a:gd name="connsiteY61" fmla="*/ 89781 h 2156044"/>
                <a:gd name="connsiteX62" fmla="*/ 886292 w 2223050"/>
                <a:gd name="connsiteY62" fmla="*/ 80256 h 2156044"/>
                <a:gd name="connsiteX63" fmla="*/ 781517 w 2223050"/>
                <a:gd name="connsiteY63" fmla="*/ 23106 h 2156044"/>
                <a:gd name="connsiteX64" fmla="*/ 676742 w 2223050"/>
                <a:gd name="connsiteY64" fmla="*/ 4056 h 2156044"/>
                <a:gd name="connsiteX65" fmla="*/ 429092 w 2223050"/>
                <a:gd name="connsiteY65" fmla="*/ 13581 h 2156044"/>
                <a:gd name="connsiteX66" fmla="*/ 286217 w 2223050"/>
                <a:gd name="connsiteY66" fmla="*/ 89781 h 2156044"/>
                <a:gd name="connsiteX67" fmla="*/ 257642 w 2223050"/>
                <a:gd name="connsiteY67" fmla="*/ 118356 h 2156044"/>
                <a:gd name="connsiteX68" fmla="*/ 219542 w 2223050"/>
                <a:gd name="connsiteY68" fmla="*/ 165981 h 2156044"/>
                <a:gd name="connsiteX69" fmla="*/ 190967 w 2223050"/>
                <a:gd name="connsiteY69" fmla="*/ 185031 h 2156044"/>
                <a:gd name="connsiteX70" fmla="*/ 143342 w 2223050"/>
                <a:gd name="connsiteY70" fmla="*/ 251706 h 2156044"/>
                <a:gd name="connsiteX71" fmla="*/ 105242 w 2223050"/>
                <a:gd name="connsiteY71" fmla="*/ 327906 h 2156044"/>
                <a:gd name="connsiteX72" fmla="*/ 95717 w 2223050"/>
                <a:gd name="connsiteY72" fmla="*/ 366006 h 215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223050" h="2156044">
                  <a:moveTo>
                    <a:pt x="95717" y="366006"/>
                  </a:moveTo>
                  <a:lnTo>
                    <a:pt x="95717" y="366006"/>
                  </a:lnTo>
                  <a:cubicBezTo>
                    <a:pt x="67142" y="426331"/>
                    <a:pt x="36607" y="485766"/>
                    <a:pt x="9992" y="546981"/>
                  </a:cubicBezTo>
                  <a:cubicBezTo>
                    <a:pt x="4772" y="558986"/>
                    <a:pt x="0" y="571998"/>
                    <a:pt x="467" y="585081"/>
                  </a:cubicBezTo>
                  <a:cubicBezTo>
                    <a:pt x="3196" y="661496"/>
                    <a:pt x="9732" y="737846"/>
                    <a:pt x="19517" y="813681"/>
                  </a:cubicBezTo>
                  <a:cubicBezTo>
                    <a:pt x="22475" y="836605"/>
                    <a:pt x="32961" y="857932"/>
                    <a:pt x="38567" y="880356"/>
                  </a:cubicBezTo>
                  <a:cubicBezTo>
                    <a:pt x="42494" y="896062"/>
                    <a:pt x="42280" y="912871"/>
                    <a:pt x="48092" y="927981"/>
                  </a:cubicBezTo>
                  <a:cubicBezTo>
                    <a:pt x="58286" y="954486"/>
                    <a:pt x="73492" y="978781"/>
                    <a:pt x="86192" y="1004181"/>
                  </a:cubicBezTo>
                  <a:lnTo>
                    <a:pt x="105242" y="1042281"/>
                  </a:lnTo>
                  <a:cubicBezTo>
                    <a:pt x="113669" y="1092843"/>
                    <a:pt x="113234" y="1108554"/>
                    <a:pt x="133817" y="1156581"/>
                  </a:cubicBezTo>
                  <a:cubicBezTo>
                    <a:pt x="186550" y="1279626"/>
                    <a:pt x="152622" y="1187895"/>
                    <a:pt x="210017" y="1289931"/>
                  </a:cubicBezTo>
                  <a:cubicBezTo>
                    <a:pt x="227420" y="1320870"/>
                    <a:pt x="237951" y="1355645"/>
                    <a:pt x="257642" y="1385181"/>
                  </a:cubicBezTo>
                  <a:cubicBezTo>
                    <a:pt x="263992" y="1394706"/>
                    <a:pt x="271572" y="1403517"/>
                    <a:pt x="276692" y="1413756"/>
                  </a:cubicBezTo>
                  <a:cubicBezTo>
                    <a:pt x="320227" y="1500827"/>
                    <a:pt x="270337" y="1420730"/>
                    <a:pt x="314792" y="1518531"/>
                  </a:cubicBezTo>
                  <a:cubicBezTo>
                    <a:pt x="322453" y="1535385"/>
                    <a:pt x="334502" y="1549903"/>
                    <a:pt x="343367" y="1566156"/>
                  </a:cubicBezTo>
                  <a:cubicBezTo>
                    <a:pt x="353566" y="1584854"/>
                    <a:pt x="360128" y="1605585"/>
                    <a:pt x="371942" y="1623306"/>
                  </a:cubicBezTo>
                  <a:cubicBezTo>
                    <a:pt x="379414" y="1634514"/>
                    <a:pt x="392687" y="1640920"/>
                    <a:pt x="400517" y="1651881"/>
                  </a:cubicBezTo>
                  <a:cubicBezTo>
                    <a:pt x="408770" y="1663435"/>
                    <a:pt x="411048" y="1678622"/>
                    <a:pt x="419567" y="1689981"/>
                  </a:cubicBezTo>
                  <a:cubicBezTo>
                    <a:pt x="440665" y="1718111"/>
                    <a:pt x="491553" y="1754557"/>
                    <a:pt x="514817" y="1775706"/>
                  </a:cubicBezTo>
                  <a:cubicBezTo>
                    <a:pt x="531429" y="1790808"/>
                    <a:pt x="544789" y="1809461"/>
                    <a:pt x="562442" y="1823331"/>
                  </a:cubicBezTo>
                  <a:cubicBezTo>
                    <a:pt x="602472" y="1854783"/>
                    <a:pt x="695210" y="1912037"/>
                    <a:pt x="743417" y="1928106"/>
                  </a:cubicBezTo>
                  <a:cubicBezTo>
                    <a:pt x="812986" y="1951296"/>
                    <a:pt x="781086" y="1942286"/>
                    <a:pt x="838667" y="1956681"/>
                  </a:cubicBezTo>
                  <a:cubicBezTo>
                    <a:pt x="854542" y="1969381"/>
                    <a:pt x="868520" y="1984908"/>
                    <a:pt x="886292" y="1994781"/>
                  </a:cubicBezTo>
                  <a:cubicBezTo>
                    <a:pt x="897735" y="2001138"/>
                    <a:pt x="912089" y="1999832"/>
                    <a:pt x="924392" y="2004306"/>
                  </a:cubicBezTo>
                  <a:cubicBezTo>
                    <a:pt x="947116" y="2012569"/>
                    <a:pt x="968499" y="2024201"/>
                    <a:pt x="991067" y="2032881"/>
                  </a:cubicBezTo>
                  <a:cubicBezTo>
                    <a:pt x="1009809" y="2040089"/>
                    <a:pt x="1029867" y="2043776"/>
                    <a:pt x="1048217" y="2051931"/>
                  </a:cubicBezTo>
                  <a:cubicBezTo>
                    <a:pt x="1132785" y="2089517"/>
                    <a:pt x="987853" y="2059864"/>
                    <a:pt x="1152992" y="2080506"/>
                  </a:cubicBezTo>
                  <a:cubicBezTo>
                    <a:pt x="1162517" y="2086856"/>
                    <a:pt x="1170938" y="2095304"/>
                    <a:pt x="1181567" y="2099556"/>
                  </a:cubicBezTo>
                  <a:cubicBezTo>
                    <a:pt x="1234899" y="2120889"/>
                    <a:pt x="1276251" y="2123038"/>
                    <a:pt x="1333967" y="2128131"/>
                  </a:cubicBezTo>
                  <a:lnTo>
                    <a:pt x="1572092" y="2147181"/>
                  </a:lnTo>
                  <a:cubicBezTo>
                    <a:pt x="1608110" y="2146233"/>
                    <a:pt x="1870236" y="2156044"/>
                    <a:pt x="1991192" y="2128131"/>
                  </a:cubicBezTo>
                  <a:cubicBezTo>
                    <a:pt x="2013714" y="2122934"/>
                    <a:pt x="2035642" y="2115431"/>
                    <a:pt x="2057867" y="2109081"/>
                  </a:cubicBezTo>
                  <a:cubicBezTo>
                    <a:pt x="2126963" y="2016953"/>
                    <a:pt x="2059604" y="2115132"/>
                    <a:pt x="2095967" y="2042406"/>
                  </a:cubicBezTo>
                  <a:cubicBezTo>
                    <a:pt x="2101087" y="2032167"/>
                    <a:pt x="2109337" y="2023770"/>
                    <a:pt x="2115017" y="2013831"/>
                  </a:cubicBezTo>
                  <a:cubicBezTo>
                    <a:pt x="2138465" y="1972797"/>
                    <a:pt x="2132705" y="1974032"/>
                    <a:pt x="2153117" y="1928106"/>
                  </a:cubicBezTo>
                  <a:cubicBezTo>
                    <a:pt x="2170670" y="1888611"/>
                    <a:pt x="2171910" y="1898113"/>
                    <a:pt x="2181692" y="1861431"/>
                  </a:cubicBezTo>
                  <a:cubicBezTo>
                    <a:pt x="2191811" y="1823484"/>
                    <a:pt x="2200742" y="1785231"/>
                    <a:pt x="2210267" y="1747131"/>
                  </a:cubicBezTo>
                  <a:lnTo>
                    <a:pt x="2219792" y="1709031"/>
                  </a:lnTo>
                  <a:cubicBezTo>
                    <a:pt x="2211966" y="1575995"/>
                    <a:pt x="2223050" y="1525047"/>
                    <a:pt x="2162642" y="1404231"/>
                  </a:cubicBezTo>
                  <a:cubicBezTo>
                    <a:pt x="2139102" y="1357151"/>
                    <a:pt x="2157062" y="1370621"/>
                    <a:pt x="2115017" y="1356606"/>
                  </a:cubicBezTo>
                  <a:cubicBezTo>
                    <a:pt x="2077462" y="1300274"/>
                    <a:pt x="2119389" y="1352926"/>
                    <a:pt x="2057867" y="1308981"/>
                  </a:cubicBezTo>
                  <a:cubicBezTo>
                    <a:pt x="2046906" y="1301151"/>
                    <a:pt x="2040253" y="1288236"/>
                    <a:pt x="2029292" y="1280406"/>
                  </a:cubicBezTo>
                  <a:cubicBezTo>
                    <a:pt x="2002472" y="1261249"/>
                    <a:pt x="1983773" y="1259501"/>
                    <a:pt x="1953092" y="1251831"/>
                  </a:cubicBezTo>
                  <a:cubicBezTo>
                    <a:pt x="1891386" y="1255259"/>
                    <a:pt x="1809082" y="1249034"/>
                    <a:pt x="1743542" y="1270881"/>
                  </a:cubicBezTo>
                  <a:cubicBezTo>
                    <a:pt x="1727322" y="1276288"/>
                    <a:pt x="1710762" y="1281448"/>
                    <a:pt x="1695917" y="1289931"/>
                  </a:cubicBezTo>
                  <a:cubicBezTo>
                    <a:pt x="1666099" y="1306970"/>
                    <a:pt x="1643509" y="1338752"/>
                    <a:pt x="1610192" y="1347081"/>
                  </a:cubicBezTo>
                  <a:lnTo>
                    <a:pt x="1572092" y="1356606"/>
                  </a:lnTo>
                  <a:cubicBezTo>
                    <a:pt x="1559392" y="1353431"/>
                    <a:pt x="1547083" y="1347081"/>
                    <a:pt x="1533992" y="1347081"/>
                  </a:cubicBezTo>
                  <a:cubicBezTo>
                    <a:pt x="1517803" y="1347081"/>
                    <a:pt x="1502295" y="1353710"/>
                    <a:pt x="1486367" y="1356606"/>
                  </a:cubicBezTo>
                  <a:cubicBezTo>
                    <a:pt x="1467366" y="1360061"/>
                    <a:pt x="1448267" y="1362956"/>
                    <a:pt x="1429217" y="1366131"/>
                  </a:cubicBezTo>
                  <a:cubicBezTo>
                    <a:pt x="1285340" y="1339972"/>
                    <a:pt x="1352492" y="1365794"/>
                    <a:pt x="1219667" y="1280406"/>
                  </a:cubicBezTo>
                  <a:cubicBezTo>
                    <a:pt x="1210038" y="1274216"/>
                    <a:pt x="1199187" y="1269451"/>
                    <a:pt x="1191092" y="1261356"/>
                  </a:cubicBezTo>
                  <a:lnTo>
                    <a:pt x="1133942" y="1204206"/>
                  </a:lnTo>
                  <a:lnTo>
                    <a:pt x="1095842" y="1166106"/>
                  </a:lnTo>
                  <a:cubicBezTo>
                    <a:pt x="1092667" y="1156581"/>
                    <a:pt x="1089075" y="1147185"/>
                    <a:pt x="1086317" y="1137531"/>
                  </a:cubicBezTo>
                  <a:cubicBezTo>
                    <a:pt x="1077349" y="1106144"/>
                    <a:pt x="1073814" y="1084542"/>
                    <a:pt x="1067267" y="1051806"/>
                  </a:cubicBezTo>
                  <a:cubicBezTo>
                    <a:pt x="1064092" y="813681"/>
                    <a:pt x="1063846" y="575499"/>
                    <a:pt x="1057742" y="337431"/>
                  </a:cubicBezTo>
                  <a:cubicBezTo>
                    <a:pt x="1057485" y="327394"/>
                    <a:pt x="1053276" y="317529"/>
                    <a:pt x="1048217" y="308856"/>
                  </a:cubicBezTo>
                  <a:cubicBezTo>
                    <a:pt x="1030913" y="279191"/>
                    <a:pt x="1001927" y="255712"/>
                    <a:pt x="991067" y="223131"/>
                  </a:cubicBezTo>
                  <a:cubicBezTo>
                    <a:pt x="987892" y="213606"/>
                    <a:pt x="987111" y="202910"/>
                    <a:pt x="981542" y="194556"/>
                  </a:cubicBezTo>
                  <a:cubicBezTo>
                    <a:pt x="974070" y="183348"/>
                    <a:pt x="960199" y="177345"/>
                    <a:pt x="952967" y="165981"/>
                  </a:cubicBezTo>
                  <a:cubicBezTo>
                    <a:pt x="937721" y="142023"/>
                    <a:pt x="941808" y="98761"/>
                    <a:pt x="914867" y="89781"/>
                  </a:cubicBezTo>
                  <a:cubicBezTo>
                    <a:pt x="905342" y="86606"/>
                    <a:pt x="895272" y="84746"/>
                    <a:pt x="886292" y="80256"/>
                  </a:cubicBezTo>
                  <a:cubicBezTo>
                    <a:pt x="841588" y="57904"/>
                    <a:pt x="849351" y="35439"/>
                    <a:pt x="781517" y="23106"/>
                  </a:cubicBezTo>
                  <a:lnTo>
                    <a:pt x="676742" y="4056"/>
                  </a:lnTo>
                  <a:cubicBezTo>
                    <a:pt x="594192" y="7231"/>
                    <a:pt x="510579" y="0"/>
                    <a:pt x="429092" y="13581"/>
                  </a:cubicBezTo>
                  <a:cubicBezTo>
                    <a:pt x="419663" y="15152"/>
                    <a:pt x="310886" y="71279"/>
                    <a:pt x="286217" y="89781"/>
                  </a:cubicBezTo>
                  <a:cubicBezTo>
                    <a:pt x="275441" y="97863"/>
                    <a:pt x="266512" y="108219"/>
                    <a:pt x="257642" y="118356"/>
                  </a:cubicBezTo>
                  <a:cubicBezTo>
                    <a:pt x="244255" y="133656"/>
                    <a:pt x="233917" y="151606"/>
                    <a:pt x="219542" y="165981"/>
                  </a:cubicBezTo>
                  <a:cubicBezTo>
                    <a:pt x="211447" y="174076"/>
                    <a:pt x="199062" y="176936"/>
                    <a:pt x="190967" y="185031"/>
                  </a:cubicBezTo>
                  <a:cubicBezTo>
                    <a:pt x="185153" y="190845"/>
                    <a:pt x="149832" y="239808"/>
                    <a:pt x="143342" y="251706"/>
                  </a:cubicBezTo>
                  <a:cubicBezTo>
                    <a:pt x="129744" y="276637"/>
                    <a:pt x="120994" y="304277"/>
                    <a:pt x="105242" y="327906"/>
                  </a:cubicBezTo>
                  <a:lnTo>
                    <a:pt x="95717" y="366006"/>
                  </a:lnTo>
                  <a:close/>
                </a:path>
              </a:pathLst>
            </a:custGeom>
            <a:solidFill>
              <a:srgbClr val="B7DEE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anchor="ctr"/>
            <a:lstStyle/>
            <a:p>
              <a:pPr algn="ctr">
                <a:defRPr/>
              </a:pPr>
              <a:endParaRPr lang="en-US"/>
            </a:p>
          </p:txBody>
        </p:sp>
        <p:sp>
          <p:nvSpPr>
            <p:cNvPr id="4112" name="TextBox 27"/>
            <p:cNvSpPr txBox="1">
              <a:spLocks noChangeArrowheads="1"/>
            </p:cNvSpPr>
            <p:nvPr/>
          </p:nvSpPr>
          <p:spPr bwMode="auto">
            <a:xfrm>
              <a:off x="702365" y="2385646"/>
              <a:ext cx="2743200" cy="816792"/>
            </a:xfrm>
            <a:prstGeom prst="rect">
              <a:avLst/>
            </a:prstGeom>
            <a:noFill/>
            <a:ln w="9525">
              <a:noFill/>
              <a:miter lim="800000"/>
              <a:headEnd/>
              <a:tailEnd/>
            </a:ln>
          </p:spPr>
          <p:txBody>
            <a:bodyPr wrap="square">
              <a:spAutoFit/>
            </a:bodyPr>
            <a:lstStyle/>
            <a:p>
              <a:r>
                <a:rPr lang="en-US" dirty="0" smtClean="0"/>
                <a:t>30 sq. yd. area x 1 in. deep</a:t>
              </a:r>
            </a:p>
            <a:p>
              <a:r>
                <a:rPr lang="en-US" dirty="0" smtClean="0"/>
                <a:t>  ~1 </a:t>
              </a:r>
              <a:r>
                <a:rPr lang="en-US" dirty="0"/>
                <a:t>cu. yd. </a:t>
              </a:r>
              <a:r>
                <a:rPr lang="en-US" dirty="0" smtClean="0"/>
                <a:t>volume</a:t>
              </a:r>
              <a:endParaRPr lang="en-US" dirty="0"/>
            </a:p>
            <a:p>
              <a:r>
                <a:rPr lang="en-US" dirty="0"/>
                <a:t> </a:t>
              </a:r>
              <a:r>
                <a:rPr lang="en-US" dirty="0" smtClean="0"/>
                <a:t>    ~1 </a:t>
              </a:r>
              <a:r>
                <a:rPr lang="en-US" dirty="0"/>
                <a:t>ton of </a:t>
              </a:r>
              <a:r>
                <a:rPr lang="en-US" dirty="0" smtClean="0"/>
                <a:t>soil</a:t>
              </a:r>
              <a:endParaRPr lang="en-US" dirty="0"/>
            </a:p>
          </p:txBody>
        </p:sp>
      </p:grpSp>
      <p:grpSp>
        <p:nvGrpSpPr>
          <p:cNvPr id="25" name="Group 24"/>
          <p:cNvGrpSpPr/>
          <p:nvPr/>
        </p:nvGrpSpPr>
        <p:grpSpPr>
          <a:xfrm>
            <a:off x="1907006" y="1577010"/>
            <a:ext cx="6515434" cy="5046040"/>
            <a:chOff x="1907006" y="1577010"/>
            <a:chExt cx="6515434" cy="5046040"/>
          </a:xfrm>
        </p:grpSpPr>
        <p:pic>
          <p:nvPicPr>
            <p:cNvPr id="4109" name="Picture 4"/>
            <p:cNvPicPr>
              <a:picLocks noChangeAspect="1" noChangeArrowheads="1"/>
            </p:cNvPicPr>
            <p:nvPr/>
          </p:nvPicPr>
          <p:blipFill>
            <a:blip r:embed="rId3" cstate="print"/>
            <a:srcRect/>
            <a:stretch>
              <a:fillRect/>
            </a:stretch>
          </p:blipFill>
          <p:spPr bwMode="auto">
            <a:xfrm rot="19261547">
              <a:off x="6455528" y="1782763"/>
              <a:ext cx="1966912" cy="3475037"/>
            </a:xfrm>
            <a:prstGeom prst="rect">
              <a:avLst/>
            </a:prstGeom>
            <a:noFill/>
            <a:ln w="9525">
              <a:noFill/>
              <a:miter lim="800000"/>
              <a:headEnd/>
              <a:tailEnd/>
            </a:ln>
          </p:spPr>
        </p:pic>
        <p:pic>
          <p:nvPicPr>
            <p:cNvPr id="4099" name="Picture 2"/>
            <p:cNvPicPr>
              <a:picLocks noChangeAspect="1" noChangeArrowheads="1"/>
            </p:cNvPicPr>
            <p:nvPr/>
          </p:nvPicPr>
          <p:blipFill>
            <a:blip r:embed="rId4" cstate="print"/>
            <a:srcRect/>
            <a:stretch>
              <a:fillRect/>
            </a:stretch>
          </p:blipFill>
          <p:spPr bwMode="auto">
            <a:xfrm>
              <a:off x="3124200" y="2743200"/>
              <a:ext cx="2971800" cy="3879850"/>
            </a:xfrm>
            <a:prstGeom prst="rect">
              <a:avLst/>
            </a:prstGeom>
            <a:noFill/>
            <a:ln w="9525">
              <a:noFill/>
              <a:miter lim="800000"/>
              <a:headEnd/>
              <a:tailEnd/>
            </a:ln>
          </p:spPr>
        </p:pic>
        <p:sp>
          <p:nvSpPr>
            <p:cNvPr id="40" name="Oval 39"/>
            <p:cNvSpPr/>
            <p:nvPr/>
          </p:nvSpPr>
          <p:spPr bwMode="auto">
            <a:xfrm>
              <a:off x="6629400" y="2898775"/>
              <a:ext cx="1066800" cy="2286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Circular Arrow 41"/>
            <p:cNvSpPr/>
            <p:nvPr/>
          </p:nvSpPr>
          <p:spPr bwMode="auto">
            <a:xfrm flipH="1">
              <a:off x="4684644" y="1577010"/>
              <a:ext cx="2133600" cy="2438400"/>
            </a:xfrm>
            <a:prstGeom prst="circularArrow">
              <a:avLst>
                <a:gd name="adj1" fmla="val 12500"/>
                <a:gd name="adj2" fmla="val 1142319"/>
                <a:gd name="adj3" fmla="val 20457681"/>
                <a:gd name="adj4" fmla="val 13562087"/>
                <a:gd name="adj5" fmla="val 12500"/>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Rectangle 14"/>
            <p:cNvSpPr/>
            <p:nvPr/>
          </p:nvSpPr>
          <p:spPr bwMode="auto">
            <a:xfrm rot="2547920">
              <a:off x="6930320" y="1884397"/>
              <a:ext cx="344488"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Circular Arrow 29"/>
            <p:cNvSpPr/>
            <p:nvPr/>
          </p:nvSpPr>
          <p:spPr>
            <a:xfrm rot="20958844">
              <a:off x="1907006" y="2133600"/>
              <a:ext cx="2667000" cy="2362200"/>
            </a:xfrm>
            <a:prstGeom prst="circularArrow">
              <a:avLst>
                <a:gd name="adj1" fmla="val 12500"/>
                <a:gd name="adj2" fmla="val 1142319"/>
                <a:gd name="adj3" fmla="val 20457681"/>
                <a:gd name="adj4" fmla="val 14522028"/>
                <a:gd name="adj5" fmla="val 12500"/>
              </a:avLst>
            </a:prstGeom>
            <a:solidFill>
              <a:srgbClr val="B7DEE8"/>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4102" name="TextBox 43"/>
          <p:cNvSpPr txBox="1">
            <a:spLocks noChangeArrowheads="1"/>
          </p:cNvSpPr>
          <p:nvPr/>
        </p:nvSpPr>
        <p:spPr bwMode="auto">
          <a:xfrm>
            <a:off x="1066800" y="3814870"/>
            <a:ext cx="2590800" cy="757130"/>
          </a:xfrm>
          <a:prstGeom prst="rect">
            <a:avLst/>
          </a:prstGeom>
          <a:noFill/>
          <a:ln w="9525">
            <a:noFill/>
            <a:miter lim="800000"/>
            <a:headEnd/>
            <a:tailEnd/>
          </a:ln>
        </p:spPr>
        <p:txBody>
          <a:bodyPr>
            <a:spAutoFit/>
          </a:bodyPr>
          <a:lstStyle/>
          <a:p>
            <a:pPr algn="ctr">
              <a:lnSpc>
                <a:spcPct val="90000"/>
              </a:lnSpc>
            </a:pPr>
            <a:r>
              <a:rPr lang="en-US" sz="2400" dirty="0"/>
              <a:t>GIANT digestion </a:t>
            </a:r>
            <a:r>
              <a:rPr lang="en-US" sz="2400" dirty="0" smtClean="0"/>
              <a:t>vessel</a:t>
            </a:r>
            <a:endParaRPr lang="en-US" sz="2400" dirty="0"/>
          </a:p>
        </p:txBody>
      </p:sp>
      <p:sp>
        <p:nvSpPr>
          <p:cNvPr id="4103" name="TextBox 13"/>
          <p:cNvSpPr txBox="1">
            <a:spLocks noChangeArrowheads="1"/>
          </p:cNvSpPr>
          <p:nvPr/>
        </p:nvSpPr>
        <p:spPr bwMode="auto">
          <a:xfrm>
            <a:off x="0" y="4811083"/>
            <a:ext cx="3505200" cy="1437317"/>
          </a:xfrm>
          <a:prstGeom prst="rect">
            <a:avLst/>
          </a:prstGeom>
          <a:noFill/>
          <a:ln w="9525">
            <a:noFill/>
            <a:miter lim="800000"/>
            <a:headEnd/>
            <a:tailEnd/>
          </a:ln>
        </p:spPr>
        <p:txBody>
          <a:bodyPr wrap="square">
            <a:spAutoFit/>
          </a:bodyPr>
          <a:lstStyle/>
          <a:p>
            <a:pPr algn="ctr">
              <a:lnSpc>
                <a:spcPct val="90000"/>
              </a:lnSpc>
            </a:pPr>
            <a:r>
              <a:rPr lang="en-US" sz="2200" b="1" dirty="0">
                <a:solidFill>
                  <a:srgbClr val="663300"/>
                </a:solidFill>
              </a:rPr>
              <a:t>Provides 1 analytical </a:t>
            </a:r>
            <a:r>
              <a:rPr lang="en-US" sz="2200" b="1" dirty="0" smtClean="0">
                <a:solidFill>
                  <a:srgbClr val="663300"/>
                </a:solidFill>
              </a:rPr>
              <a:t>result that represents the true conc of the 1 ton of soil</a:t>
            </a:r>
          </a:p>
          <a:p>
            <a:pPr algn="ctr">
              <a:lnSpc>
                <a:spcPct val="50000"/>
              </a:lnSpc>
            </a:pPr>
            <a:r>
              <a:rPr lang="en-US" sz="2000" dirty="0" smtClean="0">
                <a:solidFill>
                  <a:srgbClr val="663300"/>
                </a:solidFill>
                <a:latin typeface="Arial Narrow" pitchFamily="34" charset="0"/>
              </a:rPr>
              <a:t> </a:t>
            </a:r>
          </a:p>
          <a:p>
            <a:pPr algn="ctr">
              <a:lnSpc>
                <a:spcPct val="90000"/>
              </a:lnSpc>
            </a:pPr>
            <a:r>
              <a:rPr lang="en-US" sz="2000" dirty="0" smtClean="0">
                <a:solidFill>
                  <a:srgbClr val="663300"/>
                </a:solidFill>
                <a:latin typeface="Arial Narrow" pitchFamily="34" charset="0"/>
              </a:rPr>
              <a:t>(There is no sampling uncertainty)</a:t>
            </a:r>
            <a:endParaRPr lang="en-US" sz="2200" dirty="0">
              <a:solidFill>
                <a:srgbClr val="663300"/>
              </a:solidFill>
              <a:latin typeface="Arial Narrow" pitchFamily="34" charset="0"/>
            </a:endParaRPr>
          </a:p>
        </p:txBody>
      </p:sp>
      <p:sp>
        <p:nvSpPr>
          <p:cNvPr id="4105" name="TextBox 42"/>
          <p:cNvSpPr txBox="1">
            <a:spLocks noChangeArrowheads="1"/>
          </p:cNvSpPr>
          <p:nvPr/>
        </p:nvSpPr>
        <p:spPr bwMode="auto">
          <a:xfrm>
            <a:off x="6629400" y="5415070"/>
            <a:ext cx="2286000" cy="757130"/>
          </a:xfrm>
          <a:prstGeom prst="rect">
            <a:avLst/>
          </a:prstGeom>
          <a:noFill/>
          <a:ln w="9525">
            <a:noFill/>
            <a:miter lim="800000"/>
            <a:headEnd/>
            <a:tailEnd/>
          </a:ln>
        </p:spPr>
        <p:txBody>
          <a:bodyPr wrap="square">
            <a:spAutoFit/>
          </a:bodyPr>
          <a:lstStyle/>
          <a:p>
            <a:pPr algn="ctr">
              <a:lnSpc>
                <a:spcPct val="90000"/>
              </a:lnSpc>
            </a:pPr>
            <a:r>
              <a:rPr lang="en-US" sz="2400" dirty="0"/>
              <a:t>GIANT flask of digestion </a:t>
            </a:r>
            <a:r>
              <a:rPr lang="en-US" sz="2400" dirty="0" smtClean="0"/>
              <a:t>acid</a:t>
            </a:r>
            <a:endParaRPr lang="en-US" sz="2400" dirty="0"/>
          </a:p>
        </p:txBody>
      </p:sp>
      <p:sp>
        <p:nvSpPr>
          <p:cNvPr id="18" name="Date Placeholder 17"/>
          <p:cNvSpPr>
            <a:spLocks noGrp="1"/>
          </p:cNvSpPr>
          <p:nvPr>
            <p:ph type="dt" sz="half" idx="10"/>
          </p:nvPr>
        </p:nvSpPr>
        <p:spPr/>
        <p:txBody>
          <a:bodyPr/>
          <a:lstStyle/>
          <a:p>
            <a:r>
              <a:rPr lang="en-US" smtClean="0"/>
              <a:t>3/5/2013</a:t>
            </a:r>
            <a:endParaRPr lang="en-US"/>
          </a:p>
        </p:txBody>
      </p:sp>
      <p:sp>
        <p:nvSpPr>
          <p:cNvPr id="20" name="Slide Number Placeholder 19"/>
          <p:cNvSpPr>
            <a:spLocks noGrp="1"/>
          </p:cNvSpPr>
          <p:nvPr>
            <p:ph type="sldNum" sz="quarter" idx="12"/>
          </p:nvPr>
        </p:nvSpPr>
        <p:spPr/>
        <p:txBody>
          <a:bodyPr/>
          <a:lstStyle/>
          <a:p>
            <a:fld id="{65F405B5-801D-4F9D-B894-8A9D219F0C26}" type="slidenum">
              <a:rPr lang="en-US" smtClean="0"/>
              <a:pPr/>
              <a:t>8</a:t>
            </a:fld>
            <a:endParaRPr lang="en-US"/>
          </a:p>
        </p:txBody>
      </p:sp>
      <p:sp>
        <p:nvSpPr>
          <p:cNvPr id="23" name="TextBox 22"/>
          <p:cNvSpPr txBox="1"/>
          <p:nvPr/>
        </p:nvSpPr>
        <p:spPr>
          <a:xfrm>
            <a:off x="742122" y="1059886"/>
            <a:ext cx="4267200" cy="646331"/>
          </a:xfrm>
          <a:prstGeom prst="rect">
            <a:avLst/>
          </a:prstGeom>
          <a:noFill/>
        </p:spPr>
        <p:txBody>
          <a:bodyPr wrap="square" rtlCol="0">
            <a:spAutoFit/>
          </a:bodyPr>
          <a:lstStyle/>
          <a:p>
            <a:pPr>
              <a:lnSpc>
                <a:spcPct val="90000"/>
              </a:lnSpc>
            </a:pPr>
            <a:r>
              <a:rPr lang="en-US" sz="2000" dirty="0" smtClean="0"/>
              <a:t>A unit of soil for which a decision needs</a:t>
            </a:r>
          </a:p>
          <a:p>
            <a:pPr>
              <a:lnSpc>
                <a:spcPct val="90000"/>
              </a:lnSpc>
            </a:pPr>
            <a:r>
              <a:rPr lang="en-US" sz="2000" dirty="0" smtClean="0"/>
              <a:t>           to be made (a decision unit, DU)</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
          <p:cNvGrpSpPr>
            <a:grpSpLocks/>
          </p:cNvGrpSpPr>
          <p:nvPr/>
        </p:nvGrpSpPr>
        <p:grpSpPr bwMode="auto">
          <a:xfrm>
            <a:off x="457200" y="2038052"/>
            <a:ext cx="5029200" cy="2000548"/>
            <a:chOff x="1251189" y="2077004"/>
            <a:chExt cx="5029156" cy="2000549"/>
          </a:xfrm>
        </p:grpSpPr>
        <p:sp>
          <p:nvSpPr>
            <p:cNvPr id="5144" name="TextBox 17"/>
            <p:cNvSpPr txBox="1">
              <a:spLocks noChangeArrowheads="1"/>
            </p:cNvSpPr>
            <p:nvPr/>
          </p:nvSpPr>
          <p:spPr bwMode="auto">
            <a:xfrm>
              <a:off x="1251189" y="2077004"/>
              <a:ext cx="5029156" cy="2000549"/>
            </a:xfrm>
            <a:prstGeom prst="rect">
              <a:avLst/>
            </a:prstGeom>
            <a:noFill/>
            <a:ln w="9525">
              <a:noFill/>
              <a:miter lim="800000"/>
              <a:headEnd/>
              <a:tailEnd/>
            </a:ln>
          </p:spPr>
          <p:txBody>
            <a:bodyPr wrap="square">
              <a:spAutoFit/>
            </a:bodyPr>
            <a:lstStyle/>
            <a:p>
              <a:r>
                <a:rPr lang="en-US" sz="2800" dirty="0" smtClean="0"/>
                <a:t>Analyze</a:t>
              </a:r>
              <a:r>
                <a:rPr lang="en-US" sz="2400" dirty="0" smtClean="0"/>
                <a:t> </a:t>
              </a:r>
              <a:r>
                <a:rPr lang="en-US" sz="2400" u="sng" dirty="0" smtClean="0"/>
                <a:t>entire</a:t>
              </a:r>
              <a:r>
                <a:rPr lang="en-US" sz="2400" dirty="0" smtClean="0"/>
                <a:t> 1-ton mass as 1-gram analytical samples (  )</a:t>
              </a:r>
              <a:endParaRPr lang="en-US" sz="2400" dirty="0"/>
            </a:p>
            <a:p>
              <a:endParaRPr lang="en-US" sz="2400" dirty="0" smtClean="0"/>
            </a:p>
            <a:p>
              <a:r>
                <a:rPr lang="en-US" sz="2400" dirty="0" smtClean="0"/>
                <a:t>n </a:t>
              </a:r>
              <a:r>
                <a:rPr lang="en-US" sz="2400" dirty="0"/>
                <a:t>= 1.4 x </a:t>
              </a:r>
              <a:r>
                <a:rPr lang="en-US" sz="2400" dirty="0" smtClean="0"/>
                <a:t>10</a:t>
              </a:r>
              <a:r>
                <a:rPr lang="en-US" sz="2400" baseline="30000" dirty="0" smtClean="0"/>
                <a:t>6</a:t>
              </a:r>
              <a:r>
                <a:rPr lang="en-US" sz="2400" dirty="0" smtClean="0"/>
                <a:t> samples &amp; analyses = the statistical “population”</a:t>
              </a:r>
              <a:endParaRPr lang="en-US" sz="2400" dirty="0"/>
            </a:p>
          </p:txBody>
        </p:sp>
        <p:sp>
          <p:nvSpPr>
            <p:cNvPr id="5142" name="TextBox 24"/>
            <p:cNvSpPr txBox="1">
              <a:spLocks noChangeArrowheads="1"/>
            </p:cNvSpPr>
            <p:nvPr/>
          </p:nvSpPr>
          <p:spPr bwMode="auto">
            <a:xfrm>
              <a:off x="3667794" y="2349777"/>
              <a:ext cx="228600" cy="584775"/>
            </a:xfrm>
            <a:prstGeom prst="rect">
              <a:avLst/>
            </a:prstGeom>
            <a:noFill/>
            <a:ln w="9525">
              <a:noFill/>
              <a:miter lim="800000"/>
              <a:headEnd/>
              <a:tailEnd/>
            </a:ln>
          </p:spPr>
          <p:txBody>
            <a:bodyPr>
              <a:spAutoFit/>
            </a:bodyPr>
            <a:lstStyle/>
            <a:p>
              <a:r>
                <a:rPr lang="en-US" sz="3200" dirty="0"/>
                <a:t>.</a:t>
              </a:r>
            </a:p>
          </p:txBody>
        </p:sp>
      </p:grpSp>
      <p:sp>
        <p:nvSpPr>
          <p:cNvPr id="5124" name="Title 1"/>
          <p:cNvSpPr>
            <a:spLocks noGrp="1"/>
          </p:cNvSpPr>
          <p:nvPr>
            <p:ph type="title"/>
          </p:nvPr>
        </p:nvSpPr>
        <p:spPr>
          <a:xfrm>
            <a:off x="76200" y="381000"/>
            <a:ext cx="8991600" cy="1143000"/>
          </a:xfrm>
        </p:spPr>
        <p:txBody>
          <a:bodyPr>
            <a:noAutofit/>
          </a:bodyPr>
          <a:lstStyle/>
          <a:p>
            <a:r>
              <a:rPr lang="en-US" sz="3800" dirty="0" smtClean="0"/>
              <a:t>Alternative:</a:t>
            </a:r>
            <a:r>
              <a:rPr lang="en-US" sz="3200" dirty="0" smtClean="0"/>
              <a:t/>
            </a:r>
            <a:br>
              <a:rPr lang="en-US" sz="3200" dirty="0" smtClean="0"/>
            </a:br>
            <a:r>
              <a:rPr lang="en-US" sz="3200" dirty="0" smtClean="0"/>
              <a:t>Divvy the Whole Mass into Analytical Samples</a:t>
            </a:r>
            <a:endParaRPr lang="en-US" sz="2400" dirty="0" smtClean="0"/>
          </a:p>
        </p:txBody>
      </p:sp>
      <p:sp>
        <p:nvSpPr>
          <p:cNvPr id="5128" name="TextBox 23"/>
          <p:cNvSpPr txBox="1">
            <a:spLocks noChangeArrowheads="1"/>
          </p:cNvSpPr>
          <p:nvPr/>
        </p:nvSpPr>
        <p:spPr bwMode="auto">
          <a:xfrm>
            <a:off x="990600" y="4419600"/>
            <a:ext cx="7239000" cy="1831271"/>
          </a:xfrm>
          <a:prstGeom prst="rect">
            <a:avLst/>
          </a:prstGeom>
          <a:noFill/>
          <a:ln w="9525">
            <a:noFill/>
            <a:miter lim="800000"/>
            <a:headEnd/>
            <a:tailEnd/>
          </a:ln>
        </p:spPr>
        <p:txBody>
          <a:bodyPr wrap="square">
            <a:spAutoFit/>
          </a:bodyPr>
          <a:lstStyle/>
          <a:p>
            <a:pPr algn="ctr"/>
            <a:r>
              <a:rPr lang="en-US" sz="2600" dirty="0" smtClean="0"/>
              <a:t>Take the 1.4 million data results &amp; calculate their </a:t>
            </a:r>
            <a:r>
              <a:rPr lang="en-US" sz="2600" u="sng" dirty="0" smtClean="0"/>
              <a:t>average</a:t>
            </a:r>
            <a:r>
              <a:rPr lang="en-US" sz="2600" dirty="0" smtClean="0"/>
              <a:t> = true conc for the 1-ton soil mass.</a:t>
            </a:r>
          </a:p>
          <a:p>
            <a:pPr algn="ctr">
              <a:lnSpc>
                <a:spcPct val="50000"/>
              </a:lnSpc>
            </a:pPr>
            <a:r>
              <a:rPr lang="en-US" sz="2600" dirty="0" smtClean="0"/>
              <a:t> </a:t>
            </a:r>
          </a:p>
          <a:p>
            <a:pPr algn="ctr"/>
            <a:r>
              <a:rPr lang="en-US" sz="2400" dirty="0" smtClean="0"/>
              <a:t>(Since the entire population of 1-gram samples is analyzed, there is no sampling uncertainty)</a:t>
            </a:r>
          </a:p>
        </p:txBody>
      </p:sp>
      <p:pic>
        <p:nvPicPr>
          <p:cNvPr id="138243" name="Picture 3"/>
          <p:cNvPicPr>
            <a:picLocks noChangeAspect="1" noChangeArrowheads="1"/>
          </p:cNvPicPr>
          <p:nvPr/>
        </p:nvPicPr>
        <p:blipFill>
          <a:blip r:embed="rId3" cstate="print"/>
          <a:srcRect/>
          <a:stretch>
            <a:fillRect/>
          </a:stretch>
        </p:blipFill>
        <p:spPr bwMode="auto">
          <a:xfrm>
            <a:off x="5229980" y="1676400"/>
            <a:ext cx="2847220" cy="25146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65F405B5-801D-4F9D-B894-8A9D219F0C26}" type="slidenum">
              <a:rPr lang="en-US" smtClean="0"/>
              <a:pPr/>
              <a:t>9</a:t>
            </a:fld>
            <a:endParaRPr lang="en-US"/>
          </a:p>
        </p:txBody>
      </p:sp>
      <p:sp>
        <p:nvSpPr>
          <p:cNvPr id="12" name="Date Placeholder 11"/>
          <p:cNvSpPr>
            <a:spLocks noGrp="1"/>
          </p:cNvSpPr>
          <p:nvPr>
            <p:ph type="dt" sz="half" idx="10"/>
          </p:nvPr>
        </p:nvSpPr>
        <p:spPr/>
        <p:txBody>
          <a:bodyPr/>
          <a:lstStyle/>
          <a:p>
            <a:r>
              <a:rPr lang="en-US" smtClean="0"/>
              <a:t>3/5/2013</a:t>
            </a:r>
            <a:endParaRPr lang="en-US"/>
          </a:p>
        </p:txBody>
      </p:sp>
      <p:sp>
        <p:nvSpPr>
          <p:cNvPr id="13" name="Footer Placeholder 12"/>
          <p:cNvSpPr>
            <a:spLocks noGrp="1"/>
          </p:cNvSpPr>
          <p:nvPr>
            <p:ph type="ftr" sz="quarter" idx="11"/>
          </p:nvPr>
        </p:nvSpPr>
        <p:spPr/>
        <p:txBody>
          <a:bodyPr/>
          <a:lstStyle/>
          <a:p>
            <a:r>
              <a:rPr lang="en-US" smtClean="0"/>
              <a:t>Hardrock Mine Geochemistry and Hydrology Predictions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2958</TotalTime>
  <Words>5203</Words>
  <Application>Microsoft Office PowerPoint</Application>
  <PresentationFormat>On-screen Show (4:3)</PresentationFormat>
  <Paragraphs>602</Paragraphs>
  <Slides>46</Slides>
  <Notes>32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Incremental-Composite Sampling (ICS) and XRF: Tools for Improved Soil Data</vt:lpstr>
      <vt:lpstr>Take-Away Points</vt:lpstr>
      <vt:lpstr>Soil Sampling Is NOT Simple</vt:lpstr>
      <vt:lpstr>Tools for Reliable Soil Data Are Available</vt:lpstr>
      <vt:lpstr>Short-Scale Heterogeneity</vt:lpstr>
      <vt:lpstr>Very Short Short-Scale Heterogeneity</vt:lpstr>
      <vt:lpstr>A Grab Sample is “Representative” of …?</vt:lpstr>
      <vt:lpstr>A Thought Experiment</vt:lpstr>
      <vt:lpstr>Alternative: Divvy the Whole Mass into Analytical Samples</vt:lpstr>
      <vt:lpstr>Real World: Only a Fraction of the Population Can be Analyzed, so Sampling is Required</vt:lpstr>
      <vt:lpstr>Slide 11</vt:lpstr>
      <vt:lpstr>Need at least 3 independent replicate ICSs if want to calculate UCL or measure data uncertainty</vt:lpstr>
      <vt:lpstr>Sample Processing &amp; Correct Subsampling Critical for Reliable Data</vt:lpstr>
      <vt:lpstr>Slide 14</vt:lpstr>
      <vt:lpstr>Particle Size vs. Routine Lab Subsampling</vt:lpstr>
      <vt:lpstr>Micro-Scale, Within-Sample Heterogeneity</vt:lpstr>
      <vt:lpstr>Micro-Scale Heterogeneity &amp; Sample Handling</vt:lpstr>
      <vt:lpstr>ICS Sample Splitting &amp; Subsampling Options Manual Techniques</vt:lpstr>
      <vt:lpstr>ICS Sample Splitting &amp; Subsampling Options Mechanical Techniques</vt:lpstr>
      <vt:lpstr>ICS Quality Control Procedures</vt:lpstr>
      <vt:lpstr>Slide 21</vt:lpstr>
      <vt:lpstr>Slide 22</vt:lpstr>
      <vt:lpstr>Data Variability Partitioning Equation</vt:lpstr>
      <vt:lpstr>Partitioning Variability &amp; Selecting Corrective Action for a Dioxin Site</vt:lpstr>
      <vt:lpstr>Most Helpful As Part of Pilot Study</vt:lpstr>
      <vt:lpstr>Potential Corrective Actions (1)</vt:lpstr>
      <vt:lpstr>Potential Corrective Actions (2)</vt:lpstr>
      <vt:lpstr>Advantages and Limitations of Incremental Sampling</vt:lpstr>
      <vt:lpstr>XRF: Great Partner with Incremental Sampling   for Metals Analysis in Soil</vt:lpstr>
      <vt:lpstr>Managing XRF’s Micro-Scale Heterogeneity</vt:lpstr>
      <vt:lpstr>Slide 31</vt:lpstr>
      <vt:lpstr>Slide 32</vt:lpstr>
      <vt:lpstr>Warnings about XRF-ICP Data Comparability</vt:lpstr>
      <vt:lpstr>Common ICP vs XRF Regression Techniques Ignore the Effects of Sampling Variability</vt:lpstr>
      <vt:lpstr>When Sampling Variability is Controlled, XRF-Lab Comparability Can be Excellent</vt:lpstr>
      <vt:lpstr>Slide 36</vt:lpstr>
      <vt:lpstr>95% confidence interval (dashed red lines) bound the  ICP vs ICP-dup regression line (black)</vt:lpstr>
      <vt:lpstr>Take-Away Comparability Points</vt:lpstr>
      <vt:lpstr>Slide 39</vt:lpstr>
      <vt:lpstr>XRF to Verify Adequate Sample Processing</vt:lpstr>
      <vt:lpstr>XRF to Verify Adequate Sample Processing (cont’d)</vt:lpstr>
      <vt:lpstr>Adaptive Strategies for Tailoring Incremental Sampling with XRF</vt:lpstr>
      <vt:lpstr>Ensure Sufficient &amp; Appropriate  XRF Quality Control</vt:lpstr>
      <vt:lpstr>What Can Go Wrong with an XRF?</vt:lpstr>
      <vt:lpstr>Field Portable XRF Daily Operation for Best Results– Soil Mode</vt:lpstr>
      <vt:lpstr>Field Portable XRF Suggested Control Frequency – Soil Mode</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Deana</dc:creator>
  <cp:lastModifiedBy>Deana</cp:lastModifiedBy>
  <cp:revision>77</cp:revision>
  <dcterms:created xsi:type="dcterms:W3CDTF">2013-02-05T18:17:56Z</dcterms:created>
  <dcterms:modified xsi:type="dcterms:W3CDTF">2013-02-27T16:32:06Z</dcterms:modified>
</cp:coreProperties>
</file>