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4"/>
    <p:sldMasterId id="2147483745" r:id="rId5"/>
    <p:sldMasterId id="2147483714" r:id="rId6"/>
    <p:sldMasterId id="2147483786" r:id="rId7"/>
    <p:sldMasterId id="2147483648" r:id="rId8"/>
    <p:sldMasterId id="2147483730" r:id="rId9"/>
    <p:sldMasterId id="2147483834" r:id="rId10"/>
  </p:sldMasterIdLst>
  <p:notesMasterIdLst>
    <p:notesMasterId r:id="rId24"/>
  </p:notesMasterIdLst>
  <p:sldIdLst>
    <p:sldId id="435" r:id="rId11"/>
    <p:sldId id="474" r:id="rId12"/>
    <p:sldId id="445" r:id="rId13"/>
    <p:sldId id="517" r:id="rId14"/>
    <p:sldId id="519" r:id="rId15"/>
    <p:sldId id="520" r:id="rId16"/>
    <p:sldId id="446" r:id="rId17"/>
    <p:sldId id="521" r:id="rId18"/>
    <p:sldId id="479" r:id="rId19"/>
    <p:sldId id="524" r:id="rId20"/>
    <p:sldId id="522" r:id="rId21"/>
    <p:sldId id="518" r:id="rId22"/>
    <p:sldId id="4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3" initials="W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70143" autoAdjust="0"/>
  </p:normalViewPr>
  <p:slideViewPr>
    <p:cSldViewPr snapToGrid="0" snapToObjects="1" showGuides="1">
      <p:cViewPr>
        <p:scale>
          <a:sx n="70" d="100"/>
          <a:sy n="70" d="100"/>
        </p:scale>
        <p:origin x="-3056" y="-536"/>
      </p:cViewPr>
      <p:guideLst>
        <p:guide orient="horz" pos="3800"/>
        <p:guide orient="horz" pos="1215"/>
        <p:guide orient="horz" pos="4131"/>
        <p:guide orient="horz" pos="2736"/>
        <p:guide orient="horz" pos="398"/>
        <p:guide orient="horz" pos="864"/>
        <p:guide orient="horz" pos="784"/>
        <p:guide orient="horz" pos="1536"/>
        <p:guide orient="horz" pos="1603"/>
        <p:guide orient="horz" pos="2454"/>
        <p:guide orient="horz" pos="3508"/>
        <p:guide orient="horz" pos="3141"/>
        <p:guide orient="horz" pos="3418"/>
        <p:guide orient="horz" pos="4276"/>
        <p:guide pos="288"/>
        <p:guide pos="5472"/>
        <p:guide pos="1417"/>
        <p:guide pos="1642"/>
        <p:guide pos="2882"/>
        <p:guide pos="4592"/>
        <p:guide pos="4117"/>
        <p:guide pos="4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A4383-2128-4171-A320-922DB05B13F5}" type="doc">
      <dgm:prSet loTypeId="urn:microsoft.com/office/officeart/2005/8/layout/pyramid1" loCatId="pyramid" qsTypeId="urn:microsoft.com/office/officeart/2005/8/quickstyle/simple1#2" qsCatId="simple" csTypeId="urn:microsoft.com/office/officeart/2005/8/colors/accent1_2#4" csCatId="accent1" phldr="1"/>
      <dgm:spPr/>
    </dgm:pt>
    <dgm:pt modelId="{C87B50EA-60D6-4BA7-932A-0FD15ACE7882}">
      <dgm:prSet phldrT="[Text]" custT="1"/>
      <dgm:spPr>
        <a:solidFill>
          <a:srgbClr val="92D050"/>
        </a:soli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600" b="1" dirty="0" smtClean="0">
            <a:solidFill>
              <a:schemeClr val="tx1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dirty="0" err="1" smtClean="0">
              <a:solidFill>
                <a:schemeClr val="tx1"/>
              </a:solidFill>
            </a:rPr>
            <a:t>LCA</a:t>
          </a:r>
          <a:r>
            <a:rPr lang="en-US" sz="1600" b="1" dirty="0" smtClean="0">
              <a:solidFill>
                <a:schemeClr val="tx1"/>
              </a:solidFill>
            </a:rPr>
            <a:t> / Advanced</a:t>
          </a:r>
        </a:p>
      </dgm:t>
    </dgm:pt>
    <dgm:pt modelId="{B9EFF619-FADE-482C-9DD9-48BCCD5888DB}" type="parTrans" cxnId="{1708CECA-DAB9-4B3F-A8EE-1E1EA458A322}">
      <dgm:prSet/>
      <dgm:spPr/>
      <dgm:t>
        <a:bodyPr/>
        <a:lstStyle/>
        <a:p>
          <a:pPr algn="ctr"/>
          <a:endParaRPr lang="en-US"/>
        </a:p>
      </dgm:t>
    </dgm:pt>
    <dgm:pt modelId="{CA8D167B-2BCF-4BDF-B1A6-6976620B00DD}" type="sibTrans" cxnId="{1708CECA-DAB9-4B3F-A8EE-1E1EA458A322}">
      <dgm:prSet/>
      <dgm:spPr/>
      <dgm:t>
        <a:bodyPr/>
        <a:lstStyle/>
        <a:p>
          <a:pPr algn="ctr"/>
          <a:endParaRPr lang="en-US"/>
        </a:p>
      </dgm:t>
    </dgm:pt>
    <dgm:pt modelId="{5B42228A-2E49-4D76-AAF0-72BDCFAD0FED}">
      <dgm:prSet phldrT="[Text]" custT="1"/>
      <dgm:spPr/>
      <dgm:t>
        <a:bodyPr/>
        <a:lstStyle/>
        <a:p>
          <a:pPr algn="ctr">
            <a:spcBef>
              <a:spcPts val="600"/>
            </a:spcBef>
            <a:spcAft>
              <a:spcPts val="600"/>
            </a:spcAft>
          </a:pPr>
          <a:r>
            <a:rPr lang="en-US" sz="1600" b="1" dirty="0" smtClean="0">
              <a:solidFill>
                <a:schemeClr val="tx1"/>
              </a:solidFill>
            </a:rPr>
            <a:t>Quantitative Sustainability Evaluations</a:t>
          </a:r>
        </a:p>
      </dgm:t>
    </dgm:pt>
    <dgm:pt modelId="{8137CF58-D2D0-4ABA-886B-FF218D9BBA04}" type="parTrans" cxnId="{62B8287E-14A5-49DD-9416-C91D54E98FD4}">
      <dgm:prSet/>
      <dgm:spPr/>
      <dgm:t>
        <a:bodyPr/>
        <a:lstStyle/>
        <a:p>
          <a:pPr algn="ctr"/>
          <a:endParaRPr lang="en-US"/>
        </a:p>
      </dgm:t>
    </dgm:pt>
    <dgm:pt modelId="{CFC178B3-AC64-4A54-921F-CEF35C4741BA}" type="sibTrans" cxnId="{62B8287E-14A5-49DD-9416-C91D54E98FD4}">
      <dgm:prSet/>
      <dgm:spPr/>
      <dgm:t>
        <a:bodyPr/>
        <a:lstStyle/>
        <a:p>
          <a:pPr algn="ctr"/>
          <a:endParaRPr lang="en-US"/>
        </a:p>
      </dgm:t>
    </dgm:pt>
    <dgm:pt modelId="{E46004FA-2D7A-489E-A078-FE1E86CF2225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600" b="1" dirty="0" err="1" smtClean="0">
              <a:solidFill>
                <a:schemeClr val="tx1"/>
              </a:solidFill>
            </a:rPr>
            <a:t>BMPs</a:t>
          </a:r>
          <a:r>
            <a:rPr lang="en-US" sz="1600" b="1" dirty="0" smtClean="0">
              <a:solidFill>
                <a:schemeClr val="tx1"/>
              </a:solidFill>
            </a:rPr>
            <a:t> / Programmatic Strategies</a:t>
          </a:r>
        </a:p>
      </dgm:t>
    </dgm:pt>
    <dgm:pt modelId="{A08484B4-BB68-41D9-BE32-EBF9DB52B9F8}" type="parTrans" cxnId="{2517ACEF-BB09-4CB5-A673-698FAC92EA3C}">
      <dgm:prSet/>
      <dgm:spPr/>
      <dgm:t>
        <a:bodyPr/>
        <a:lstStyle/>
        <a:p>
          <a:pPr algn="ctr"/>
          <a:endParaRPr lang="en-US"/>
        </a:p>
      </dgm:t>
    </dgm:pt>
    <dgm:pt modelId="{F32420E9-3BA7-4F3D-B1A6-0A92F70901D4}" type="sibTrans" cxnId="{2517ACEF-BB09-4CB5-A673-698FAC92EA3C}">
      <dgm:prSet/>
      <dgm:spPr/>
      <dgm:t>
        <a:bodyPr/>
        <a:lstStyle/>
        <a:p>
          <a:pPr algn="ctr"/>
          <a:endParaRPr lang="en-US"/>
        </a:p>
      </dgm:t>
    </dgm:pt>
    <dgm:pt modelId="{3A242553-E910-4F33-9CD7-4853FFD53F5B}" type="pres">
      <dgm:prSet presAssocID="{47AA4383-2128-4171-A320-922DB05B13F5}" presName="Name0" presStyleCnt="0">
        <dgm:presLayoutVars>
          <dgm:dir/>
          <dgm:animLvl val="lvl"/>
          <dgm:resizeHandles val="exact"/>
        </dgm:presLayoutVars>
      </dgm:prSet>
      <dgm:spPr/>
    </dgm:pt>
    <dgm:pt modelId="{677F670B-873C-4EB9-8681-73FFE0B8E31B}" type="pres">
      <dgm:prSet presAssocID="{C87B50EA-60D6-4BA7-932A-0FD15ACE7882}" presName="Name8" presStyleCnt="0"/>
      <dgm:spPr/>
    </dgm:pt>
    <dgm:pt modelId="{2D10A7B4-E4F8-4553-889E-DF7236D34626}" type="pres">
      <dgm:prSet presAssocID="{C87B50EA-60D6-4BA7-932A-0FD15ACE788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21236-1173-4E37-8F53-B54F597481AE}" type="pres">
      <dgm:prSet presAssocID="{C87B50EA-60D6-4BA7-932A-0FD15ACE78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5B04F-44EC-4D90-B195-380E52EB76AB}" type="pres">
      <dgm:prSet presAssocID="{5B42228A-2E49-4D76-AAF0-72BDCFAD0FED}" presName="Name8" presStyleCnt="0"/>
      <dgm:spPr/>
    </dgm:pt>
    <dgm:pt modelId="{DF49E45C-E890-4FE3-8D47-EA36188EFC7A}" type="pres">
      <dgm:prSet presAssocID="{5B42228A-2E49-4D76-AAF0-72BDCFAD0FED}" presName="level" presStyleLbl="node1" presStyleIdx="1" presStyleCnt="3" custScaleX="99201" custScaleY="843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088B-D80F-4141-994F-4262068DEC3D}" type="pres">
      <dgm:prSet presAssocID="{5B42228A-2E49-4D76-AAF0-72BDCFAD0F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B4ED8-6866-4645-B320-16FA35B159F3}" type="pres">
      <dgm:prSet presAssocID="{E46004FA-2D7A-489E-A078-FE1E86CF2225}" presName="Name8" presStyleCnt="0"/>
      <dgm:spPr/>
    </dgm:pt>
    <dgm:pt modelId="{A63573BD-04BC-4ADE-964F-6A351DC00110}" type="pres">
      <dgm:prSet presAssocID="{E46004FA-2D7A-489E-A078-FE1E86CF2225}" presName="level" presStyleLbl="node1" presStyleIdx="2" presStyleCnt="3" custLinFactNeighborX="3277" custLinFactNeighborY="433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5CCB8-DFE1-4633-8219-8BAF2D547112}" type="pres">
      <dgm:prSet presAssocID="{E46004FA-2D7A-489E-A078-FE1E86CF22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8CECA-DAB9-4B3F-A8EE-1E1EA458A322}" srcId="{47AA4383-2128-4171-A320-922DB05B13F5}" destId="{C87B50EA-60D6-4BA7-932A-0FD15ACE7882}" srcOrd="0" destOrd="0" parTransId="{B9EFF619-FADE-482C-9DD9-48BCCD5888DB}" sibTransId="{CA8D167B-2BCF-4BDF-B1A6-6976620B00DD}"/>
    <dgm:cxn modelId="{1D49AEBB-8CEF-401E-B61C-5339E4E8C78B}" type="presOf" srcId="{E46004FA-2D7A-489E-A078-FE1E86CF2225}" destId="{4295CCB8-DFE1-4633-8219-8BAF2D547112}" srcOrd="1" destOrd="0" presId="urn:microsoft.com/office/officeart/2005/8/layout/pyramid1"/>
    <dgm:cxn modelId="{8FF64410-E8A2-441D-8E10-CA887A580987}" type="presOf" srcId="{5B42228A-2E49-4D76-AAF0-72BDCFAD0FED}" destId="{660E088B-D80F-4141-994F-4262068DEC3D}" srcOrd="1" destOrd="0" presId="urn:microsoft.com/office/officeart/2005/8/layout/pyramid1"/>
    <dgm:cxn modelId="{D36ABFC1-124D-45EC-8B41-66FF6A95C2A8}" type="presOf" srcId="{47AA4383-2128-4171-A320-922DB05B13F5}" destId="{3A242553-E910-4F33-9CD7-4853FFD53F5B}" srcOrd="0" destOrd="0" presId="urn:microsoft.com/office/officeart/2005/8/layout/pyramid1"/>
    <dgm:cxn modelId="{62B8287E-14A5-49DD-9416-C91D54E98FD4}" srcId="{47AA4383-2128-4171-A320-922DB05B13F5}" destId="{5B42228A-2E49-4D76-AAF0-72BDCFAD0FED}" srcOrd="1" destOrd="0" parTransId="{8137CF58-D2D0-4ABA-886B-FF218D9BBA04}" sibTransId="{CFC178B3-AC64-4A54-921F-CEF35C4741BA}"/>
    <dgm:cxn modelId="{DAB4776B-6C73-47D9-99A1-414F31C6A066}" type="presOf" srcId="{C87B50EA-60D6-4BA7-932A-0FD15ACE7882}" destId="{2D10A7B4-E4F8-4553-889E-DF7236D34626}" srcOrd="0" destOrd="0" presId="urn:microsoft.com/office/officeart/2005/8/layout/pyramid1"/>
    <dgm:cxn modelId="{7CB8F44D-64BC-41E9-A759-76352E6BFAFC}" type="presOf" srcId="{5B42228A-2E49-4D76-AAF0-72BDCFAD0FED}" destId="{DF49E45C-E890-4FE3-8D47-EA36188EFC7A}" srcOrd="0" destOrd="0" presId="urn:microsoft.com/office/officeart/2005/8/layout/pyramid1"/>
    <dgm:cxn modelId="{462E9753-D975-4BD9-8E24-7572370A889B}" type="presOf" srcId="{C87B50EA-60D6-4BA7-932A-0FD15ACE7882}" destId="{E3221236-1173-4E37-8F53-B54F597481AE}" srcOrd="1" destOrd="0" presId="urn:microsoft.com/office/officeart/2005/8/layout/pyramid1"/>
    <dgm:cxn modelId="{2517ACEF-BB09-4CB5-A673-698FAC92EA3C}" srcId="{47AA4383-2128-4171-A320-922DB05B13F5}" destId="{E46004FA-2D7A-489E-A078-FE1E86CF2225}" srcOrd="2" destOrd="0" parTransId="{A08484B4-BB68-41D9-BE32-EBF9DB52B9F8}" sibTransId="{F32420E9-3BA7-4F3D-B1A6-0A92F70901D4}"/>
    <dgm:cxn modelId="{B34A468B-EE6A-4930-B00A-9AC11317A3F5}" type="presOf" srcId="{E46004FA-2D7A-489E-A078-FE1E86CF2225}" destId="{A63573BD-04BC-4ADE-964F-6A351DC00110}" srcOrd="0" destOrd="0" presId="urn:microsoft.com/office/officeart/2005/8/layout/pyramid1"/>
    <dgm:cxn modelId="{63E89960-4EFA-445E-B751-1B4B0FBCF936}" type="presParOf" srcId="{3A242553-E910-4F33-9CD7-4853FFD53F5B}" destId="{677F670B-873C-4EB9-8681-73FFE0B8E31B}" srcOrd="0" destOrd="0" presId="urn:microsoft.com/office/officeart/2005/8/layout/pyramid1"/>
    <dgm:cxn modelId="{77F1F63A-2A4A-472B-868E-802E933DEE93}" type="presParOf" srcId="{677F670B-873C-4EB9-8681-73FFE0B8E31B}" destId="{2D10A7B4-E4F8-4553-889E-DF7236D34626}" srcOrd="0" destOrd="0" presId="urn:microsoft.com/office/officeart/2005/8/layout/pyramid1"/>
    <dgm:cxn modelId="{5A9BD48D-8463-46EB-B2AA-5FB8BEDAC22C}" type="presParOf" srcId="{677F670B-873C-4EB9-8681-73FFE0B8E31B}" destId="{E3221236-1173-4E37-8F53-B54F597481AE}" srcOrd="1" destOrd="0" presId="urn:microsoft.com/office/officeart/2005/8/layout/pyramid1"/>
    <dgm:cxn modelId="{0C95C99D-2419-42A4-B0FC-E241B1B918E7}" type="presParOf" srcId="{3A242553-E910-4F33-9CD7-4853FFD53F5B}" destId="{C7A5B04F-44EC-4D90-B195-380E52EB76AB}" srcOrd="1" destOrd="0" presId="urn:microsoft.com/office/officeart/2005/8/layout/pyramid1"/>
    <dgm:cxn modelId="{DD6BDDFB-B005-4BDE-8338-DE5A598BBA41}" type="presParOf" srcId="{C7A5B04F-44EC-4D90-B195-380E52EB76AB}" destId="{DF49E45C-E890-4FE3-8D47-EA36188EFC7A}" srcOrd="0" destOrd="0" presId="urn:microsoft.com/office/officeart/2005/8/layout/pyramid1"/>
    <dgm:cxn modelId="{A281CF23-4A86-4E5A-B6D8-226E111A1A34}" type="presParOf" srcId="{C7A5B04F-44EC-4D90-B195-380E52EB76AB}" destId="{660E088B-D80F-4141-994F-4262068DEC3D}" srcOrd="1" destOrd="0" presId="urn:microsoft.com/office/officeart/2005/8/layout/pyramid1"/>
    <dgm:cxn modelId="{56604CA4-404A-4B84-8CAE-3BD867C3D06C}" type="presParOf" srcId="{3A242553-E910-4F33-9CD7-4853FFD53F5B}" destId="{23DB4ED8-6866-4645-B320-16FA35B159F3}" srcOrd="2" destOrd="0" presId="urn:microsoft.com/office/officeart/2005/8/layout/pyramid1"/>
    <dgm:cxn modelId="{0AC3B8E3-74B8-4D53-BA7B-BA2DA6223DAB}" type="presParOf" srcId="{23DB4ED8-6866-4645-B320-16FA35B159F3}" destId="{A63573BD-04BC-4ADE-964F-6A351DC00110}" srcOrd="0" destOrd="0" presId="urn:microsoft.com/office/officeart/2005/8/layout/pyramid1"/>
    <dgm:cxn modelId="{4C5599C7-090C-43CF-B503-A35225620820}" type="presParOf" srcId="{23DB4ED8-6866-4645-B320-16FA35B159F3}" destId="{4295CCB8-DFE1-4633-8219-8BAF2D5471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0A7B4-E4F8-4553-889E-DF7236D34626}">
      <dsp:nvSpPr>
        <dsp:cNvPr id="0" name=""/>
        <dsp:cNvSpPr/>
      </dsp:nvSpPr>
      <dsp:spPr>
        <a:xfrm>
          <a:off x="1119962" y="0"/>
          <a:ext cx="1215368" cy="971097"/>
        </a:xfrm>
        <a:prstGeom prst="trapezoid">
          <a:avLst>
            <a:gd name="adj" fmla="val 62577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LCA</a:t>
          </a:r>
          <a:r>
            <a:rPr lang="en-US" sz="1600" b="1" kern="1200" dirty="0" smtClean="0">
              <a:solidFill>
                <a:schemeClr val="tx1"/>
              </a:solidFill>
            </a:rPr>
            <a:t> / Advanced</a:t>
          </a:r>
        </a:p>
      </dsp:txBody>
      <dsp:txXfrm>
        <a:off x="1119962" y="0"/>
        <a:ext cx="1215368" cy="971097"/>
      </dsp:txXfrm>
    </dsp:sp>
    <dsp:sp modelId="{DF49E45C-E890-4FE3-8D47-EA36188EFC7A}">
      <dsp:nvSpPr>
        <dsp:cNvPr id="0" name=""/>
        <dsp:cNvSpPr/>
      </dsp:nvSpPr>
      <dsp:spPr>
        <a:xfrm>
          <a:off x="616632" y="971097"/>
          <a:ext cx="2222028" cy="818635"/>
        </a:xfrm>
        <a:prstGeom prst="trapezoid">
          <a:avLst>
            <a:gd name="adj" fmla="val 625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Quantitative Sustainability Evaluations</a:t>
          </a:r>
        </a:p>
      </dsp:txBody>
      <dsp:txXfrm>
        <a:off x="1005487" y="971097"/>
        <a:ext cx="1444318" cy="818635"/>
      </dsp:txXfrm>
    </dsp:sp>
    <dsp:sp modelId="{A63573BD-04BC-4ADE-964F-6A351DC00110}">
      <dsp:nvSpPr>
        <dsp:cNvPr id="0" name=""/>
        <dsp:cNvSpPr/>
      </dsp:nvSpPr>
      <dsp:spPr>
        <a:xfrm>
          <a:off x="0" y="1789732"/>
          <a:ext cx="3455294" cy="971097"/>
        </a:xfrm>
        <a:prstGeom prst="trapezoid">
          <a:avLst>
            <a:gd name="adj" fmla="val 6257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BMPs</a:t>
          </a:r>
          <a:r>
            <a:rPr lang="en-US" sz="1600" b="1" kern="1200" dirty="0" smtClean="0">
              <a:solidFill>
                <a:schemeClr val="tx1"/>
              </a:solidFill>
            </a:rPr>
            <a:t> / Programmatic Strategies</a:t>
          </a:r>
        </a:p>
      </dsp:txBody>
      <dsp:txXfrm>
        <a:off x="604676" y="1789732"/>
        <a:ext cx="2245941" cy="971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E9CEB45-0962-4FE3-BF2A-53CDF9A60254}" type="datetimeFigureOut">
              <a:rPr lang="en-US" smtClean="0"/>
              <a:pPr/>
              <a:t>6/27/18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4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9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1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1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2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sf\Dropbox\__FileExchange\__IMP__AJ-RD\_Ashleigh_file_exchange\S+G_AECOM_BrandTraining_2015\01_source_from_Dom\01_template_related\_artwork_exports\AECOM_PurpleTitle_Lockup_300-0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1338" y="6032500"/>
            <a:ext cx="1966059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66712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57199" y="3771612"/>
            <a:ext cx="2705100" cy="1800225"/>
          </a:xfrm>
          <a:solidFill>
            <a:schemeClr val="bg2">
              <a:lumMod val="95000"/>
            </a:schemeClr>
          </a:solidFill>
        </p:spPr>
      </p:sp>
      <p:sp>
        <p:nvSpPr>
          <p:cNvPr id="1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3294218" y="3771612"/>
            <a:ext cx="2705100" cy="1800225"/>
          </a:xfrm>
          <a:solidFill>
            <a:schemeClr val="bg2">
              <a:lumMod val="95000"/>
            </a:schemeClr>
          </a:solidFill>
        </p:spPr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6112430" y="3771612"/>
            <a:ext cx="2705100" cy="1800225"/>
          </a:xfrm>
          <a:solidFill>
            <a:schemeClr val="bg2">
              <a:lumMod val="95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GENTA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31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33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13270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FA3FFF9A-4F94-45D7-81D9-2697C981929B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FA3FFF9A-4F94-45D7-81D9-2697C981929B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5122" name="Picture 2" descr="\\psf\Dropbox\__FileExchange\__IMP__AJ-RD\_Ashleigh_file_exchange\S+G_AECOM_BrandTraining_2015\01_source_from_Dom\01_template_related\_artwork_exports\AECOM_OrangeTitle_Logo_300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3" y="6190487"/>
            <a:ext cx="1624587" cy="6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88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925445"/>
            <a:ext cx="8360331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5122" name="Picture 2" descr="\\psf\Dropbox\__FileExchange\__IMP__AJ-RD\_Ashleigh_file_exchange\S+G_AECOM_BrandTraining_2015\01_source_from_Dom\01_template_related\_artwork_exports\AECOM_OrangeTitle_Logo_300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3" y="6190487"/>
            <a:ext cx="1624587" cy="6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199" y="3771612"/>
            <a:ext cx="2705100" cy="1800225"/>
          </a:xfrm>
          <a:solidFill>
            <a:schemeClr val="accent6">
              <a:lumMod val="20000"/>
              <a:lumOff val="80000"/>
            </a:schemeClr>
          </a:solidFill>
        </p:spPr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94218" y="3771612"/>
            <a:ext cx="2705100" cy="1800225"/>
          </a:xfrm>
          <a:solidFill>
            <a:schemeClr val="accent6">
              <a:lumMod val="20000"/>
              <a:lumOff val="80000"/>
            </a:schemeClr>
          </a:solidFill>
        </p:spPr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2430" y="3771612"/>
            <a:ext cx="2705100" cy="1800225"/>
          </a:xfrm>
          <a:solidFill>
            <a:schemeClr val="accent6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996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1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40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psf\Dropbox\__FileExchange\__IMP__AJ-RD\_Ashleigh_file_exchange\S+G_AECOM_BrandTraining_2015\01_source_from_Dom\01_template_related\_artwork_exports\AECOM_OrangeEnd_300-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69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91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7200" indent="-184150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02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30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RANG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04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69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39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39232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5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026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2776" y="6032500"/>
            <a:ext cx="17212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6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Dropbox\__FileExchange\__IMP__AJ-RD\_Ashleigh_file_exchange\S+G_AECOM_BrandTraining_2015\01_source_from_Dom\01_template_related\_artwork_exports\AECOM_BlueEnd_300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76" y="0"/>
            <a:ext cx="4230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288"/>
            <a:ext cx="8229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93204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9451" y="42254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7557"/>
            <a:ext cx="8229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8133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506"/>
            <a:ext cx="8229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7404"/>
          </a:xfrm>
        </p:spPr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825"/>
            <a:ext cx="8229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721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721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521"/>
            <a:ext cx="8229600" cy="8046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985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488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36802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4488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 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psf\Dropbox\__FileExchange\__IMP__AJ-RD\_Ashleigh_file_exchange\S+G_AECOM_BrandTraining_2015\01_source_from_Dom\01_template_related\_artwork_exports\AECOM_PurpleEnd_300-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48" y="0"/>
            <a:ext cx="540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25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84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2778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INSID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363663"/>
            <a:ext cx="8166998" cy="4978143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1"/>
          </p:nvPr>
        </p:nvSpPr>
        <p:spPr>
          <a:xfrm>
            <a:off x="475352" y="631825"/>
            <a:ext cx="8199646" cy="471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82" y="1244600"/>
            <a:ext cx="8273318" cy="531336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35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 rot="16200000">
            <a:off x="4185382" y="-3136218"/>
            <a:ext cx="533400" cy="807720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>
              <a:defRPr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 hasCustomPrompt="1"/>
          </p:nvPr>
        </p:nvSpPr>
        <p:spPr>
          <a:xfrm>
            <a:off x="304800" y="2057400"/>
            <a:ext cx="8458200" cy="1371600"/>
          </a:xfrm>
          <a:noFill/>
        </p:spPr>
        <p:txBody>
          <a:bodyPr vert="horz"/>
          <a:lstStyle>
            <a:lvl1pPr algn="l">
              <a:defRPr sz="40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Title Here….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834"/>
            <a:ext cx="7696200" cy="533400"/>
          </a:xfrm>
        </p:spPr>
        <p:txBody>
          <a:bodyPr>
            <a:normAutofit/>
          </a:bodyPr>
          <a:lstStyle>
            <a:lvl1pPr>
              <a:defRPr sz="2000" b="1"/>
            </a:lvl1pPr>
            <a:lvl3pPr marL="758952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2219633"/>
            <a:ext cx="7696200" cy="3840163"/>
          </a:xfrm>
        </p:spPr>
        <p:txBody>
          <a:bodyPr>
            <a:normAutofit/>
          </a:bodyPr>
          <a:lstStyle>
            <a:lvl1pPr>
              <a:defRPr sz="1400" b="0"/>
            </a:lvl1pPr>
            <a:lvl2pPr>
              <a:buFont typeface="Arial" pitchFamily="34" charset="0"/>
              <a:buChar char="•"/>
              <a:defRPr sz="1400" b="0"/>
            </a:lvl2pPr>
            <a:lvl3pPr marL="758952"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2656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41126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026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2776" y="6032500"/>
            <a:ext cx="17212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199" y="3771612"/>
            <a:ext cx="2705100" cy="18002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94218" y="3771612"/>
            <a:ext cx="2705100" cy="18002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12430" y="3771612"/>
            <a:ext cx="2705100" cy="18002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8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GENTA 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psf\Dropbox\__FileExchange\__IMP__AJ-RD\_Ashleigh_file_exchange\S+G_AECOM_BrandTraining_2015\01_source_from_Dom\01_template_related\_artwork_exports\AECOM_PurpleEnd_300-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48" y="0"/>
            <a:ext cx="540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EAN Title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0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Title Slide: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hoto Title Slide: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50492"/>
            <a:ext cx="8229600" cy="9144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 b="1"/>
            </a:lvl1pPr>
            <a:lvl2pPr marL="0" indent="0">
              <a:lnSpc>
                <a:spcPct val="95000"/>
              </a:lnSpc>
              <a:buNone/>
              <a:defRPr sz="9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71600"/>
            <a:ext cx="91440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460375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5539" y="1371600"/>
            <a:ext cx="5021262" cy="46370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3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371600"/>
            <a:ext cx="2870200" cy="46609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06675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67613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745591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815049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884507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95396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2606675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67613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745591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815049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884507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795396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2606675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367613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745591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5815049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6884507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95396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32"/>
          </p:nvPr>
        </p:nvSpPr>
        <p:spPr>
          <a:xfrm>
            <a:off x="457200" y="3012675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457200" y="465375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82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taff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3054096"/>
            <a:ext cx="3932238" cy="2954591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6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3054096"/>
            <a:ext cx="3932238" cy="2954591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6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6010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54562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B92E-07B5-4569-8834-19F6E2880DB5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5122" name="Picture 2" descr="\\psf\Dropbox\__FileExchange\__IMP__AJ-RD\_Ashleigh_file_exchange\S+G_AECOM_BrandTraining_2015\01_source_from_Dom\01_template_related\_artwork_exports\AECOM_OrangeTitle_Logo_300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3" y="6190487"/>
            <a:ext cx="1624587" cy="6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-88710" y="-20472"/>
            <a:ext cx="9369188" cy="3214048"/>
            <a:chOff x="-88710" y="-20472"/>
            <a:chExt cx="9369188" cy="32140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-88710" y="-20472"/>
              <a:ext cx="4947313" cy="11464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317009" y="-6824"/>
              <a:ext cx="7963469" cy="25794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018662" y="-20472"/>
              <a:ext cx="3166281" cy="321404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rgbClr val="8B89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rgbClr val="8B89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rgbClr val="8B89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rgbClr val="8B89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rgbClr val="8B89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rgbClr val="8B89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8B898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2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sf\Dropbox\__FileExchange\__IMP__AJ-RD\_Ashleigh_file_exchange\S+G_AECOM_BrandTraining_2015\01_source_from_Dom\01_template_related\_artwork_exports\AECOM_GrayEnd_300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AY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67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17141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sf\Dropbox\__FileExchange\__IMP__AJ-RD\_Ashleigh_file_exchange\S+G_AECOM_BrandTraining_2015\01_source_from_Dom\01_template_related\_artwork_exports\AECOM_GreenTitle_Lockup_300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1338" y="6032500"/>
            <a:ext cx="2000178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5948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404513" y="-40944"/>
            <a:ext cx="3875964" cy="6755642"/>
            <a:chOff x="5404513" y="-40944"/>
            <a:chExt cx="3875964" cy="6755642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7642746" y="-20472"/>
              <a:ext cx="1549021" cy="673517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6298442" y="-27296"/>
              <a:ext cx="2982035" cy="139207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5404513" y="-40944"/>
              <a:ext cx="3828196" cy="316628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7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4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Dropbox\__FileExchange\__IMP__AJ-RD\_Ashleigh_file_exchange\S+G_AECOM_BrandTraining_2015\01_source_from_Dom\01_template_related\_artwork_exports\AECOM_GreenEnd_300-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8" y="0"/>
            <a:ext cx="2923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5948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44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A2E1E85C-06F5-481F-BCC2-032CF3FE58E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441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5901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720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34163"/>
            <a:ext cx="5190134" cy="190369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26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50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821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996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5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EE85958C-444D-45D7-8169-FDAC51E03A4F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21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03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357" y="1364105"/>
            <a:ext cx="8658356" cy="5074795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1200"/>
              </a:spcBef>
              <a:spcAft>
                <a:spcPts val="0"/>
              </a:spcAft>
              <a:defRPr/>
            </a:lvl2pPr>
            <a:lvl3pPr>
              <a:spcBef>
                <a:spcPts val="1200"/>
              </a:spcBef>
              <a:spcAft>
                <a:spcPts val="0"/>
              </a:spcAft>
              <a:defRPr/>
            </a:lvl3pPr>
            <a:lvl4pPr>
              <a:spcBef>
                <a:spcPts val="1200"/>
              </a:spcBef>
              <a:spcAft>
                <a:spcPts val="0"/>
              </a:spcAft>
              <a:defRPr/>
            </a:lvl4pPr>
            <a:lvl5pPr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DB4B3ED-48C8-4EC6-B245-C80A8279EB5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6/27/18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50.xml"/><Relationship Id="rId21" Type="http://schemas.openxmlformats.org/officeDocument/2006/relationships/theme" Target="../theme/theme3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theme" Target="../theme/theme7.xml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31825"/>
            <a:ext cx="8790039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27" name="Straight Connector 26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8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3" r:id="rId2"/>
    <p:sldLayoutId id="2147483764" r:id="rId3"/>
    <p:sldLayoutId id="2147483708" r:id="rId4"/>
    <p:sldLayoutId id="2147483831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74" y="631825"/>
            <a:ext cx="8683625" cy="612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 userDrawn="1"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1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29" r:id="rId2"/>
    <p:sldLayoutId id="2147483747" r:id="rId3"/>
    <p:sldLayoutId id="2147483748" r:id="rId4"/>
    <p:sldLayoutId id="2147483707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7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28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82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6798366"/>
            <a:ext cx="9144000" cy="54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9451" y="-184724"/>
            <a:ext cx="648062" cy="58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9451" y="127588"/>
            <a:ext cx="64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AB855-CECC-48DA-B4FB-C449FA882C71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3" r:id="rId3"/>
    <p:sldLayoutId id="2147483704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821" r:id="rId14"/>
    <p:sldLayoutId id="2147483823" r:id="rId15"/>
    <p:sldLayoutId id="2147483824" r:id="rId16"/>
    <p:sldLayoutId id="2147483825" r:id="rId17"/>
    <p:sldLayoutId id="2147483827" r:id="rId18"/>
    <p:sldLayoutId id="2147483828" r:id="rId19"/>
    <p:sldLayoutId id="214748383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8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3" r:id="rId3"/>
    <p:sldLayoutId id="2147483802" r:id="rId4"/>
    <p:sldLayoutId id="2147483803" r:id="rId5"/>
    <p:sldLayoutId id="2147483804" r:id="rId6"/>
    <p:sldLayoutId id="214748380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713" r:id="rId3"/>
    <p:sldLayoutId id="2147483705" r:id="rId4"/>
    <p:sldLayoutId id="2147483650" r:id="rId5"/>
    <p:sldLayoutId id="2147483709" r:id="rId6"/>
    <p:sldLayoutId id="2147483657" r:id="rId7"/>
    <p:sldLayoutId id="2147483658" r:id="rId8"/>
    <p:sldLayoutId id="2147483653" r:id="rId9"/>
    <p:sldLayoutId id="2147483652" r:id="rId10"/>
    <p:sldLayoutId id="2147483711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June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6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2" r:id="rId2"/>
    <p:sldLayoutId id="2147483733" r:id="rId3"/>
    <p:sldLayoutId id="2147483706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6629400"/>
            <a:ext cx="868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700" b="1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1587" y="6100763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66432" y="282388"/>
            <a:ext cx="5079627" cy="38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     </a:t>
            </a:r>
            <a:endParaRPr 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12900"/>
            <a:ext cx="822960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0" y="6668955"/>
            <a:ext cx="5190134" cy="1874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Page </a:t>
            </a:r>
            <a:fld id="{5AD4730D-8394-4B51-8251-DF36C11F8A3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9" name="Picture 9" descr="C:\Documents and Settings\elsead\Desktop\London Work\PPT\AECOM_1c-reverse_rgb.png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001000" y="6665934"/>
            <a:ext cx="685800" cy="15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110288"/>
            <a:ext cx="9144000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erlinde.Wolf@aecom.co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sustainableremediation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jpeg"/><Relationship Id="rId14" Type="http://schemas.openxmlformats.org/officeDocument/2006/relationships/image" Target="../media/image28.png"/><Relationship Id="rId15" Type="http://schemas.openxmlformats.org/officeDocument/2006/relationships/image" Target="../media/image29.jpe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3.jpe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43" r="5974"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163" y="1"/>
            <a:ext cx="327330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853984"/>
            <a:ext cx="6078538" cy="1603375"/>
          </a:xfrm>
        </p:spPr>
        <p:txBody>
          <a:bodyPr/>
          <a:lstStyle/>
          <a:p>
            <a:r>
              <a:rPr lang="en-US" dirty="0" smtClean="0"/>
              <a:t>Implementing Sustainable Remediation at a Portfolio Level</a:t>
            </a:r>
            <a:endParaRPr lang="en-US" sz="2400" b="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3200400"/>
            <a:ext cx="6059489" cy="1104900"/>
          </a:xfrm>
        </p:spPr>
        <p:txBody>
          <a:bodyPr/>
          <a:lstStyle/>
          <a:p>
            <a:r>
              <a:rPr lang="en-US" b="1" dirty="0" smtClean="0"/>
              <a:t>Gerlinde Wolf, PE</a:t>
            </a:r>
          </a:p>
          <a:p>
            <a:endParaRPr lang="en-US" b="1" dirty="0" smtClean="0"/>
          </a:p>
          <a:p>
            <a:r>
              <a:rPr lang="en-US" sz="1600" b="1" dirty="0" smtClean="0"/>
              <a:t>Sustainable Remediation Forum (SURF)</a:t>
            </a:r>
          </a:p>
          <a:p>
            <a:r>
              <a:rPr lang="en-US" sz="1600" b="1" dirty="0" smtClean="0"/>
              <a:t>President, 2018</a:t>
            </a:r>
          </a:p>
          <a:p>
            <a:endParaRPr lang="en-US" b="1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33626" y="-66674"/>
            <a:ext cx="6981824" cy="2438399"/>
            <a:chOff x="2333626" y="-66674"/>
            <a:chExt cx="6981824" cy="2438399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2333626" y="-66674"/>
              <a:ext cx="6981824" cy="121919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505450" y="-66674"/>
              <a:ext cx="3724276" cy="243839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6" y="240902"/>
            <a:ext cx="954785" cy="216178"/>
          </a:xfrm>
          <a:prstGeom prst="rect">
            <a:avLst/>
          </a:prstGeom>
        </p:spPr>
      </p:pic>
      <p:sp>
        <p:nvSpPr>
          <p:cNvPr id="14" name="Text Placeholder 12"/>
          <p:cNvSpPr txBox="1">
            <a:spLocks/>
          </p:cNvSpPr>
          <p:nvPr/>
        </p:nvSpPr>
        <p:spPr>
          <a:xfrm>
            <a:off x="457199" y="6032500"/>
            <a:ext cx="3775587" cy="525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1175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-173038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June 2018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7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SR Implementation </a:t>
            </a:r>
            <a:r>
              <a:rPr lang="en-US" dirty="0"/>
              <a:t>and </a:t>
            </a:r>
            <a:r>
              <a:rPr lang="en-US" dirty="0" smtClean="0"/>
              <a:t>Metric Tracking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1368869"/>
            <a:ext cx="8599714" cy="5010160"/>
          </a:xfrm>
        </p:spPr>
        <p:txBody>
          <a:bodyPr/>
          <a:lstStyle/>
          <a:p>
            <a:pPr marL="288925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/>
              <a:t>Important to consider on project scale and portfolio scale</a:t>
            </a:r>
          </a:p>
          <a:p>
            <a:pPr marL="288925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/>
              <a:t>Qualitative assessments can still have quantitative </a:t>
            </a:r>
            <a:r>
              <a:rPr lang="en-US" dirty="0" smtClean="0"/>
              <a:t>benefits</a:t>
            </a:r>
            <a:endParaRPr lang="en-US" dirty="0"/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Recycling 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Travel Miles Saved 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Beneficial Reuse of Materials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Idle Reduction Time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Cost Savings 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Waste Reduction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dirty="0" smtClean="0"/>
              <a:t>Ecosystem Benefits</a:t>
            </a:r>
          </a:p>
          <a:p>
            <a:pPr marL="0" indent="0" defTabSz="914354">
              <a:spcBef>
                <a:spcPts val="1000"/>
              </a:spcBef>
              <a:buNone/>
            </a:pPr>
            <a:endParaRPr lang="en-US" dirty="0" smtClean="0"/>
          </a:p>
          <a:p>
            <a:pPr marL="288925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 smtClean="0"/>
              <a:t>Tracking on project level leads to large scale programmatic impact</a:t>
            </a:r>
            <a:endParaRPr 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2516777"/>
            <a:ext cx="233680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1368869"/>
            <a:ext cx="8599714" cy="4639819"/>
          </a:xfrm>
        </p:spPr>
        <p:txBody>
          <a:bodyPr/>
          <a:lstStyle/>
          <a:p>
            <a:pPr marL="288925" lvl="0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Starting discussion early on with contractors, i.e. during the bid walk, sets up expectations and clearly shows SR program requirements</a:t>
            </a:r>
          </a:p>
          <a:p>
            <a:pPr marL="288925" lvl="0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Incorporation of sustainability into daily                           tailgate meetings keeps field staff                                           engaged and focused </a:t>
            </a: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8925" lvl="0" indent="-288925" defTabSz="914354">
              <a:lnSpc>
                <a:spcPct val="110000"/>
              </a:lnSpc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Frequent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discussion of sustainability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goals during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project status calls helps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track progress and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identify areas of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improvement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8925" lvl="0" indent="-288925" defTabSz="914354">
              <a:spcBef>
                <a:spcPts val="1000"/>
              </a:spcBef>
              <a:buFont typeface=".AppleSystemUIFont" charset="-12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Field implementation of selected BMPs can sometimes be challenging</a:t>
            </a:r>
          </a:p>
          <a:p>
            <a:pPr marL="625475" lvl="1" indent="-280988" defTabSz="914354">
              <a:spcBef>
                <a:spcPts val="4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Recycling 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342242"/>
            <a:ext cx="3335337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Broader Perspective – Value of SR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Corporate </a:t>
            </a:r>
            <a:r>
              <a:rPr lang="en-US" sz="2400" dirty="0"/>
              <a:t>philosophies of sustainability and environmental stewardship</a:t>
            </a:r>
          </a:p>
          <a:p>
            <a:pPr lvl="1"/>
            <a:r>
              <a:rPr lang="en-US" sz="2400" dirty="0"/>
              <a:t>Desire for consistent approach for application of sustainability</a:t>
            </a:r>
          </a:p>
          <a:p>
            <a:pPr lvl="1"/>
            <a:r>
              <a:rPr lang="en-US" sz="2400" dirty="0"/>
              <a:t>Corporate sustainability reporting now widely </a:t>
            </a:r>
            <a:r>
              <a:rPr lang="en-US" sz="2400" dirty="0" smtClean="0"/>
              <a:t>practiced</a:t>
            </a:r>
          </a:p>
          <a:p>
            <a:pPr lvl="1"/>
            <a:r>
              <a:rPr lang="en-US" sz="2400" dirty="0"/>
              <a:t>Many sustainability benefits are linked </a:t>
            </a:r>
          </a:p>
          <a:p>
            <a:pPr lvl="2"/>
            <a:r>
              <a:rPr lang="en-US" sz="2200" dirty="0"/>
              <a:t>Gaining efficiency often results in cost savings</a:t>
            </a:r>
          </a:p>
          <a:p>
            <a:pPr lvl="2"/>
            <a:r>
              <a:rPr lang="en-US" sz="2200" dirty="0"/>
              <a:t>Cost saving measures may lead to environmental and social benefits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" y="5074285"/>
            <a:ext cx="8229600" cy="1371443"/>
            <a:chOff x="0" y="0"/>
            <a:chExt cx="5518113" cy="9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24" r="73043" b="4918"/>
            <a:stretch/>
          </p:blipFill>
          <p:spPr bwMode="auto">
            <a:xfrm>
              <a:off x="0" y="0"/>
              <a:ext cx="1168106" cy="9196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Z:\Projects\Environment\Pfizer\Dashboard v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3392" y="31713"/>
              <a:ext cx="4344721" cy="8879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2856" y="919686"/>
              <a:ext cx="537491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4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71949" y="1547812"/>
            <a:ext cx="6078537" cy="1603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8" name="Text Placeholder 12"/>
          <p:cNvSpPr txBox="1">
            <a:spLocks/>
          </p:cNvSpPr>
          <p:nvPr/>
        </p:nvSpPr>
        <p:spPr>
          <a:xfrm>
            <a:off x="1943099" y="5461000"/>
            <a:ext cx="4081975" cy="1037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1175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-173038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dirty="0" smtClean="0"/>
              <a:t>Gerlinde Wolf, PE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hlinkClick r:id="rId3"/>
              </a:rPr>
              <a:t>Gerlinde.Wolf@aecom.com</a:t>
            </a:r>
            <a:endParaRPr lang="en-US" sz="2000" dirty="0" smtClean="0"/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518-951-2370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71949" y="2438400"/>
            <a:ext cx="6059489" cy="11049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2" name="Picture 2" descr="\\psf\Dropbox\__FileExchange\__IMP__AJ-RD\_Ashleigh_file_exchange\S+G_AECOM_BrandTraining_2015\01_source_from_Dom\01_template_related\_artwork_exports\AECOM_PurpleEnd_300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48" y="0"/>
            <a:ext cx="540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24" name="Straight Connector 23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4" t="-9851" r="22575" b="40946"/>
          <a:stretch/>
        </p:blipFill>
        <p:spPr bwMode="auto">
          <a:xfrm>
            <a:off x="8072627" y="40512"/>
            <a:ext cx="1071373" cy="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SURF?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2006</a:t>
            </a:r>
          </a:p>
          <a:p>
            <a:r>
              <a:rPr lang="en-US" dirty="0" smtClean="0"/>
              <a:t>Mission: to maximize the overall environment, societal, and economic benefits from the site </a:t>
            </a:r>
            <a:r>
              <a:rPr lang="en-US" dirty="0"/>
              <a:t>cleanup process </a:t>
            </a:r>
            <a:r>
              <a:rPr lang="en-US" dirty="0" smtClean="0"/>
              <a:t>by:</a:t>
            </a:r>
          </a:p>
          <a:p>
            <a:pPr lvl="1"/>
            <a:r>
              <a:rPr lang="en-US" dirty="0" smtClean="0"/>
              <a:t>Advancing </a:t>
            </a:r>
            <a:r>
              <a:rPr lang="en-US" dirty="0"/>
              <a:t>the science and application of sustainable remediation</a:t>
            </a:r>
          </a:p>
          <a:p>
            <a:pPr lvl="1"/>
            <a:r>
              <a:rPr lang="en-US" dirty="0"/>
              <a:t>Developing best practices</a:t>
            </a:r>
          </a:p>
          <a:p>
            <a:pPr lvl="1"/>
            <a:r>
              <a:rPr lang="en-US" dirty="0"/>
              <a:t>Exchanging professional knowledge</a:t>
            </a:r>
          </a:p>
          <a:p>
            <a:pPr lvl="1"/>
            <a:r>
              <a:rPr lang="en-US" dirty="0"/>
              <a:t>Providing </a:t>
            </a:r>
            <a:r>
              <a:rPr lang="en-US" dirty="0" smtClean="0"/>
              <a:t>education </a:t>
            </a:r>
            <a:r>
              <a:rPr lang="en-US" dirty="0"/>
              <a:t>and </a:t>
            </a:r>
            <a:r>
              <a:rPr lang="en-US" dirty="0" smtClean="0"/>
              <a:t>outreach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 smtClean="0"/>
              <a:t>Thought leadership group that collaborates with environmental professionals from all disciplines to develop and advance sustainable remediation principles and practices.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13" y="411860"/>
            <a:ext cx="3304258" cy="13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06299" y="5824022"/>
            <a:ext cx="41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www.sustainableremediation.org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a Programmatic Approach to Sustainable Remediation (SR)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6497"/>
            <a:ext cx="8153401" cy="52891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Increasing focus on </a:t>
            </a:r>
            <a:r>
              <a:rPr lang="en-US" dirty="0" smtClean="0"/>
              <a:t>corporate </a:t>
            </a:r>
            <a:r>
              <a:rPr lang="en-US" dirty="0"/>
              <a:t>and </a:t>
            </a:r>
            <a:r>
              <a:rPr lang="en-US" dirty="0" smtClean="0"/>
              <a:t>agency           sustainability goals</a:t>
            </a:r>
            <a:endParaRPr lang="en-US" dirty="0"/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Desire for consistent approach for </a:t>
            </a:r>
            <a:r>
              <a:rPr lang="en-US" sz="2400" dirty="0" smtClean="0"/>
              <a:t>application                    of sustainability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Increasing energy costs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Proliferation of regulatory and industry guidance and </a:t>
            </a:r>
            <a:r>
              <a:rPr lang="en-US" dirty="0" smtClean="0"/>
              <a:t>frameworks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F</a:t>
            </a:r>
            <a:r>
              <a:rPr lang="en-US" dirty="0" smtClean="0"/>
              <a:t>ederal and state </a:t>
            </a:r>
            <a:r>
              <a:rPr lang="en-US" dirty="0"/>
              <a:t>r</a:t>
            </a:r>
            <a:r>
              <a:rPr lang="en-US" dirty="0" smtClean="0"/>
              <a:t>egulations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Recognition that </a:t>
            </a:r>
            <a:r>
              <a:rPr lang="en-US" dirty="0"/>
              <a:t>impacts and decisions may be bigger than just the site and surrounding </a:t>
            </a:r>
            <a:r>
              <a:rPr lang="en-US" dirty="0" smtClean="0"/>
              <a:t>area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SR can be an effective communication tool </a:t>
            </a:r>
            <a:r>
              <a:rPr lang="en-US" dirty="0" smtClean="0"/>
              <a:t>and </a:t>
            </a:r>
            <a:r>
              <a:rPr lang="en-US" dirty="0"/>
              <a:t>stakeholder engagement mechanism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290638"/>
            <a:ext cx="2000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Approach for SR Program Development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869"/>
            <a:ext cx="8229600" cy="39270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on SR program goals/objectives and priority metrics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SR tools for metric tracking and </a:t>
            </a:r>
            <a:r>
              <a:rPr lang="en-US" dirty="0"/>
              <a:t> </a:t>
            </a:r>
            <a:r>
              <a:rPr lang="en-US" dirty="0" smtClean="0"/>
              <a:t>                   sustainability evaluations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 guidance document describing the program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metric tracking and reporting 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Pilot test identified tools and framework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4" y="4840288"/>
            <a:ext cx="18907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0375"/>
            <a:ext cx="8790039" cy="804672"/>
          </a:xfrm>
        </p:spPr>
        <p:txBody>
          <a:bodyPr/>
          <a:lstStyle/>
          <a:p>
            <a:r>
              <a:rPr lang="en-US" dirty="0" smtClean="0"/>
              <a:t>AECOM Developed Comprehensive SR Program </a:t>
            </a:r>
            <a:r>
              <a:rPr lang="en-US" dirty="0"/>
              <a:t>for North American Class 1 Railway Company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Provides consistent application of SR analysis and implementation using transparent tools across entire portfolio of sites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Program based on a tiered approach that is scalable depending on site and </a:t>
            </a:r>
            <a:r>
              <a:rPr lang="en-US" sz="2000" dirty="0"/>
              <a:t>management specific </a:t>
            </a:r>
            <a:r>
              <a:rPr lang="en-US" sz="2000" dirty="0" smtClean="0"/>
              <a:t>goals  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SR implemented throughout all stages of remediation project lifecycle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Tools developed for metric tracking and reporting, aligning with corporate goals</a:t>
            </a:r>
          </a:p>
        </p:txBody>
      </p:sp>
      <p:pic>
        <p:nvPicPr>
          <p:cNvPr id="2057" name="Picture 9" descr="C:\Users\wolfg\AppData\Local\Microsoft\Windows\Temporary Internet Files\Content.IE5\DA3VOG83\1280px-Chicago_(3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456829"/>
            <a:ext cx="3371502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wolfg\AppData\Local\Microsoft\Windows\Temporary Internet Files\Content.IE5\YJT8HRKJ\Beacon_Park_Rail_Yar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84" y="4456829"/>
            <a:ext cx="3373461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4500"/>
            <a:ext cx="8790039" cy="804672"/>
          </a:xfrm>
        </p:spPr>
        <p:txBody>
          <a:bodyPr/>
          <a:lstStyle/>
          <a:p>
            <a:r>
              <a:rPr lang="en-US" dirty="0" smtClean="0"/>
              <a:t>Example Priority Metrics 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5726" y="1148420"/>
            <a:ext cx="4838698" cy="3638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925" indent="-288925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-120"/>
              <a:buChar char="–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5475" indent="-280988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0425" indent="-234950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85850" indent="-2254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–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Air Emissions (GHG, NO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SO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PM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Water Consumption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Electricity Usage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Landfill Disposal (Hazardous &amp; Non-Hazardous)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Topsoil Consumption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Cost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Lost Hours – Injury</a:t>
            </a:r>
          </a:p>
          <a:p>
            <a:pPr marL="282575" marR="0" lvl="1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Percent Electricity from Renewable Sources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924423" y="1148419"/>
            <a:ext cx="4029075" cy="3638550"/>
          </a:xfrm>
          <a:prstGeom prst="rect">
            <a:avLst/>
          </a:prstGeom>
          <a:solidFill>
            <a:srgbClr val="8C8279">
              <a:lumMod val="40000"/>
              <a:lumOff val="60000"/>
            </a:srgbClr>
          </a:solidFill>
          <a:ln w="6350" cap="flat" cmpd="sng" algn="ctr">
            <a:solidFill>
              <a:srgbClr val="8C8279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 lvl="0" indent="-22860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Remedy Evaluation Criteria Under CERCLA</a:t>
            </a: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Overall protection of human health and the environment;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Compliance with [applicable or relevant and appropriate requirements (ARARs)];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Long-term effectiveness and permanence;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Reduction of toxicity, mobility, or volume;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Short-term effectiveness;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Implementability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Cost;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State acceptance; and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228600" marR="0" lvl="0" indent="-2286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</a:rPr>
              <a:t>Community acceptance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514975"/>
            <a:ext cx="59436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8925" lvl="0" indent="-288925" defTabSz="914354">
              <a:spcBef>
                <a:spcPts val="1000"/>
              </a:spcBef>
              <a:buFont typeface=".AppleSystemUIFont" charset="-12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These metrics go beyond the standard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CERCLA </a:t>
            </a:r>
          </a:p>
          <a:p>
            <a:pPr lvl="0" defTabSz="914354">
              <a:spcBef>
                <a:spcPts val="1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evaluation criteria, and state requirements </a:t>
            </a:r>
          </a:p>
          <a:p>
            <a:endParaRPr lang="en-US" sz="2000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 &amp; Tools to Consider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353" y="1110593"/>
            <a:ext cx="1603222" cy="141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3124830"/>
              </p:ext>
            </p:extLst>
          </p:nvPr>
        </p:nvGraphicFramePr>
        <p:xfrm>
          <a:off x="536838" y="1985674"/>
          <a:ext cx="3455294" cy="276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22519" y="1167854"/>
            <a:ext cx="8407105" cy="4611129"/>
            <a:chOff x="-3626259" y="1278809"/>
            <a:chExt cx="8406860" cy="4611010"/>
          </a:xfrm>
        </p:grpSpPr>
        <p:pic>
          <p:nvPicPr>
            <p:cNvPr id="7" name="Picture 7" descr="SRT trademarked logo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262" y="4826715"/>
              <a:ext cx="821749" cy="8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gabi_logo_01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031" y="1278809"/>
              <a:ext cx="1876302" cy="76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17" y="3040106"/>
              <a:ext cx="1765279" cy="149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18" y="4629079"/>
              <a:ext cx="1700529" cy="126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26259" y="1646278"/>
              <a:ext cx="1264118" cy="53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-3603037" y="5148453"/>
              <a:ext cx="1110311" cy="71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/>
                <a:t>EPA </a:t>
              </a:r>
              <a:endParaRPr lang="en-US" altLang="en-US" sz="2400" b="1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smtClean="0"/>
                <a:t>SEFA</a:t>
              </a:r>
              <a:endParaRPr lang="en-US" altLang="en-US" sz="2400" b="1" dirty="0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2246302" y="2084767"/>
              <a:ext cx="2534299" cy="745015"/>
              <a:chOff x="6098728" y="-889232"/>
              <a:chExt cx="3724275" cy="1457325"/>
            </a:xfrm>
          </p:grpSpPr>
          <p:pic>
            <p:nvPicPr>
              <p:cNvPr id="14" name="Picture 7" descr="C:\Documents and Settings\woodwardd\My Documents\MYSTUFF\AECOM INfo\AECOM Director of Remediation Technology Activiites\Webinars\GSR Program and Policy Development\Presentation\Sima Pro 2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8728" y="-889232"/>
                <a:ext cx="3724275" cy="1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 descr="C:\Documents and Settings\woodwardd\My Documents\MYSTUFF\AECOM INfo\AECOM Director of Remediation Technology Activiites\Webinars\GSR Program and Policy Development\Presentation\Sima Pro 3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8379" y="-533254"/>
                <a:ext cx="666750" cy="66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2977" y="2929198"/>
            <a:ext cx="1499371" cy="1305128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182" y="5012478"/>
            <a:ext cx="703555" cy="7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32-ASTMlogoB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472" y="2718867"/>
            <a:ext cx="854660" cy="72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28892" y="2865498"/>
            <a:ext cx="1110343" cy="7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SuRF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UK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98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Tiered SR Approach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7485"/>
            <a:ext cx="8229600" cy="355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Implementation of Best Management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00" y="1458051"/>
            <a:ext cx="4269179" cy="3321884"/>
          </a:xfrm>
        </p:spPr>
        <p:txBody>
          <a:bodyPr/>
          <a:lstStyle/>
          <a:p>
            <a:r>
              <a:rPr lang="en-US" dirty="0" smtClean="0"/>
              <a:t>BMP: An action or practice that improves an environmental, social and/or economic aspect of a site. </a:t>
            </a:r>
          </a:p>
          <a:p>
            <a:r>
              <a:rPr lang="en-US" dirty="0" smtClean="0"/>
              <a:t>Resources for BMPs</a:t>
            </a:r>
          </a:p>
          <a:p>
            <a:pPr lvl="1"/>
            <a:r>
              <a:rPr lang="en-US" dirty="0" smtClean="0"/>
              <a:t>SURF</a:t>
            </a:r>
          </a:p>
          <a:p>
            <a:pPr lvl="1"/>
            <a:r>
              <a:rPr lang="en-US" dirty="0" smtClean="0"/>
              <a:t>USEPA</a:t>
            </a:r>
          </a:p>
          <a:p>
            <a:pPr lvl="1"/>
            <a:r>
              <a:rPr lang="en-US" dirty="0" smtClean="0"/>
              <a:t>US State Agencies</a:t>
            </a:r>
          </a:p>
          <a:p>
            <a:pPr lvl="1"/>
            <a:r>
              <a:rPr lang="en-US" dirty="0" smtClean="0"/>
              <a:t>US Department of Defense</a:t>
            </a:r>
          </a:p>
          <a:p>
            <a:pPr lvl="1"/>
            <a:r>
              <a:rPr lang="en-US" dirty="0" smtClean="0"/>
              <a:t>ASTM Guidelines</a:t>
            </a:r>
          </a:p>
          <a:p>
            <a:r>
              <a:rPr lang="en-US" dirty="0" smtClean="0"/>
              <a:t>BMPs may be qualitative or quantitative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3593" y="1544526"/>
            <a:ext cx="4184983" cy="42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45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GENTA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RANGE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PLATE_PRESENTATION_ENV_BLUE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ECOM_4-3_ARIAL_2015-1016_17h00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RAY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REEN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LACK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21350D9E37C4F99FF1822BA45DA89" ma:contentTypeVersion="4" ma:contentTypeDescription="Create a new document." ma:contentTypeScope="" ma:versionID="5d3c136b53a6ccec1adf07aceafab23b">
  <xsd:schema xmlns:xsd="http://www.w3.org/2001/XMLSchema" xmlns:xs="http://www.w3.org/2001/XMLSchema" xmlns:p="http://schemas.microsoft.com/office/2006/metadata/properties" xmlns:ns2="d8113e01-3da9-4bf0-9d72-5d0f3ec68c2f" xmlns:ns3="http://schemas.microsoft.com/sharepoint/v4" targetNamespace="http://schemas.microsoft.com/office/2006/metadata/properties" ma:root="true" ma:fieldsID="48048dd7f09b2e0b980def812ee7ab1f" ns2:_="" ns3:_="">
    <xsd:import namespace="d8113e01-3da9-4bf0-9d72-5d0f3ec68c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_x0020_Type" minOccurs="0"/>
                <xsd:element ref="ns2:What_x0020_is_x0020_This" minOccurs="0"/>
                <xsd:element ref="ns2:Last_x0020_Update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13e01-3da9-4bf0-9d72-5d0f3ec68c2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default="InDesign" ma:format="Dropdown" ma:internalName="Doc_x0020_Type">
      <xsd:simpleType>
        <xsd:restriction base="dms:Choice">
          <xsd:enumeration value="InDesign"/>
          <xsd:enumeration value="PowerPoint"/>
          <xsd:enumeration value="Word"/>
        </xsd:restriction>
      </xsd:simpleType>
    </xsd:element>
    <xsd:element name="What_x0020_is_x0020_This" ma:index="9" nillable="true" ma:displayName="What is This" ma:internalName="What_x0020_is_x0020_This">
      <xsd:simpleType>
        <xsd:restriction base="dms:Note">
          <xsd:maxLength value="255"/>
        </xsd:restriction>
      </xsd:simpleType>
    </xsd:element>
    <xsd:element name="Last_x0020_Updated" ma:index="10" nillable="true" ma:displayName="Last Updated" ma:default="[today]" ma:format="DateOnly" ma:internalName="Last_x0020_Upd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_x0020_is_x0020_This xmlns="d8113e01-3da9-4bf0-9d72-5d0f3ec68c2f">Easy to Use MAGENTA template</What_x0020_is_x0020_This>
    <Last_x0020_Updated xmlns="d8113e01-3da9-4bf0-9d72-5d0f3ec68c2f">2016-03-04T08:00:00+00:00</Last_x0020_Updated>
    <Doc_x0020_Type xmlns="d8113e01-3da9-4bf0-9d72-5d0f3ec68c2f">PowerPoint</Doc_x0020_Typ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1AD983E-4256-4AB2-8DC6-8DD13C79F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113e01-3da9-4bf0-9d72-5d0f3ec68c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5BCD1-0B68-4F56-A351-062D4E983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10CB1-2FA4-40D9-9C63-A224C9CD3BCD}">
  <ds:schemaRefs>
    <ds:schemaRef ds:uri="d8113e01-3da9-4bf0-9d72-5d0f3ec68c2f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646</Words>
  <Application>Microsoft Macintosh PowerPoint</Application>
  <PresentationFormat>On-screen Show (4:3)</PresentationFormat>
  <Paragraphs>122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MAGENTA Slide Set</vt:lpstr>
      <vt:lpstr>ORANGE Slide Set</vt:lpstr>
      <vt:lpstr>TEMPLATE_PRESENTATION_ENV_BLUE</vt:lpstr>
      <vt:lpstr>AECOM_4-3_ARIAL_2015-1016_17h00</vt:lpstr>
      <vt:lpstr>GRAY Slide Set</vt:lpstr>
      <vt:lpstr>GREEN Slide Set</vt:lpstr>
      <vt:lpstr>BLACK_White Bkgd</vt:lpstr>
      <vt:lpstr>Implementing Sustainable Remediation at a Portfolio Level</vt:lpstr>
      <vt:lpstr>Who Is SURF? </vt:lpstr>
      <vt:lpstr>Drivers for a Programmatic Approach to Sustainable Remediation (SR) </vt:lpstr>
      <vt:lpstr>Example Approach for SR Program Development  </vt:lpstr>
      <vt:lpstr>AECOM Developed Comprehensive SR Program for North American Class 1 Railway Company </vt:lpstr>
      <vt:lpstr>Example Priority Metrics </vt:lpstr>
      <vt:lpstr>Frameworks &amp; Tools to Consider</vt:lpstr>
      <vt:lpstr>Example Tiered SR Approach</vt:lpstr>
      <vt:lpstr>Programmatic Implementation of Best Management Practices</vt:lpstr>
      <vt:lpstr>Programmatic SR Implementation and Metric Tracking </vt:lpstr>
      <vt:lpstr>Programmatic Lessons Learned </vt:lpstr>
      <vt:lpstr>The Broader Perspective – Value of SR Programs </vt:lpstr>
      <vt:lpstr>PowerPoint Presentation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DeSimone, Gina</dc:creator>
  <cp:lastModifiedBy>Peter Riddle</cp:lastModifiedBy>
  <cp:revision>75</cp:revision>
  <dcterms:created xsi:type="dcterms:W3CDTF">2015-11-11T01:33:07Z</dcterms:created>
  <dcterms:modified xsi:type="dcterms:W3CDTF">2018-06-28T00:48:28Z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0x01010048621350D9E37C4F99FF1822BA45DA89</vt:lpwstr>
  </property>
</Properties>
</file>