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Default Extension="emf" ContentType="image/x-emf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Default Extension="xls" ContentType="application/vnd.ms-exce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charts/chart1.xml" ContentType="application/vnd.openxmlformats-officedocument.drawingml.chart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7" r:id="rId2"/>
    <p:sldId id="439" r:id="rId3"/>
    <p:sldId id="447" r:id="rId4"/>
    <p:sldId id="448" r:id="rId5"/>
    <p:sldId id="446" r:id="rId6"/>
    <p:sldId id="450" r:id="rId7"/>
    <p:sldId id="437" r:id="rId8"/>
    <p:sldId id="442" r:id="rId9"/>
    <p:sldId id="438" r:id="rId10"/>
    <p:sldId id="302" r:id="rId11"/>
    <p:sldId id="433" r:id="rId12"/>
    <p:sldId id="434" r:id="rId13"/>
    <p:sldId id="449" r:id="rId14"/>
    <p:sldId id="435" r:id="rId15"/>
    <p:sldId id="401" r:id="rId16"/>
    <p:sldId id="451" r:id="rId17"/>
    <p:sldId id="430" r:id="rId18"/>
    <p:sldId id="411" r:id="rId19"/>
    <p:sldId id="453" r:id="rId20"/>
    <p:sldId id="452" r:id="rId21"/>
    <p:sldId id="402" r:id="rId22"/>
    <p:sldId id="431" r:id="rId23"/>
    <p:sldId id="403" r:id="rId24"/>
    <p:sldId id="414" r:id="rId25"/>
    <p:sldId id="415" r:id="rId26"/>
    <p:sldId id="416" r:id="rId27"/>
    <p:sldId id="443" r:id="rId28"/>
    <p:sldId id="440" r:id="rId29"/>
    <p:sldId id="399" r:id="rId30"/>
    <p:sldId id="441" r:id="rId31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Ann Maest" initials="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FFCC"/>
    <a:srgbClr val="FFFF99"/>
    <a:srgbClr val="FF99CC"/>
    <a:srgbClr val="EC04D6"/>
    <a:srgbClr val="DAD7C2"/>
    <a:srgbClr val="00447A"/>
    <a:srgbClr val="016F91"/>
    <a:srgbClr val="6A86E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>
    <p:restoredLeft sz="3614" autoAdjust="0"/>
    <p:restoredTop sz="94171" autoAdjust="0"/>
  </p:normalViewPr>
  <p:slideViewPr>
    <p:cSldViewPr>
      <p:cViewPr varScale="1">
        <p:scale>
          <a:sx n="142" d="100"/>
          <a:sy n="142" d="100"/>
        </p:scale>
        <p:origin x="-13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98" y="-90"/>
      </p:cViewPr>
      <p:guideLst>
        <p:guide orient="horz" pos="2932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Relationship Id="rId2" Type="http://schemas.openxmlformats.org/officeDocument/2006/relationships/slide" Target="slides/slide5.xml"/><Relationship Id="rId3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EPA.mining.webinar_Feb2013\photos.graphs\Appx11C_Humidity_Barrel_1.7.13_as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dirty="0" smtClean="0">
                <a:solidFill>
                  <a:schemeClr val="bg1"/>
                </a:solidFill>
              </a:rPr>
              <a:t>Humidity </a:t>
            </a:r>
            <a:r>
              <a:rPr lang="en-US" dirty="0">
                <a:solidFill>
                  <a:schemeClr val="bg1"/>
                </a:solidFill>
              </a:rPr>
              <a:t>Cell </a:t>
            </a:r>
            <a:r>
              <a:rPr lang="en-US" dirty="0" smtClean="0">
                <a:solidFill>
                  <a:schemeClr val="bg1"/>
                </a:solidFill>
              </a:rPr>
              <a:t>Test Results</a:t>
            </a:r>
            <a:endParaRPr lang="en-US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13601312335958"/>
          <c:y val="0.0992734926095314"/>
        </c:manualLayout>
      </c:layout>
    </c:title>
    <c:plotArea>
      <c:layout>
        <c:manualLayout>
          <c:layoutTarget val="inner"/>
          <c:xMode val="edge"/>
          <c:yMode val="edge"/>
          <c:x val="0.091122088184437"/>
          <c:y val="0.0898463105034107"/>
          <c:w val="0.864406578308762"/>
          <c:h val="0.791959749646155"/>
        </c:manualLayout>
      </c:layout>
      <c:scatterChart>
        <c:scatterStyle val="lineMarker"/>
        <c:ser>
          <c:idx val="0"/>
          <c:order val="0"/>
          <c:tx>
            <c:v>ARLB 001</c:v>
          </c:tx>
          <c:spPr>
            <a:ln w="28575">
              <a:noFill/>
            </a:ln>
          </c:spPr>
          <c:xVal>
            <c:numRef>
              <c:f>'ARLB 001'!$I$5:$I$147</c:f>
              <c:numCache>
                <c:formatCode>0</c:formatCode>
                <c:ptCount val="143"/>
                <c:pt idx="0">
                  <c:v>0.0</c:v>
                </c:pt>
                <c:pt idx="1">
                  <c:v>7.0</c:v>
                </c:pt>
                <c:pt idx="2">
                  <c:v>14.0</c:v>
                </c:pt>
                <c:pt idx="3">
                  <c:v>21.0</c:v>
                </c:pt>
                <c:pt idx="4">
                  <c:v>28.0</c:v>
                </c:pt>
                <c:pt idx="5">
                  <c:v>35.0</c:v>
                </c:pt>
                <c:pt idx="6">
                  <c:v>42.0</c:v>
                </c:pt>
                <c:pt idx="7">
                  <c:v>49.0</c:v>
                </c:pt>
                <c:pt idx="8">
                  <c:v>56.0</c:v>
                </c:pt>
                <c:pt idx="9">
                  <c:v>63.0</c:v>
                </c:pt>
                <c:pt idx="10">
                  <c:v>70.0</c:v>
                </c:pt>
                <c:pt idx="11">
                  <c:v>77.0</c:v>
                </c:pt>
                <c:pt idx="12">
                  <c:v>84.0</c:v>
                </c:pt>
                <c:pt idx="13">
                  <c:v>91.0</c:v>
                </c:pt>
                <c:pt idx="14">
                  <c:v>98.0</c:v>
                </c:pt>
                <c:pt idx="15">
                  <c:v>105.0</c:v>
                </c:pt>
                <c:pt idx="16">
                  <c:v>112.0</c:v>
                </c:pt>
                <c:pt idx="17">
                  <c:v>119.0</c:v>
                </c:pt>
                <c:pt idx="18">
                  <c:v>126.0</c:v>
                </c:pt>
                <c:pt idx="19">
                  <c:v>133.0</c:v>
                </c:pt>
                <c:pt idx="20">
                  <c:v>140.0</c:v>
                </c:pt>
                <c:pt idx="21">
                  <c:v>147.0</c:v>
                </c:pt>
                <c:pt idx="22">
                  <c:v>154.0</c:v>
                </c:pt>
                <c:pt idx="23">
                  <c:v>161.0</c:v>
                </c:pt>
                <c:pt idx="24">
                  <c:v>168.0</c:v>
                </c:pt>
                <c:pt idx="25">
                  <c:v>175.0</c:v>
                </c:pt>
                <c:pt idx="26">
                  <c:v>182.0</c:v>
                </c:pt>
                <c:pt idx="27">
                  <c:v>189.0</c:v>
                </c:pt>
                <c:pt idx="28">
                  <c:v>196.0</c:v>
                </c:pt>
                <c:pt idx="29">
                  <c:v>203.0</c:v>
                </c:pt>
                <c:pt idx="30">
                  <c:v>210.0</c:v>
                </c:pt>
                <c:pt idx="31">
                  <c:v>217.0</c:v>
                </c:pt>
                <c:pt idx="32">
                  <c:v>224.0</c:v>
                </c:pt>
                <c:pt idx="33">
                  <c:v>231.0</c:v>
                </c:pt>
                <c:pt idx="34">
                  <c:v>238.0</c:v>
                </c:pt>
                <c:pt idx="35">
                  <c:v>245.0</c:v>
                </c:pt>
                <c:pt idx="36">
                  <c:v>252.0</c:v>
                </c:pt>
                <c:pt idx="37">
                  <c:v>259.0</c:v>
                </c:pt>
                <c:pt idx="38">
                  <c:v>266.0</c:v>
                </c:pt>
                <c:pt idx="39">
                  <c:v>273.0</c:v>
                </c:pt>
                <c:pt idx="40">
                  <c:v>280.0</c:v>
                </c:pt>
                <c:pt idx="41">
                  <c:v>287.0</c:v>
                </c:pt>
                <c:pt idx="42">
                  <c:v>294.0</c:v>
                </c:pt>
                <c:pt idx="43">
                  <c:v>301.0</c:v>
                </c:pt>
                <c:pt idx="44">
                  <c:v>308.0</c:v>
                </c:pt>
                <c:pt idx="45">
                  <c:v>315.0</c:v>
                </c:pt>
                <c:pt idx="46">
                  <c:v>322.0</c:v>
                </c:pt>
                <c:pt idx="47">
                  <c:v>329.0</c:v>
                </c:pt>
                <c:pt idx="48">
                  <c:v>336.0</c:v>
                </c:pt>
                <c:pt idx="49">
                  <c:v>343.0</c:v>
                </c:pt>
                <c:pt idx="50">
                  <c:v>350.0</c:v>
                </c:pt>
                <c:pt idx="51">
                  <c:v>357.0</c:v>
                </c:pt>
                <c:pt idx="52">
                  <c:v>364.0</c:v>
                </c:pt>
                <c:pt idx="53">
                  <c:v>371.0</c:v>
                </c:pt>
                <c:pt idx="54">
                  <c:v>378.0</c:v>
                </c:pt>
                <c:pt idx="55">
                  <c:v>385.0</c:v>
                </c:pt>
                <c:pt idx="56">
                  <c:v>392.0</c:v>
                </c:pt>
                <c:pt idx="57">
                  <c:v>399.0</c:v>
                </c:pt>
                <c:pt idx="58">
                  <c:v>406.0</c:v>
                </c:pt>
                <c:pt idx="59">
                  <c:v>413.0</c:v>
                </c:pt>
                <c:pt idx="60">
                  <c:v>420.0</c:v>
                </c:pt>
                <c:pt idx="61">
                  <c:v>427.0</c:v>
                </c:pt>
                <c:pt idx="62">
                  <c:v>434.0</c:v>
                </c:pt>
                <c:pt idx="63">
                  <c:v>441.0</c:v>
                </c:pt>
                <c:pt idx="64">
                  <c:v>448.0</c:v>
                </c:pt>
                <c:pt idx="65">
                  <c:v>455.0</c:v>
                </c:pt>
                <c:pt idx="66">
                  <c:v>462.0</c:v>
                </c:pt>
                <c:pt idx="67">
                  <c:v>469.0</c:v>
                </c:pt>
                <c:pt idx="68">
                  <c:v>476.0</c:v>
                </c:pt>
                <c:pt idx="69">
                  <c:v>483.0</c:v>
                </c:pt>
                <c:pt idx="70">
                  <c:v>490.0</c:v>
                </c:pt>
                <c:pt idx="71">
                  <c:v>497.0</c:v>
                </c:pt>
                <c:pt idx="72">
                  <c:v>504.0</c:v>
                </c:pt>
                <c:pt idx="73">
                  <c:v>511.0</c:v>
                </c:pt>
                <c:pt idx="74">
                  <c:v>518.0</c:v>
                </c:pt>
                <c:pt idx="75">
                  <c:v>525.0</c:v>
                </c:pt>
                <c:pt idx="76">
                  <c:v>532.0</c:v>
                </c:pt>
                <c:pt idx="77">
                  <c:v>539.0</c:v>
                </c:pt>
                <c:pt idx="78">
                  <c:v>546.0</c:v>
                </c:pt>
                <c:pt idx="79">
                  <c:v>553.0</c:v>
                </c:pt>
                <c:pt idx="80">
                  <c:v>560.0</c:v>
                </c:pt>
                <c:pt idx="81">
                  <c:v>567.0</c:v>
                </c:pt>
                <c:pt idx="82">
                  <c:v>574.0</c:v>
                </c:pt>
                <c:pt idx="83">
                  <c:v>581.0</c:v>
                </c:pt>
                <c:pt idx="84">
                  <c:v>588.0</c:v>
                </c:pt>
                <c:pt idx="85">
                  <c:v>595.0</c:v>
                </c:pt>
                <c:pt idx="86">
                  <c:v>602.0</c:v>
                </c:pt>
                <c:pt idx="87">
                  <c:v>609.0</c:v>
                </c:pt>
                <c:pt idx="88">
                  <c:v>616.0</c:v>
                </c:pt>
                <c:pt idx="89">
                  <c:v>623.0</c:v>
                </c:pt>
                <c:pt idx="90">
                  <c:v>630.0</c:v>
                </c:pt>
                <c:pt idx="91">
                  <c:v>637.0</c:v>
                </c:pt>
                <c:pt idx="92">
                  <c:v>644.0</c:v>
                </c:pt>
                <c:pt idx="93">
                  <c:v>651.0</c:v>
                </c:pt>
                <c:pt idx="94">
                  <c:v>658.0</c:v>
                </c:pt>
                <c:pt idx="95">
                  <c:v>665.0</c:v>
                </c:pt>
                <c:pt idx="96">
                  <c:v>672.0</c:v>
                </c:pt>
                <c:pt idx="97">
                  <c:v>679.0</c:v>
                </c:pt>
                <c:pt idx="98">
                  <c:v>686.0</c:v>
                </c:pt>
                <c:pt idx="99">
                  <c:v>693.0</c:v>
                </c:pt>
                <c:pt idx="100">
                  <c:v>700.0</c:v>
                </c:pt>
                <c:pt idx="101">
                  <c:v>707.0</c:v>
                </c:pt>
                <c:pt idx="102">
                  <c:v>714.0</c:v>
                </c:pt>
                <c:pt idx="103">
                  <c:v>721.0</c:v>
                </c:pt>
                <c:pt idx="104">
                  <c:v>728.0</c:v>
                </c:pt>
                <c:pt idx="105">
                  <c:v>735.0</c:v>
                </c:pt>
                <c:pt idx="106">
                  <c:v>742.0</c:v>
                </c:pt>
                <c:pt idx="107">
                  <c:v>749.0</c:v>
                </c:pt>
                <c:pt idx="108">
                  <c:v>756.0</c:v>
                </c:pt>
                <c:pt idx="109">
                  <c:v>763.0</c:v>
                </c:pt>
                <c:pt idx="110">
                  <c:v>770.0</c:v>
                </c:pt>
                <c:pt idx="111">
                  <c:v>777.0</c:v>
                </c:pt>
                <c:pt idx="112">
                  <c:v>784.0</c:v>
                </c:pt>
                <c:pt idx="113">
                  <c:v>791.0</c:v>
                </c:pt>
                <c:pt idx="114">
                  <c:v>798.0</c:v>
                </c:pt>
                <c:pt idx="115">
                  <c:v>805.0</c:v>
                </c:pt>
                <c:pt idx="116">
                  <c:v>812.0</c:v>
                </c:pt>
                <c:pt idx="117">
                  <c:v>819.0</c:v>
                </c:pt>
                <c:pt idx="118">
                  <c:v>826.0</c:v>
                </c:pt>
                <c:pt idx="119">
                  <c:v>833.0</c:v>
                </c:pt>
                <c:pt idx="120">
                  <c:v>840.0</c:v>
                </c:pt>
                <c:pt idx="121">
                  <c:v>847.0</c:v>
                </c:pt>
                <c:pt idx="122">
                  <c:v>854.0</c:v>
                </c:pt>
                <c:pt idx="123">
                  <c:v>861.0</c:v>
                </c:pt>
                <c:pt idx="124">
                  <c:v>868.0</c:v>
                </c:pt>
                <c:pt idx="125">
                  <c:v>875.0</c:v>
                </c:pt>
                <c:pt idx="126">
                  <c:v>882.0</c:v>
                </c:pt>
                <c:pt idx="127">
                  <c:v>889.0</c:v>
                </c:pt>
                <c:pt idx="128">
                  <c:v>896.0</c:v>
                </c:pt>
                <c:pt idx="129">
                  <c:v>903.0</c:v>
                </c:pt>
                <c:pt idx="130">
                  <c:v>910.0</c:v>
                </c:pt>
                <c:pt idx="131">
                  <c:v>917.0</c:v>
                </c:pt>
                <c:pt idx="132">
                  <c:v>924.0</c:v>
                </c:pt>
                <c:pt idx="133">
                  <c:v>931.0</c:v>
                </c:pt>
                <c:pt idx="134">
                  <c:v>938.0</c:v>
                </c:pt>
                <c:pt idx="135">
                  <c:v>945.0</c:v>
                </c:pt>
                <c:pt idx="136">
                  <c:v>952.0</c:v>
                </c:pt>
                <c:pt idx="137">
                  <c:v>959.0</c:v>
                </c:pt>
                <c:pt idx="138">
                  <c:v>966.0</c:v>
                </c:pt>
                <c:pt idx="139">
                  <c:v>973.0</c:v>
                </c:pt>
                <c:pt idx="140">
                  <c:v>980.0</c:v>
                </c:pt>
                <c:pt idx="141">
                  <c:v>987.0</c:v>
                </c:pt>
                <c:pt idx="142">
                  <c:v>994.0</c:v>
                </c:pt>
              </c:numCache>
            </c:numRef>
          </c:xVal>
          <c:yVal>
            <c:numRef>
              <c:f>'ARLB 001'!$AJ$5:$AJ$147</c:f>
              <c:numCache>
                <c:formatCode>General</c:formatCode>
                <c:ptCount val="143"/>
                <c:pt idx="0">
                  <c:v>4.51</c:v>
                </c:pt>
                <c:pt idx="2">
                  <c:v>0.485</c:v>
                </c:pt>
                <c:pt idx="4">
                  <c:v>0.959</c:v>
                </c:pt>
                <c:pt idx="6">
                  <c:v>0.291</c:v>
                </c:pt>
                <c:pt idx="8">
                  <c:v>0.335</c:v>
                </c:pt>
                <c:pt idx="10">
                  <c:v>0.409</c:v>
                </c:pt>
                <c:pt idx="12">
                  <c:v>0.328</c:v>
                </c:pt>
                <c:pt idx="14">
                  <c:v>0.394</c:v>
                </c:pt>
                <c:pt idx="16">
                  <c:v>0.586</c:v>
                </c:pt>
                <c:pt idx="18">
                  <c:v>0.448</c:v>
                </c:pt>
                <c:pt idx="20">
                  <c:v>0.673</c:v>
                </c:pt>
                <c:pt idx="22">
                  <c:v>0.627</c:v>
                </c:pt>
                <c:pt idx="24">
                  <c:v>0.675</c:v>
                </c:pt>
                <c:pt idx="26">
                  <c:v>0.797</c:v>
                </c:pt>
                <c:pt idx="28">
                  <c:v>1.06</c:v>
                </c:pt>
                <c:pt idx="30">
                  <c:v>0.901</c:v>
                </c:pt>
                <c:pt idx="32">
                  <c:v>1.11</c:v>
                </c:pt>
                <c:pt idx="34">
                  <c:v>1.43</c:v>
                </c:pt>
                <c:pt idx="36">
                  <c:v>1.08</c:v>
                </c:pt>
                <c:pt idx="38">
                  <c:v>1.33</c:v>
                </c:pt>
                <c:pt idx="40">
                  <c:v>1.51</c:v>
                </c:pt>
                <c:pt idx="42">
                  <c:v>1.13</c:v>
                </c:pt>
                <c:pt idx="44">
                  <c:v>1.5</c:v>
                </c:pt>
                <c:pt idx="46">
                  <c:v>0.948</c:v>
                </c:pt>
                <c:pt idx="48">
                  <c:v>0.972</c:v>
                </c:pt>
                <c:pt idx="50">
                  <c:v>1.25</c:v>
                </c:pt>
                <c:pt idx="52">
                  <c:v>1.83</c:v>
                </c:pt>
                <c:pt idx="54">
                  <c:v>1.7</c:v>
                </c:pt>
                <c:pt idx="56">
                  <c:v>1.8</c:v>
                </c:pt>
                <c:pt idx="58">
                  <c:v>2.48</c:v>
                </c:pt>
                <c:pt idx="60">
                  <c:v>1.63</c:v>
                </c:pt>
                <c:pt idx="62">
                  <c:v>1.5</c:v>
                </c:pt>
                <c:pt idx="64">
                  <c:v>1.82</c:v>
                </c:pt>
                <c:pt idx="68">
                  <c:v>2.35</c:v>
                </c:pt>
                <c:pt idx="72">
                  <c:v>3.03</c:v>
                </c:pt>
                <c:pt idx="76">
                  <c:v>1.9</c:v>
                </c:pt>
                <c:pt idx="80">
                  <c:v>3.55</c:v>
                </c:pt>
                <c:pt idx="84">
                  <c:v>4.359999999999999</c:v>
                </c:pt>
                <c:pt idx="88">
                  <c:v>5.05</c:v>
                </c:pt>
                <c:pt idx="92">
                  <c:v>4.22</c:v>
                </c:pt>
                <c:pt idx="96">
                  <c:v>4.159999999999999</c:v>
                </c:pt>
                <c:pt idx="100">
                  <c:v>3.74</c:v>
                </c:pt>
                <c:pt idx="104">
                  <c:v>4.96</c:v>
                </c:pt>
                <c:pt idx="108">
                  <c:v>4.4</c:v>
                </c:pt>
                <c:pt idx="112">
                  <c:v>5.4</c:v>
                </c:pt>
                <c:pt idx="116">
                  <c:v>3.84</c:v>
                </c:pt>
                <c:pt idx="120">
                  <c:v>4.319999999999999</c:v>
                </c:pt>
                <c:pt idx="124">
                  <c:v>5.03</c:v>
                </c:pt>
                <c:pt idx="128">
                  <c:v>3.84</c:v>
                </c:pt>
                <c:pt idx="132">
                  <c:v>4.07</c:v>
                </c:pt>
                <c:pt idx="136">
                  <c:v>4.359999999999999</c:v>
                </c:pt>
                <c:pt idx="140">
                  <c:v>5.189999999999999</c:v>
                </c:pt>
              </c:numCache>
            </c:numRef>
          </c:yVal>
        </c:ser>
        <c:ser>
          <c:idx val="1"/>
          <c:order val="1"/>
          <c:tx>
            <c:v>ARLB 002</c:v>
          </c:tx>
          <c:spPr>
            <a:ln w="28575">
              <a:noFill/>
            </a:ln>
          </c:spPr>
          <c:xVal>
            <c:numRef>
              <c:f>'ARLB 002'!$I$5:$I$147</c:f>
              <c:numCache>
                <c:formatCode>0</c:formatCode>
                <c:ptCount val="143"/>
                <c:pt idx="0">
                  <c:v>0.0</c:v>
                </c:pt>
                <c:pt idx="1">
                  <c:v>7.0</c:v>
                </c:pt>
                <c:pt idx="2">
                  <c:v>14.0</c:v>
                </c:pt>
                <c:pt idx="3">
                  <c:v>21.0</c:v>
                </c:pt>
                <c:pt idx="4">
                  <c:v>28.0</c:v>
                </c:pt>
                <c:pt idx="5">
                  <c:v>35.0</c:v>
                </c:pt>
                <c:pt idx="6">
                  <c:v>42.0</c:v>
                </c:pt>
                <c:pt idx="7">
                  <c:v>49.0</c:v>
                </c:pt>
                <c:pt idx="8">
                  <c:v>56.0</c:v>
                </c:pt>
                <c:pt idx="9">
                  <c:v>63.0</c:v>
                </c:pt>
                <c:pt idx="10">
                  <c:v>70.0</c:v>
                </c:pt>
                <c:pt idx="11">
                  <c:v>77.0</c:v>
                </c:pt>
                <c:pt idx="12">
                  <c:v>84.0</c:v>
                </c:pt>
                <c:pt idx="13">
                  <c:v>91.0</c:v>
                </c:pt>
                <c:pt idx="14">
                  <c:v>98.0</c:v>
                </c:pt>
                <c:pt idx="15">
                  <c:v>105.0</c:v>
                </c:pt>
                <c:pt idx="16">
                  <c:v>112.0</c:v>
                </c:pt>
                <c:pt idx="17">
                  <c:v>119.0</c:v>
                </c:pt>
                <c:pt idx="18">
                  <c:v>126.0</c:v>
                </c:pt>
                <c:pt idx="19">
                  <c:v>133.0</c:v>
                </c:pt>
                <c:pt idx="20">
                  <c:v>140.0</c:v>
                </c:pt>
                <c:pt idx="21">
                  <c:v>147.0</c:v>
                </c:pt>
                <c:pt idx="22">
                  <c:v>154.0</c:v>
                </c:pt>
                <c:pt idx="23">
                  <c:v>161.0</c:v>
                </c:pt>
                <c:pt idx="24">
                  <c:v>168.0</c:v>
                </c:pt>
                <c:pt idx="25">
                  <c:v>175.0</c:v>
                </c:pt>
                <c:pt idx="26">
                  <c:v>182.0</c:v>
                </c:pt>
                <c:pt idx="27">
                  <c:v>189.0</c:v>
                </c:pt>
                <c:pt idx="28">
                  <c:v>196.0</c:v>
                </c:pt>
                <c:pt idx="29">
                  <c:v>203.0</c:v>
                </c:pt>
                <c:pt idx="30">
                  <c:v>210.0</c:v>
                </c:pt>
                <c:pt idx="31">
                  <c:v>217.0</c:v>
                </c:pt>
                <c:pt idx="32">
                  <c:v>224.0</c:v>
                </c:pt>
                <c:pt idx="33">
                  <c:v>231.0</c:v>
                </c:pt>
                <c:pt idx="34">
                  <c:v>238.0</c:v>
                </c:pt>
                <c:pt idx="35">
                  <c:v>245.0</c:v>
                </c:pt>
                <c:pt idx="36">
                  <c:v>252.0</c:v>
                </c:pt>
                <c:pt idx="37">
                  <c:v>259.0</c:v>
                </c:pt>
                <c:pt idx="38">
                  <c:v>266.0</c:v>
                </c:pt>
                <c:pt idx="39">
                  <c:v>273.0</c:v>
                </c:pt>
                <c:pt idx="40">
                  <c:v>280.0</c:v>
                </c:pt>
                <c:pt idx="41">
                  <c:v>287.0</c:v>
                </c:pt>
                <c:pt idx="42">
                  <c:v>294.0</c:v>
                </c:pt>
                <c:pt idx="43">
                  <c:v>301.0</c:v>
                </c:pt>
                <c:pt idx="44">
                  <c:v>308.0</c:v>
                </c:pt>
                <c:pt idx="45">
                  <c:v>315.0</c:v>
                </c:pt>
                <c:pt idx="46">
                  <c:v>322.0</c:v>
                </c:pt>
                <c:pt idx="47">
                  <c:v>329.0</c:v>
                </c:pt>
                <c:pt idx="48">
                  <c:v>336.0</c:v>
                </c:pt>
                <c:pt idx="49">
                  <c:v>343.0</c:v>
                </c:pt>
                <c:pt idx="50">
                  <c:v>350.0</c:v>
                </c:pt>
                <c:pt idx="51">
                  <c:v>357.0</c:v>
                </c:pt>
                <c:pt idx="52">
                  <c:v>364.0</c:v>
                </c:pt>
                <c:pt idx="53">
                  <c:v>371.0</c:v>
                </c:pt>
                <c:pt idx="54">
                  <c:v>378.0</c:v>
                </c:pt>
                <c:pt idx="55">
                  <c:v>385.0</c:v>
                </c:pt>
                <c:pt idx="56">
                  <c:v>392.0</c:v>
                </c:pt>
                <c:pt idx="57">
                  <c:v>399.0</c:v>
                </c:pt>
                <c:pt idx="58">
                  <c:v>406.0</c:v>
                </c:pt>
                <c:pt idx="59">
                  <c:v>413.0</c:v>
                </c:pt>
                <c:pt idx="60">
                  <c:v>420.0</c:v>
                </c:pt>
                <c:pt idx="61">
                  <c:v>427.0</c:v>
                </c:pt>
                <c:pt idx="62">
                  <c:v>434.0</c:v>
                </c:pt>
                <c:pt idx="63">
                  <c:v>441.0</c:v>
                </c:pt>
                <c:pt idx="64">
                  <c:v>448.0</c:v>
                </c:pt>
                <c:pt idx="65">
                  <c:v>455.0</c:v>
                </c:pt>
                <c:pt idx="66">
                  <c:v>462.0</c:v>
                </c:pt>
                <c:pt idx="67">
                  <c:v>469.0</c:v>
                </c:pt>
                <c:pt idx="68">
                  <c:v>476.0</c:v>
                </c:pt>
                <c:pt idx="69">
                  <c:v>483.0</c:v>
                </c:pt>
                <c:pt idx="70">
                  <c:v>490.0</c:v>
                </c:pt>
                <c:pt idx="71">
                  <c:v>497.0</c:v>
                </c:pt>
                <c:pt idx="72">
                  <c:v>504.0</c:v>
                </c:pt>
                <c:pt idx="73">
                  <c:v>511.0</c:v>
                </c:pt>
                <c:pt idx="74">
                  <c:v>518.0</c:v>
                </c:pt>
                <c:pt idx="75">
                  <c:v>525.0</c:v>
                </c:pt>
                <c:pt idx="76">
                  <c:v>532.0</c:v>
                </c:pt>
                <c:pt idx="77">
                  <c:v>539.0</c:v>
                </c:pt>
                <c:pt idx="78">
                  <c:v>546.0</c:v>
                </c:pt>
                <c:pt idx="79">
                  <c:v>553.0</c:v>
                </c:pt>
                <c:pt idx="80">
                  <c:v>560.0</c:v>
                </c:pt>
                <c:pt idx="81">
                  <c:v>567.0</c:v>
                </c:pt>
                <c:pt idx="82">
                  <c:v>574.0</c:v>
                </c:pt>
                <c:pt idx="83">
                  <c:v>581.0</c:v>
                </c:pt>
                <c:pt idx="84">
                  <c:v>588.0</c:v>
                </c:pt>
                <c:pt idx="85">
                  <c:v>595.0</c:v>
                </c:pt>
                <c:pt idx="86">
                  <c:v>602.0</c:v>
                </c:pt>
                <c:pt idx="87">
                  <c:v>609.0</c:v>
                </c:pt>
                <c:pt idx="88">
                  <c:v>616.0</c:v>
                </c:pt>
                <c:pt idx="89">
                  <c:v>623.0</c:v>
                </c:pt>
                <c:pt idx="90">
                  <c:v>630.0</c:v>
                </c:pt>
                <c:pt idx="91">
                  <c:v>637.0</c:v>
                </c:pt>
                <c:pt idx="92">
                  <c:v>644.0</c:v>
                </c:pt>
                <c:pt idx="93">
                  <c:v>651.0</c:v>
                </c:pt>
                <c:pt idx="94">
                  <c:v>658.0</c:v>
                </c:pt>
                <c:pt idx="95">
                  <c:v>665.0</c:v>
                </c:pt>
                <c:pt idx="96">
                  <c:v>672.0</c:v>
                </c:pt>
                <c:pt idx="97">
                  <c:v>679.0</c:v>
                </c:pt>
                <c:pt idx="98">
                  <c:v>686.0</c:v>
                </c:pt>
                <c:pt idx="99">
                  <c:v>693.0</c:v>
                </c:pt>
                <c:pt idx="100">
                  <c:v>700.0</c:v>
                </c:pt>
                <c:pt idx="101">
                  <c:v>707.0</c:v>
                </c:pt>
                <c:pt idx="102">
                  <c:v>714.0</c:v>
                </c:pt>
                <c:pt idx="103">
                  <c:v>721.0</c:v>
                </c:pt>
                <c:pt idx="104">
                  <c:v>728.0</c:v>
                </c:pt>
                <c:pt idx="105">
                  <c:v>735.0</c:v>
                </c:pt>
                <c:pt idx="106">
                  <c:v>742.0</c:v>
                </c:pt>
                <c:pt idx="107">
                  <c:v>749.0</c:v>
                </c:pt>
                <c:pt idx="108">
                  <c:v>756.0</c:v>
                </c:pt>
                <c:pt idx="109">
                  <c:v>763.0</c:v>
                </c:pt>
                <c:pt idx="110">
                  <c:v>770.0</c:v>
                </c:pt>
                <c:pt idx="111">
                  <c:v>777.0</c:v>
                </c:pt>
                <c:pt idx="112">
                  <c:v>784.0</c:v>
                </c:pt>
                <c:pt idx="113">
                  <c:v>791.0</c:v>
                </c:pt>
                <c:pt idx="114">
                  <c:v>798.0</c:v>
                </c:pt>
                <c:pt idx="115">
                  <c:v>805.0</c:v>
                </c:pt>
                <c:pt idx="116">
                  <c:v>812.0</c:v>
                </c:pt>
                <c:pt idx="117">
                  <c:v>819.0</c:v>
                </c:pt>
                <c:pt idx="118">
                  <c:v>826.0</c:v>
                </c:pt>
                <c:pt idx="119">
                  <c:v>833.0</c:v>
                </c:pt>
                <c:pt idx="120">
                  <c:v>840.0</c:v>
                </c:pt>
                <c:pt idx="121">
                  <c:v>847.0</c:v>
                </c:pt>
                <c:pt idx="122">
                  <c:v>854.0</c:v>
                </c:pt>
                <c:pt idx="123">
                  <c:v>861.0</c:v>
                </c:pt>
                <c:pt idx="124">
                  <c:v>868.0</c:v>
                </c:pt>
                <c:pt idx="125">
                  <c:v>875.0</c:v>
                </c:pt>
                <c:pt idx="126">
                  <c:v>882.0</c:v>
                </c:pt>
                <c:pt idx="127">
                  <c:v>889.0</c:v>
                </c:pt>
                <c:pt idx="128">
                  <c:v>896.0</c:v>
                </c:pt>
                <c:pt idx="129">
                  <c:v>903.0</c:v>
                </c:pt>
                <c:pt idx="130">
                  <c:v>910.0</c:v>
                </c:pt>
                <c:pt idx="131">
                  <c:v>917.0</c:v>
                </c:pt>
                <c:pt idx="132">
                  <c:v>924.0</c:v>
                </c:pt>
                <c:pt idx="133">
                  <c:v>931.0</c:v>
                </c:pt>
                <c:pt idx="134">
                  <c:v>938.0</c:v>
                </c:pt>
                <c:pt idx="135">
                  <c:v>945.0</c:v>
                </c:pt>
                <c:pt idx="136">
                  <c:v>952.0</c:v>
                </c:pt>
                <c:pt idx="137">
                  <c:v>959.0</c:v>
                </c:pt>
                <c:pt idx="138">
                  <c:v>966.0</c:v>
                </c:pt>
                <c:pt idx="139">
                  <c:v>973.0</c:v>
                </c:pt>
                <c:pt idx="140">
                  <c:v>980.0</c:v>
                </c:pt>
                <c:pt idx="141">
                  <c:v>987.0</c:v>
                </c:pt>
                <c:pt idx="142">
                  <c:v>994.0</c:v>
                </c:pt>
              </c:numCache>
            </c:numRef>
          </c:xVal>
          <c:yVal>
            <c:numRef>
              <c:f>'ARLB 002'!$AJ$5:$AJ$147</c:f>
              <c:numCache>
                <c:formatCode>General</c:formatCode>
                <c:ptCount val="143"/>
                <c:pt idx="0">
                  <c:v>11.3</c:v>
                </c:pt>
                <c:pt idx="2">
                  <c:v>2.17</c:v>
                </c:pt>
                <c:pt idx="4">
                  <c:v>0.29</c:v>
                </c:pt>
                <c:pt idx="6">
                  <c:v>1.43</c:v>
                </c:pt>
                <c:pt idx="8">
                  <c:v>1.26</c:v>
                </c:pt>
                <c:pt idx="10">
                  <c:v>1.64</c:v>
                </c:pt>
                <c:pt idx="12">
                  <c:v>1.37</c:v>
                </c:pt>
                <c:pt idx="14">
                  <c:v>1.61</c:v>
                </c:pt>
                <c:pt idx="16">
                  <c:v>2.35</c:v>
                </c:pt>
                <c:pt idx="18">
                  <c:v>2.13</c:v>
                </c:pt>
                <c:pt idx="20">
                  <c:v>2.31</c:v>
                </c:pt>
                <c:pt idx="22">
                  <c:v>2.319999999999999</c:v>
                </c:pt>
                <c:pt idx="24">
                  <c:v>1.48</c:v>
                </c:pt>
                <c:pt idx="26">
                  <c:v>1.61</c:v>
                </c:pt>
                <c:pt idx="28">
                  <c:v>2.68</c:v>
                </c:pt>
                <c:pt idx="30">
                  <c:v>1.5</c:v>
                </c:pt>
                <c:pt idx="32">
                  <c:v>1.4</c:v>
                </c:pt>
                <c:pt idx="34">
                  <c:v>1.79</c:v>
                </c:pt>
                <c:pt idx="36">
                  <c:v>1.15</c:v>
                </c:pt>
                <c:pt idx="38">
                  <c:v>1.14</c:v>
                </c:pt>
                <c:pt idx="40">
                  <c:v>1.8</c:v>
                </c:pt>
                <c:pt idx="42">
                  <c:v>1.36</c:v>
                </c:pt>
                <c:pt idx="44">
                  <c:v>1.54</c:v>
                </c:pt>
                <c:pt idx="46">
                  <c:v>1.46</c:v>
                </c:pt>
                <c:pt idx="48">
                  <c:v>3.65</c:v>
                </c:pt>
                <c:pt idx="50">
                  <c:v>3.47</c:v>
                </c:pt>
                <c:pt idx="52">
                  <c:v>4.7</c:v>
                </c:pt>
                <c:pt idx="54">
                  <c:v>5.09</c:v>
                </c:pt>
                <c:pt idx="56">
                  <c:v>5.819999999999999</c:v>
                </c:pt>
                <c:pt idx="58">
                  <c:v>8.01</c:v>
                </c:pt>
                <c:pt idx="60">
                  <c:v>4.63</c:v>
                </c:pt>
                <c:pt idx="62">
                  <c:v>3.68</c:v>
                </c:pt>
                <c:pt idx="64">
                  <c:v>6.84</c:v>
                </c:pt>
                <c:pt idx="68">
                  <c:v>5.23</c:v>
                </c:pt>
                <c:pt idx="72">
                  <c:v>5.819999999999999</c:v>
                </c:pt>
                <c:pt idx="76">
                  <c:v>5.29</c:v>
                </c:pt>
                <c:pt idx="80">
                  <c:v>9.77</c:v>
                </c:pt>
                <c:pt idx="84">
                  <c:v>6.76</c:v>
                </c:pt>
                <c:pt idx="88">
                  <c:v>8.25</c:v>
                </c:pt>
                <c:pt idx="92">
                  <c:v>9.82</c:v>
                </c:pt>
                <c:pt idx="96">
                  <c:v>8.31</c:v>
                </c:pt>
                <c:pt idx="100">
                  <c:v>6.88</c:v>
                </c:pt>
                <c:pt idx="104">
                  <c:v>5.21</c:v>
                </c:pt>
                <c:pt idx="108">
                  <c:v>6.359999999999999</c:v>
                </c:pt>
                <c:pt idx="112">
                  <c:v>6.96</c:v>
                </c:pt>
                <c:pt idx="116">
                  <c:v>4.92</c:v>
                </c:pt>
                <c:pt idx="120">
                  <c:v>4.79</c:v>
                </c:pt>
                <c:pt idx="124">
                  <c:v>3.47</c:v>
                </c:pt>
                <c:pt idx="128">
                  <c:v>3.67</c:v>
                </c:pt>
                <c:pt idx="132">
                  <c:v>3.4</c:v>
                </c:pt>
                <c:pt idx="136">
                  <c:v>3.46</c:v>
                </c:pt>
                <c:pt idx="140">
                  <c:v>4.149999999999999</c:v>
                </c:pt>
              </c:numCache>
            </c:numRef>
          </c:yVal>
        </c:ser>
        <c:dLbls/>
        <c:axId val="573475432"/>
        <c:axId val="573471576"/>
      </c:scatterChart>
      <c:valAx>
        <c:axId val="573475432"/>
        <c:scaling>
          <c:orientation val="minMax"/>
          <c:max val="1000.0"/>
        </c:scaling>
        <c:axPos val="b"/>
        <c:numFmt formatCode="0" sourceLinked="0"/>
        <c:maj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573471576"/>
        <c:crosses val="autoZero"/>
        <c:crossBetween val="midCat"/>
        <c:majorUnit val="200.0"/>
      </c:valAx>
      <c:valAx>
        <c:axId val="573471576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r>
                  <a:rPr lang="en-US" sz="1600" dirty="0">
                    <a:solidFill>
                      <a:schemeClr val="bg1"/>
                    </a:solidFill>
                  </a:rPr>
                  <a:t>Cu (mg/L)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573475432"/>
        <c:crosses val="autoZero"/>
        <c:crossBetween val="midCat"/>
      </c:valAx>
      <c:spPr>
        <a:ln>
          <a:solidFill>
            <a:schemeClr val="bg1"/>
          </a:solidFill>
        </a:ln>
      </c:spPr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t" anchorCtr="0" compatLnSpc="1">
            <a:prstTxWarp prst="textNoShape">
              <a:avLst/>
            </a:prstTxWarp>
          </a:bodyPr>
          <a:lstStyle>
            <a:lvl1pPr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t" anchorCtr="0" compatLnSpc="1">
            <a:prstTxWarp prst="textNoShape">
              <a:avLst/>
            </a:prstTxWarp>
          </a:bodyPr>
          <a:lstStyle>
            <a:lvl1pPr algn="r"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b" anchorCtr="0" compatLnSpc="1">
            <a:prstTxWarp prst="textNoShape">
              <a:avLst/>
            </a:prstTxWarp>
          </a:bodyPr>
          <a:lstStyle>
            <a:lvl1pPr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b" anchorCtr="0" compatLnSpc="1">
            <a:prstTxWarp prst="textNoShape">
              <a:avLst/>
            </a:prstTxWarp>
          </a:bodyPr>
          <a:lstStyle>
            <a:lvl1pPr algn="r"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1912D01-F9C3-4DAB-9676-1BAACF07EA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2647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t" anchorCtr="0" compatLnSpc="1">
            <a:prstTxWarp prst="textNoShape">
              <a:avLst/>
            </a:prstTxWarp>
          </a:bodyPr>
          <a:lstStyle>
            <a:lvl1pPr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t" anchorCtr="0" compatLnSpc="1">
            <a:prstTxWarp prst="textNoShape">
              <a:avLst/>
            </a:prstTxWarp>
          </a:bodyPr>
          <a:lstStyle>
            <a:lvl1pPr algn="r"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302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b" anchorCtr="0" compatLnSpc="1">
            <a:prstTxWarp prst="textNoShape">
              <a:avLst/>
            </a:prstTxWarp>
          </a:bodyPr>
          <a:lstStyle>
            <a:lvl1pPr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4" tIns="46656" rIns="93314" bIns="46656" numCol="1" anchor="b" anchorCtr="0" compatLnSpc="1">
            <a:prstTxWarp prst="textNoShape">
              <a:avLst/>
            </a:prstTxWarp>
          </a:bodyPr>
          <a:lstStyle>
            <a:lvl1pPr algn="r" defTabSz="93185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3142107-A7E2-41A6-96C5-0B5ABA7787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091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42E0C3-2C99-4293-BB0C-DB145E49A862}" type="slidenum">
              <a:rPr 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C35212-C084-4634-A481-15AC64BF7FB2}" type="slidenum">
              <a:rPr lang="en-US" sz="1200" smtClean="0">
                <a:latin typeface="Times New Roman" pitchFamily="18" charset="0"/>
              </a:rPr>
              <a:pPr eaLnBrk="1" hangingPunct="1"/>
              <a:t>10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13984C-E391-4DEF-8471-DA2418E01649}" type="slidenum">
              <a:rPr lang="en-US" sz="1200" smtClean="0">
                <a:latin typeface="Times New Roman" pitchFamily="18" charset="0"/>
              </a:rPr>
              <a:pPr eaLnBrk="1" hangingPunct="1"/>
              <a:t>11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F43A53-0210-4F44-ACEA-2941DB04DB82}" type="slidenum">
              <a:rPr lang="en-US" sz="1200" smtClean="0">
                <a:latin typeface="Times New Roman" pitchFamily="18" charset="0"/>
              </a:rPr>
              <a:pPr eaLnBrk="1" hangingPunct="1"/>
              <a:t>12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66C916-B1A3-433D-8148-373F080FEAB5}" type="slidenum">
              <a:rPr lang="en-US" sz="1200" smtClean="0">
                <a:latin typeface="Times New Roman" pitchFamily="18" charset="0"/>
              </a:rPr>
              <a:pPr eaLnBrk="1" hangingPunct="1"/>
              <a:t>13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BF08C1-AEBD-40CA-8749-DC477DB2F71B}" type="slidenum">
              <a:rPr lang="en-US" sz="1200" smtClean="0">
                <a:latin typeface="Times New Roman" pitchFamily="18" charset="0"/>
              </a:rPr>
              <a:pPr eaLnBrk="1" hangingPunct="1"/>
              <a:t>14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FA5B2B-13D8-47C6-BB0B-0039348CBC20}" type="slidenum">
              <a:rPr lang="en-US" sz="1200" smtClean="0">
                <a:latin typeface="Times New Roman" pitchFamily="18" charset="0"/>
              </a:rPr>
              <a:pPr eaLnBrk="1" hangingPunct="1"/>
              <a:t>15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Kinds of sulfur: total, pyritic, sulfide, organic, sulfate</a:t>
            </a:r>
          </a:p>
          <a:p>
            <a:pPr eaLnBrk="1" hangingPunct="1"/>
            <a:r>
              <a:rPr lang="en-US" dirty="0" smtClean="0"/>
              <a:t>Part of acid-base accounting (ABA) testing; distinguishes between forms with more (pyritic, sulfide) and less (organic, sulfate) acid generation potential (AGP)</a:t>
            </a:r>
          </a:p>
          <a:p>
            <a:pPr eaLnBrk="1" hangingPunct="1"/>
            <a:r>
              <a:rPr lang="en-US" dirty="0" smtClean="0"/>
              <a:t>Issues: which form to use in AP (over/under-estimate AGP), does not confirm identity of minerals that contain the sulfur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06C4DC-F902-4487-8FDB-9CB1BC097987}" type="slidenum">
              <a:rPr lang="en-US" sz="1200" smtClean="0">
                <a:latin typeface="Times New Roman" pitchFamily="18" charset="0"/>
              </a:rPr>
              <a:pPr eaLnBrk="1" hangingPunct="1"/>
              <a:t>16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1E005B-BF88-4020-BA0E-7902FBA7616E}" type="slidenum">
              <a:rPr lang="en-US" sz="1200" smtClean="0">
                <a:latin typeface="Times New Roman" pitchFamily="18" charset="0"/>
              </a:rPr>
              <a:pPr eaLnBrk="1" hangingPunct="1"/>
              <a:t>17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380B43-888E-4D60-90FC-5F93AE647E1E}" type="slidenum">
              <a:rPr lang="en-US" sz="1200" smtClean="0">
                <a:latin typeface="Times New Roman" pitchFamily="18" charset="0"/>
              </a:rPr>
              <a:pPr eaLnBrk="1" hangingPunct="1"/>
              <a:t>18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DEA837-B4F6-4594-BBFB-A8698DE26C34}" type="slidenum">
              <a:rPr lang="en-US" sz="1200" smtClean="0">
                <a:latin typeface="Times New Roman" pitchFamily="18" charset="0"/>
              </a:rPr>
              <a:pPr eaLnBrk="1" hangingPunct="1"/>
              <a:t>19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A8259B-1D58-424F-ACAB-96C22948665B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C7AD8A-0AAA-4CE8-96B3-5187559DFF61}" type="slidenum">
              <a:rPr lang="en-US" sz="1200" smtClean="0">
                <a:latin typeface="Times New Roman" pitchFamily="18" charset="0"/>
              </a:rPr>
              <a:pPr eaLnBrk="1" hangingPunct="1"/>
              <a:t>20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01266B-D89B-4FDE-858B-92F59D8A89A8}" type="slidenum">
              <a:rPr lang="en-US" sz="1200" smtClean="0">
                <a:latin typeface="Times New Roman" pitchFamily="18" charset="0"/>
              </a:rPr>
              <a:pPr eaLnBrk="1" hangingPunct="1"/>
              <a:t>21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6AC371-DFA4-448C-A44F-5E6DDC97EAA1}" type="slidenum">
              <a:rPr lang="en-US" sz="1200" smtClean="0">
                <a:latin typeface="Times New Roman" pitchFamily="18" charset="0"/>
              </a:rPr>
              <a:pPr eaLnBrk="1" hangingPunct="1"/>
              <a:t>22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29788A-30F4-4280-A76A-8D4C9C0066E2}" type="slidenum">
              <a:rPr lang="en-US" sz="1200" smtClean="0">
                <a:latin typeface="Times New Roman" pitchFamily="18" charset="0"/>
              </a:rPr>
              <a:pPr eaLnBrk="1" hangingPunct="1"/>
              <a:t>23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Crush rock (&lt;6.3 mm for waste rock, 150 mm for tails), place in column</a:t>
            </a:r>
          </a:p>
          <a:p>
            <a:pPr eaLnBrk="1" hangingPunct="1"/>
            <a:r>
              <a:rPr lang="en-US" dirty="0" smtClean="0"/>
              <a:t>HCT: 3-d alternating humid air/dry air cycles, flush every week, 20+ wks</a:t>
            </a:r>
          </a:p>
          <a:p>
            <a:pPr eaLnBrk="1" hangingPunct="1"/>
            <a:r>
              <a:rPr lang="en-US" dirty="0" smtClean="0"/>
              <a:t>Measure pH, sulfate, metals, etc. in leachate</a:t>
            </a:r>
          </a:p>
          <a:p>
            <a:pPr eaLnBrk="1" hangingPunct="1"/>
            <a:r>
              <a:rPr lang="en-US" dirty="0" smtClean="0"/>
              <a:t>Column tests – larger columns and particle size (&lt;~25 mm), “trickle leach”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23D5D0-4C8E-4E3B-AC6B-15F102ED5A30}" type="slidenum">
              <a:rPr lang="en-US" sz="1200" smtClean="0">
                <a:latin typeface="Times New Roman" pitchFamily="18" charset="0"/>
              </a:rPr>
              <a:pPr eaLnBrk="1" hangingPunct="1"/>
              <a:t>24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Should run kinetic tests on samples with full range of ABA results – need to know concentrations for input to geochemical models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14540A-EB07-42FC-8355-5B6E15713484}" type="slidenum">
              <a:rPr lang="en-US" sz="1200" smtClean="0">
                <a:latin typeface="Times New Roman" pitchFamily="18" charset="0"/>
              </a:rPr>
              <a:pPr eaLnBrk="1" hangingPunct="1"/>
              <a:t>25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AFCB4F-896C-464E-8CC5-3E5387D8316F}" type="slidenum">
              <a:rPr lang="en-US" sz="1200" smtClean="0">
                <a:latin typeface="Times New Roman" pitchFamily="18" charset="0"/>
              </a:rPr>
              <a:pPr eaLnBrk="1" hangingPunct="1"/>
              <a:t>26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Compare field and HCT splits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First flush in weathered, then decreasing concentrations – “steady state” = last 5 week average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Different trends if weathered or not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/>
              <a:t>Need to run even if ABA is PAG – to know concs for inputs to models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5880E9-DA60-454D-8AE8-6242DA2BC0F5}" type="slidenum">
              <a:rPr lang="en-US" sz="1200" smtClean="0">
                <a:latin typeface="Times New Roman" pitchFamily="18" charset="0"/>
              </a:rPr>
              <a:pPr eaLnBrk="1" hangingPunct="1"/>
              <a:t>27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8D21C3-BB47-4902-844E-D765B01AA315}" type="slidenum">
              <a:rPr lang="en-US" sz="1200" smtClean="0">
                <a:latin typeface="Times New Roman" pitchFamily="18" charset="0"/>
              </a:rPr>
              <a:pPr eaLnBrk="1" hangingPunct="1"/>
              <a:t>28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DFF286-7B8D-4129-9B9C-6342999F77B7}" type="slidenum">
              <a:rPr lang="en-US" sz="1200" smtClean="0">
                <a:latin typeface="Times New Roman" pitchFamily="18" charset="0"/>
              </a:rPr>
              <a:pPr eaLnBrk="1" hangingPunct="1"/>
              <a:t>29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984E47-300C-4C6F-BFD3-E4725CC11D1D}" type="slidenum">
              <a:rPr lang="en-US" sz="1200" smtClean="0">
                <a:latin typeface="Times New Roman" pitchFamily="18" charset="0"/>
              </a:rPr>
              <a:pPr eaLnBrk="1" hangingPunct="1"/>
              <a:t>3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42C0F5-DCC5-4A36-A088-5029DAE5DC05}" type="slidenum">
              <a:rPr lang="en-US" sz="1200" smtClean="0">
                <a:latin typeface="Times New Roman" pitchFamily="18" charset="0"/>
              </a:rPr>
              <a:pPr eaLnBrk="1" hangingPunct="1"/>
              <a:t>30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EB9F8B-CDE2-4E21-B164-DFA07134393C}" type="slidenum">
              <a:rPr lang="en-US" sz="1200" smtClean="0">
                <a:latin typeface="Times New Roman" pitchFamily="18" charset="0"/>
              </a:rPr>
              <a:pPr eaLnBrk="1" hangingPunct="1"/>
              <a:t>4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BD3D82-F739-4464-95D5-E7262A53BD15}" type="slidenum">
              <a:rPr lang="en-US" sz="1200" smtClean="0">
                <a:latin typeface="Times New Roman" pitchFamily="18" charset="0"/>
              </a:rPr>
              <a:pPr eaLnBrk="1" hangingPunct="1"/>
              <a:t>5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501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57725" cy="3492500"/>
          </a:xfrm>
          <a:ln/>
        </p:spPr>
      </p:sp>
      <p:sp>
        <p:nvSpPr>
          <p:cNvPr id="5018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01675" y="4422775"/>
            <a:ext cx="5619750" cy="4187825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7CF12A-F63E-4DB9-B558-D205D6821AA4}" type="slidenum">
              <a:rPr lang="en-US" sz="1200" smtClean="0">
                <a:latin typeface="Times New Roman" pitchFamily="18" charset="0"/>
              </a:rPr>
              <a:pPr eaLnBrk="1" hangingPunct="1"/>
              <a:t>6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118328-3CEA-4195-9D2E-C8C3A3CD8A32}" type="slidenum">
              <a:rPr lang="en-US" sz="1200" smtClean="0">
                <a:latin typeface="Times New Roman" pitchFamily="18" charset="0"/>
              </a:rPr>
              <a:pPr eaLnBrk="1" hangingPunct="1"/>
              <a:t>7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9BA1F8-93EE-4F34-8DC1-44636EA2986D}" type="slidenum">
              <a:rPr lang="en-US" sz="1200" smtClean="0">
                <a:latin typeface="Times New Roman" pitchFamily="18" charset="0"/>
              </a:rPr>
              <a:pPr eaLnBrk="1" hangingPunct="1"/>
              <a:t>8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CBA1C3-BAED-4700-A8F9-47CD1002FF5E}" type="slidenum">
              <a:rPr lang="en-US" sz="1200" smtClean="0">
                <a:latin typeface="Times New Roman" pitchFamily="18" charset="0"/>
              </a:rPr>
              <a:pPr eaLnBrk="1" hangingPunct="1"/>
              <a:t>9</a:t>
            </a:fld>
            <a:endParaRPr lang="en-US" sz="1200" dirty="0" smtClean="0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 much is enough?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No magic #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Some statistical approaches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Of course don’t use this for # of HCTs, more geared toward ABAs and static testing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 userDrawn="1"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rgbClr val="DAD7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Text Box 1032"/>
          <p:cNvSpPr txBox="1">
            <a:spLocks noChangeArrowheads="1"/>
          </p:cNvSpPr>
          <p:nvPr userDrawn="1"/>
        </p:nvSpPr>
        <p:spPr bwMode="auto">
          <a:xfrm>
            <a:off x="457200" y="6477000"/>
            <a:ext cx="2743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F8F7F2"/>
                </a:solidFill>
                <a:latin typeface="Eras Demi ITC" pitchFamily="34" charset="0"/>
              </a:rPr>
              <a:t>STRATUS</a:t>
            </a:r>
            <a:r>
              <a:rPr lang="en-US" sz="1200" dirty="0" smtClean="0">
                <a:solidFill>
                  <a:srgbClr val="F8F7F2"/>
                </a:solidFill>
                <a:latin typeface="Eras Demi ITC" pitchFamily="34" charset="0"/>
              </a:rPr>
              <a:t> CONSULTING</a:t>
            </a:r>
          </a:p>
        </p:txBody>
      </p:sp>
      <p:grpSp>
        <p:nvGrpSpPr>
          <p:cNvPr id="6" name="Group 1066"/>
          <p:cNvGrpSpPr>
            <a:grpSpLocks/>
          </p:cNvGrpSpPr>
          <p:nvPr userDrawn="1"/>
        </p:nvGrpSpPr>
        <p:grpSpPr bwMode="auto">
          <a:xfrm>
            <a:off x="304800" y="0"/>
            <a:ext cx="990600" cy="6858000"/>
            <a:chOff x="192" y="0"/>
            <a:chExt cx="624" cy="4320"/>
          </a:xfrm>
        </p:grpSpPr>
        <p:sp>
          <p:nvSpPr>
            <p:cNvPr id="7" name="Rectangle 1038"/>
            <p:cNvSpPr>
              <a:spLocks noChangeArrowheads="1"/>
            </p:cNvSpPr>
            <p:nvPr userDrawn="1"/>
          </p:nvSpPr>
          <p:spPr bwMode="auto">
            <a:xfrm>
              <a:off x="576" y="948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Rectangle 1039"/>
            <p:cNvSpPr>
              <a:spLocks noChangeArrowheads="1"/>
            </p:cNvSpPr>
            <p:nvPr userDrawn="1"/>
          </p:nvSpPr>
          <p:spPr bwMode="auto">
            <a:xfrm>
              <a:off x="576" y="1272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Rectangle 1040"/>
            <p:cNvSpPr>
              <a:spLocks noChangeArrowheads="1"/>
            </p:cNvSpPr>
            <p:nvPr userDrawn="1"/>
          </p:nvSpPr>
          <p:spPr bwMode="auto">
            <a:xfrm>
              <a:off x="576" y="1596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Rectangle 1041"/>
            <p:cNvSpPr>
              <a:spLocks noChangeArrowheads="1"/>
            </p:cNvSpPr>
            <p:nvPr userDrawn="1"/>
          </p:nvSpPr>
          <p:spPr bwMode="auto">
            <a:xfrm>
              <a:off x="576" y="1920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Rectangle 1042"/>
            <p:cNvSpPr>
              <a:spLocks noChangeArrowheads="1"/>
            </p:cNvSpPr>
            <p:nvPr userDrawn="1"/>
          </p:nvSpPr>
          <p:spPr bwMode="auto">
            <a:xfrm>
              <a:off x="576" y="2244"/>
              <a:ext cx="240" cy="240"/>
            </a:xfrm>
            <a:prstGeom prst="rect">
              <a:avLst/>
            </a:prstGeom>
            <a:solidFill>
              <a:srgbClr val="016F91">
                <a:alpha val="50195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Rectangle 1043"/>
            <p:cNvSpPr>
              <a:spLocks noChangeArrowheads="1"/>
            </p:cNvSpPr>
            <p:nvPr userDrawn="1"/>
          </p:nvSpPr>
          <p:spPr bwMode="auto">
            <a:xfrm>
              <a:off x="576" y="2568"/>
              <a:ext cx="240" cy="240"/>
            </a:xfrm>
            <a:prstGeom prst="rect">
              <a:avLst/>
            </a:prstGeom>
            <a:solidFill>
              <a:srgbClr val="016F91">
                <a:alpha val="50195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Rectangle 1046"/>
            <p:cNvSpPr>
              <a:spLocks noChangeArrowheads="1"/>
            </p:cNvSpPr>
            <p:nvPr userDrawn="1"/>
          </p:nvSpPr>
          <p:spPr bwMode="auto">
            <a:xfrm>
              <a:off x="192" y="0"/>
              <a:ext cx="336" cy="4320"/>
            </a:xfrm>
            <a:prstGeom prst="rect">
              <a:avLst/>
            </a:prstGeom>
            <a:solidFill>
              <a:srgbClr val="817B4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Rectangle 1047"/>
            <p:cNvSpPr>
              <a:spLocks noChangeArrowheads="1"/>
            </p:cNvSpPr>
            <p:nvPr userDrawn="1"/>
          </p:nvSpPr>
          <p:spPr bwMode="auto">
            <a:xfrm>
              <a:off x="240" y="288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Rectangle 1048"/>
            <p:cNvSpPr>
              <a:spLocks noChangeArrowheads="1"/>
            </p:cNvSpPr>
            <p:nvPr userDrawn="1"/>
          </p:nvSpPr>
          <p:spPr bwMode="auto">
            <a:xfrm>
              <a:off x="240" y="612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1049"/>
            <p:cNvSpPr>
              <a:spLocks noChangeArrowheads="1"/>
            </p:cNvSpPr>
            <p:nvPr userDrawn="1"/>
          </p:nvSpPr>
          <p:spPr bwMode="auto">
            <a:xfrm>
              <a:off x="240" y="1260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Rectangle 1050"/>
            <p:cNvSpPr>
              <a:spLocks noChangeArrowheads="1"/>
            </p:cNvSpPr>
            <p:nvPr userDrawn="1"/>
          </p:nvSpPr>
          <p:spPr bwMode="auto">
            <a:xfrm>
              <a:off x="240" y="1584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Rectangle 1051"/>
            <p:cNvSpPr>
              <a:spLocks noChangeArrowheads="1"/>
            </p:cNvSpPr>
            <p:nvPr userDrawn="1"/>
          </p:nvSpPr>
          <p:spPr bwMode="auto">
            <a:xfrm>
              <a:off x="240" y="2232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Rectangle 1052"/>
            <p:cNvSpPr>
              <a:spLocks noChangeArrowheads="1"/>
            </p:cNvSpPr>
            <p:nvPr userDrawn="1"/>
          </p:nvSpPr>
          <p:spPr bwMode="auto">
            <a:xfrm>
              <a:off x="240" y="2556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Rectangle 1053"/>
            <p:cNvSpPr>
              <a:spLocks noChangeArrowheads="1"/>
            </p:cNvSpPr>
            <p:nvPr userDrawn="1"/>
          </p:nvSpPr>
          <p:spPr bwMode="auto">
            <a:xfrm>
              <a:off x="240" y="2880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Rectangle 1055"/>
            <p:cNvSpPr>
              <a:spLocks noChangeArrowheads="1"/>
            </p:cNvSpPr>
            <p:nvPr userDrawn="1"/>
          </p:nvSpPr>
          <p:spPr bwMode="auto">
            <a:xfrm>
              <a:off x="240" y="1919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2" name="Picture 1056" descr="C:\Documents and Settings\KLejeune\My Documents\My Pictures\IMG_0841.JPG"/>
            <p:cNvPicPr>
              <a:picLocks noChangeAspect="1" noChangeArrowheads="1"/>
            </p:cNvPicPr>
            <p:nvPr userDrawn="1"/>
          </p:nvPicPr>
          <p:blipFill>
            <a:blip r:embed="rId2">
              <a:lum bright="22000" contrast="-12000"/>
              <a:grayscl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4823" t="43896" r="26268" b="30658"/>
            <a:stretch>
              <a:fillRect/>
            </a:stretch>
          </p:blipFill>
          <p:spPr bwMode="auto">
            <a:xfrm>
              <a:off x="245" y="1925"/>
              <a:ext cx="23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058"/>
            <p:cNvSpPr>
              <a:spLocks noChangeArrowheads="1"/>
            </p:cNvSpPr>
            <p:nvPr userDrawn="1"/>
          </p:nvSpPr>
          <p:spPr bwMode="auto">
            <a:xfrm>
              <a:off x="240" y="936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4" name="Picture 1059" descr="C:\Documents and Settings\KLejeune\My Documents\My Pictures\house1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bright="2000" contrast="-4000"/>
              <a:grayscl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4675" t="45317" r="79" b="45105"/>
            <a:stretch>
              <a:fillRect/>
            </a:stretch>
          </p:blipFill>
          <p:spPr bwMode="auto">
            <a:xfrm>
              <a:off x="251" y="940"/>
              <a:ext cx="22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1064"/>
            <p:cNvSpPr>
              <a:spLocks noChangeArrowheads="1"/>
            </p:cNvSpPr>
            <p:nvPr userDrawn="1"/>
          </p:nvSpPr>
          <p:spPr bwMode="auto">
            <a:xfrm>
              <a:off x="576" y="624"/>
              <a:ext cx="240" cy="2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6" name="Picture 1065" descr="C:\Documents and Settings\KLejeune\My Documents\My Pictures\Holden\Holden 078.jpg"/>
            <p:cNvPicPr>
              <a:picLocks noChangeAspect="1" noChangeArrowheads="1"/>
            </p:cNvPicPr>
            <p:nvPr userDrawn="1"/>
          </p:nvPicPr>
          <p:blipFill>
            <a:blip r:embed="rId4">
              <a:lum bright="12000" contrast="2000"/>
              <a:grayscl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4750" t="29266" r="751" b="11467"/>
            <a:stretch>
              <a:fillRect/>
            </a:stretch>
          </p:blipFill>
          <p:spPr bwMode="auto">
            <a:xfrm>
              <a:off x="581" y="628"/>
              <a:ext cx="23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1071" descr="P:\Mine.Water.Course\Presentations\1_climax1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919163" y="995363"/>
            <a:ext cx="3746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72" descr="P:\Mine.Water.Course\Presentations\2_HarvardPit_JamestownMin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667" t="2499" r="18333"/>
          <a:stretch>
            <a:fillRect/>
          </a:stretch>
        </p:blipFill>
        <p:spPr bwMode="auto">
          <a:xfrm>
            <a:off x="382588" y="1489075"/>
            <a:ext cx="3762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73" descr="P:\Mine.Water.Course\Presentations\4_MineralCreek_dnstrmRayMineAZ_1990s4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4" t="8258" b="12044"/>
          <a:stretch>
            <a:fillRect/>
          </a:stretch>
        </p:blipFill>
        <p:spPr bwMode="auto">
          <a:xfrm>
            <a:off x="384175" y="3051175"/>
            <a:ext cx="373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74" descr="P:\Mine.Water.Course\Presentations\3_pyrite_xtal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666" t="752" r="10001" b="2632"/>
          <a:stretch>
            <a:fillRect/>
          </a:stretch>
        </p:blipFill>
        <p:spPr bwMode="auto">
          <a:xfrm>
            <a:off x="919163" y="2022475"/>
            <a:ext cx="3746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75" descr="P:\Mine.Water.Course\Presentations\5_MiningTruck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99" r="16667" b="2777"/>
          <a:stretch>
            <a:fillRect/>
          </a:stretch>
        </p:blipFill>
        <p:spPr bwMode="auto">
          <a:xfrm>
            <a:off x="919163" y="3563938"/>
            <a:ext cx="373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505200"/>
            <a:ext cx="6400800" cy="2590800"/>
          </a:xfrm>
        </p:spPr>
        <p:txBody>
          <a:bodyPr/>
          <a:lstStyle>
            <a:lvl1pPr marL="0" indent="0" algn="r">
              <a:spcBef>
                <a:spcPct val="0"/>
              </a:spcBef>
              <a:buFont typeface="Wingdings" pitchFamily="2" charset="2"/>
              <a:buNone/>
              <a:defRPr sz="2100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32805" name="Rectangle 1061"/>
          <p:cNvSpPr>
            <a:spLocks noGrp="1" noChangeArrowheads="1"/>
          </p:cNvSpPr>
          <p:nvPr>
            <p:ph type="ctrTitle"/>
          </p:nvPr>
        </p:nvSpPr>
        <p:spPr>
          <a:xfrm>
            <a:off x="1447800" y="1905000"/>
            <a:ext cx="73152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67E6B-CE6A-44B8-993B-E9A299CD40D8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3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8AA726-4D39-42CB-AD90-1E192C42BC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43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00CEB-5511-4DB1-8747-67B3B06B218F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F0D10FAC-DA68-45C3-95F8-C3A0F484F8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052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BFAF8-D768-4547-8323-E4DCD21785A2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CD8BD0F9-99F9-4CB9-A612-41F0285E24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160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8650D-3B8A-4FA6-89CA-FD2AA5E4D5A7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3E28137D-265F-4DA3-A84B-0F096CC1EC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823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27759-9874-4F47-A32F-D91928045535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9568AFAC-1A0E-45E6-A9DD-85E1CFEED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74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88633-CE33-4FD2-A845-AA953A4B74CC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06D31F42-DB6A-4642-B14A-3084B872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898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3E4A-A573-41F2-B2AD-B2B32846A2A5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EBB197BA-B410-4BE1-A621-BD523208DD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17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1376-8826-4FD8-A6E2-E300A2EF83EB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80A5281F-EF6C-4764-B8FF-5E0F00D099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457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70B8-CC64-4944-A124-6B9F0C4C9743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2EEB4114-EDCE-49F4-B45F-41CC315A0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374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5702-4BE3-41A9-A339-C18A32A579B8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5E86C03C-4B0E-4EDC-B37E-110EBC55D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402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DBFCE-30AC-4121-8A3C-C3A284A4F295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05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ADBC2C82-DA2C-47AE-ADF6-5EA66200EC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92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4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D4744A64-A9DA-4643-A833-86F430AD4493}" type="datetime1">
              <a:rPr lang="en-US"/>
              <a:pPr>
                <a:defRPr/>
              </a:pPr>
              <a:t>2/12/13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DACCFE1-F093-4E26-969C-FA55E6F8ED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rgbClr val="DAD7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28600" y="6477000"/>
            <a:ext cx="2743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F8F7F2"/>
                </a:solidFill>
                <a:latin typeface="Eras Demi ITC" pitchFamily="34" charset="0"/>
              </a:rPr>
              <a:t>STRATUS</a:t>
            </a:r>
            <a:r>
              <a:rPr lang="en-US" sz="1200" dirty="0" smtClean="0">
                <a:solidFill>
                  <a:srgbClr val="F8F7F2"/>
                </a:solidFill>
                <a:latin typeface="Eras Demi ITC" pitchFamily="34" charset="0"/>
              </a:rPr>
              <a:t> CONSULTING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ú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chart" Target="../charts/chart1.xml"/><Relationship Id="rId5" Type="http://schemas.openxmlformats.org/officeDocument/2006/relationships/image" Target="../media/image38.png"/><Relationship Id="rId6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762000"/>
            <a:ext cx="7315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Mined Materials Geochemical Characterization Primer</a:t>
            </a:r>
            <a:br>
              <a:rPr lang="en-US" dirty="0" smtClean="0"/>
            </a:br>
            <a:endParaRPr lang="en-US" sz="28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400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13316" name="Rectangle 16"/>
          <p:cNvSpPr txBox="1">
            <a:spLocks noChangeArrowheads="1"/>
          </p:cNvSpPr>
          <p:nvPr/>
        </p:nvSpPr>
        <p:spPr bwMode="auto">
          <a:xfrm>
            <a:off x="1371600" y="2286000"/>
            <a:ext cx="7239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800" i="1" dirty="0">
                <a:solidFill>
                  <a:schemeClr val="bg1"/>
                </a:solidFill>
              </a:rPr>
              <a:t>Prepared for: 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Hardrock Mining Geochemistry and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Hydrology Workshop 1: Evaluating Water Chemistry Predictions at Hardrock Mine Sites</a:t>
            </a:r>
          </a:p>
          <a:p>
            <a:pPr algn="r">
              <a:buFont typeface="Wingdings" pitchFamily="2" charset="2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algn="r">
              <a:buFont typeface="Wingdings" pitchFamily="2" charset="2"/>
              <a:buNone/>
            </a:pPr>
            <a:r>
              <a:rPr lang="en-US" sz="1800" i="1" dirty="0">
                <a:solidFill>
                  <a:schemeClr val="bg1"/>
                </a:solidFill>
              </a:rPr>
              <a:t>Sponsored by: </a:t>
            </a:r>
            <a:br>
              <a:rPr lang="en-US" sz="1800" i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U.S. EPA Region 10, Office of Research and Development (ORD), and the Office of Superfund Remediation and Technology Innovation </a:t>
            </a:r>
          </a:p>
          <a:p>
            <a:pPr algn="r">
              <a:buFont typeface="Wingdings" pitchFamily="2" charset="2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algn="r">
              <a:buFont typeface="Wingdings" pitchFamily="2" charset="2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algn="r">
              <a:buFont typeface="Wingdings" pitchFamily="2" charset="2"/>
              <a:buNone/>
            </a:pPr>
            <a:r>
              <a:rPr lang="en-US" sz="1800" dirty="0">
                <a:solidFill>
                  <a:schemeClr val="bg1"/>
                </a:solidFill>
              </a:rPr>
              <a:t>Ann Maest, PhD</a:t>
            </a:r>
          </a:p>
          <a:p>
            <a:pPr algn="r">
              <a:buFont typeface="Wingdings" pitchFamily="2" charset="2"/>
              <a:buNone/>
            </a:pPr>
            <a:r>
              <a:rPr lang="en-US" sz="1800" dirty="0">
                <a:solidFill>
                  <a:schemeClr val="bg1"/>
                </a:solidFill>
              </a:rPr>
              <a:t>Stratus Consulting</a:t>
            </a:r>
          </a:p>
          <a:p>
            <a:pPr algn="r">
              <a:buFont typeface="Wingdings" pitchFamily="2" charset="2"/>
              <a:buNone/>
            </a:pPr>
            <a:r>
              <a:rPr lang="en-US" sz="1800" dirty="0">
                <a:solidFill>
                  <a:schemeClr val="bg1"/>
                </a:solidFill>
              </a:rPr>
              <a:t>Boulder, CO/Washington, DC</a:t>
            </a:r>
          </a:p>
          <a:p>
            <a:pPr algn="r">
              <a:buFont typeface="Wingdings" pitchFamily="2" charset="2"/>
              <a:buNone/>
            </a:pPr>
            <a:r>
              <a:rPr lang="en-US" sz="1800" dirty="0">
                <a:solidFill>
                  <a:schemeClr val="bg1"/>
                </a:solidFill>
              </a:rPr>
              <a:t>February 13,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rgbClr val="DAD7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Geochemical Characterization Methods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r>
              <a:rPr lang="en-US" sz="2800" dirty="0" smtClean="0"/>
              <a:t>Static testing</a:t>
            </a:r>
          </a:p>
          <a:p>
            <a:pPr lvl="1"/>
            <a:r>
              <a:rPr lang="en-US" dirty="0" smtClean="0"/>
              <a:t>Lithology and alteration zones</a:t>
            </a:r>
          </a:p>
          <a:p>
            <a:pPr lvl="1"/>
            <a:r>
              <a:rPr lang="en-US" dirty="0" smtClean="0"/>
              <a:t>Whole rock analysis</a:t>
            </a:r>
          </a:p>
          <a:p>
            <a:pPr lvl="1"/>
            <a:r>
              <a:rPr lang="en-US" dirty="0" smtClean="0"/>
              <a:t>Mineralogy</a:t>
            </a:r>
          </a:p>
          <a:p>
            <a:pPr lvl="1"/>
            <a:r>
              <a:rPr lang="en-US" dirty="0" smtClean="0"/>
              <a:t>ABA, NAG tests</a:t>
            </a:r>
          </a:p>
          <a:p>
            <a:pPr lvl="1"/>
            <a:r>
              <a:rPr lang="en-US" dirty="0" smtClean="0"/>
              <a:t>Short-term leach tests</a:t>
            </a:r>
          </a:p>
          <a:p>
            <a:r>
              <a:rPr lang="en-US" sz="2800" dirty="0" smtClean="0"/>
              <a:t>Kinetic testing</a:t>
            </a:r>
          </a:p>
          <a:p>
            <a:pPr lvl="1"/>
            <a:r>
              <a:rPr lang="en-US" dirty="0" smtClean="0"/>
              <a:t>Humidity cell</a:t>
            </a:r>
          </a:p>
          <a:p>
            <a:pPr lvl="1"/>
            <a:r>
              <a:rPr lang="en-US" dirty="0" smtClean="0"/>
              <a:t>Column tests</a:t>
            </a:r>
          </a:p>
          <a:p>
            <a:pPr lvl="1"/>
            <a:r>
              <a:rPr lang="en-US" dirty="0" smtClean="0"/>
              <a:t>Field tests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5" descr="EagleMine_CO_AditWa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895600"/>
            <a:ext cx="4010025" cy="2614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4114800" y="5562600"/>
            <a:ext cx="4953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Acid drainage at Eagle Mine, CO; photo by A. Maest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9C8DD-6A19-4D90-856F-333E4E151179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7772400" cy="1143000"/>
          </a:xfrm>
        </p:spPr>
        <p:txBody>
          <a:bodyPr/>
          <a:lstStyle/>
          <a:p>
            <a:r>
              <a:rPr lang="en-US" dirty="0" smtClean="0"/>
              <a:t>Lithology and Alteration Zones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772400" cy="3505200"/>
          </a:xfrm>
        </p:spPr>
        <p:txBody>
          <a:bodyPr/>
          <a:lstStyle/>
          <a:p>
            <a:r>
              <a:rPr lang="en-US" i="1" dirty="0" smtClean="0"/>
              <a:t>What</a:t>
            </a:r>
            <a:r>
              <a:rPr lang="en-US" dirty="0" smtClean="0"/>
              <a:t>: Rock types and alteration overprints</a:t>
            </a:r>
          </a:p>
          <a:p>
            <a:r>
              <a:rPr lang="en-US" i="1" dirty="0" smtClean="0"/>
              <a:t>How</a:t>
            </a:r>
            <a:r>
              <a:rPr lang="en-US" dirty="0" smtClean="0"/>
              <a:t>: Borehole logs, petrographic/mineralogic analysis, block model</a:t>
            </a:r>
          </a:p>
          <a:p>
            <a:r>
              <a:rPr lang="en-US" i="1" dirty="0" smtClean="0"/>
              <a:t>Use</a:t>
            </a:r>
            <a:r>
              <a:rPr lang="en-US" dirty="0" smtClean="0"/>
              <a:t>: ID geochemical test units</a:t>
            </a:r>
          </a:p>
          <a:p>
            <a:r>
              <a:rPr lang="en-US" i="1" dirty="0" smtClean="0"/>
              <a:t>Limitations</a:t>
            </a:r>
            <a:r>
              <a:rPr lang="en-US" dirty="0" smtClean="0"/>
              <a:t>: Sample representativeness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329"/>
          <a:stretch>
            <a:fillRect/>
          </a:stretch>
        </p:blipFill>
        <p:spPr bwMode="auto">
          <a:xfrm>
            <a:off x="6111875" y="76200"/>
            <a:ext cx="29559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4191000" y="2362200"/>
            <a:ext cx="4953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Pebble deposit, Alaska; PLP, 2011, App. 11E; pyrite, chalcopyrite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AC7B6-E3AE-4CFA-918E-55E38E2E36F7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Whole Rock Analysis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772400" cy="3657600"/>
          </a:xfrm>
        </p:spPr>
        <p:txBody>
          <a:bodyPr/>
          <a:lstStyle/>
          <a:p>
            <a:r>
              <a:rPr lang="en-US" i="1" dirty="0" smtClean="0"/>
              <a:t>What</a:t>
            </a:r>
            <a:r>
              <a:rPr lang="en-US" dirty="0" smtClean="0"/>
              <a:t>: Total concentrations of metals, etc., in rock/waste</a:t>
            </a:r>
          </a:p>
          <a:p>
            <a:r>
              <a:rPr lang="en-US" i="1" dirty="0" smtClean="0"/>
              <a:t>How</a:t>
            </a:r>
            <a:r>
              <a:rPr lang="en-US" dirty="0" smtClean="0"/>
              <a:t>: Grind sample, acid digestion, analyze for metal, etc., content by XRF, ICP, -AES, -MS…</a:t>
            </a:r>
          </a:p>
          <a:p>
            <a:r>
              <a:rPr lang="en-US" i="1" dirty="0" smtClean="0"/>
              <a:t>Use</a:t>
            </a:r>
            <a:r>
              <a:rPr lang="en-US" dirty="0" smtClean="0"/>
              <a:t>: ID overall contaminant levels in rock types </a:t>
            </a:r>
          </a:p>
          <a:p>
            <a:r>
              <a:rPr lang="en-US" i="1" dirty="0" smtClean="0"/>
              <a:t>Limitations</a:t>
            </a:r>
            <a:r>
              <a:rPr lang="en-US" dirty="0" smtClean="0"/>
              <a:t>: Detection limits, interferences; does not provide information on mineralogy</a:t>
            </a:r>
          </a:p>
          <a:p>
            <a:endParaRPr lang="en-US" dirty="0" smtClean="0"/>
          </a:p>
        </p:txBody>
      </p:sp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4219575" y="2286000"/>
            <a:ext cx="4953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Pinson Mine, NV, heap leach monitoring; photo by A. Maest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250" y="76200"/>
            <a:ext cx="33845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2AEB-C4D1-4004-9C5A-C88C28C288AC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772400" cy="1143000"/>
          </a:xfrm>
        </p:spPr>
        <p:txBody>
          <a:bodyPr/>
          <a:lstStyle/>
          <a:p>
            <a:r>
              <a:rPr lang="en-US" dirty="0" smtClean="0"/>
              <a:t>Constituents of Interest/                 Concern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343400"/>
          </a:xfrm>
        </p:spPr>
        <p:txBody>
          <a:bodyPr/>
          <a:lstStyle/>
          <a:p>
            <a:r>
              <a:rPr lang="en-US" dirty="0" smtClean="0"/>
              <a:t>Start bigger, get smaller</a:t>
            </a:r>
          </a:p>
          <a:p>
            <a:r>
              <a:rPr lang="en-US" dirty="0" smtClean="0"/>
              <a:t>Solids, liquids (charge balance if liquids)</a:t>
            </a:r>
          </a:p>
          <a:p>
            <a:r>
              <a:rPr lang="en-US" dirty="0" smtClean="0"/>
              <a:t>Focus on potentially toxic constituents, AGP/ANP</a:t>
            </a:r>
          </a:p>
          <a:p>
            <a:r>
              <a:rPr lang="en-US" dirty="0" smtClean="0"/>
              <a:t>General: pH, SC, alkalinity, acidity, TDS</a:t>
            </a:r>
          </a:p>
          <a:p>
            <a:r>
              <a:rPr lang="en-US" dirty="0" smtClean="0"/>
              <a:t>Metals</a:t>
            </a:r>
          </a:p>
          <a:p>
            <a:pPr lvl="1"/>
            <a:r>
              <a:rPr lang="en-US" dirty="0" smtClean="0"/>
              <a:t>Ag, Al, As, B, Ba, Be, Ca, Cd, Co, Cr, Cu, Fe, Hg, K, Mg, Mo, Mn, Na, Ni, Pb, Sb, Se, Tl, V, Zn…</a:t>
            </a:r>
          </a:p>
          <a:p>
            <a:r>
              <a:rPr lang="en-US" dirty="0" smtClean="0"/>
              <a:t>Non-metals</a:t>
            </a:r>
          </a:p>
          <a:p>
            <a:pPr lvl="1"/>
            <a:r>
              <a:rPr lang="en-US" dirty="0" smtClean="0"/>
              <a:t>Cl, CN, F, NH</a:t>
            </a:r>
            <a:r>
              <a:rPr lang="en-US" baseline="-25000" dirty="0" smtClean="0"/>
              <a:t>4</a:t>
            </a:r>
            <a:r>
              <a:rPr lang="en-US" dirty="0" smtClean="0"/>
              <a:t>, NO</a:t>
            </a:r>
            <a:r>
              <a:rPr lang="en-US" baseline="-25000" dirty="0" smtClean="0"/>
              <a:t>3</a:t>
            </a:r>
            <a:r>
              <a:rPr lang="en-US" dirty="0" smtClean="0"/>
              <a:t>/NO</a:t>
            </a:r>
            <a:r>
              <a:rPr lang="en-US" baseline="-25000" dirty="0" smtClean="0"/>
              <a:t>3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S, Si, SO</a:t>
            </a:r>
            <a:r>
              <a:rPr lang="en-US" baseline="-25000" dirty="0" smtClean="0"/>
              <a:t>4</a:t>
            </a:r>
            <a:r>
              <a:rPr lang="en-US" dirty="0" smtClean="0"/>
              <a:t> …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850"/>
            <a:ext cx="38100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AA37C-210D-49A2-94E6-55C0D67D1C79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Mineralogy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610600" cy="4343400"/>
          </a:xfrm>
        </p:spPr>
        <p:txBody>
          <a:bodyPr/>
          <a:lstStyle/>
          <a:p>
            <a:r>
              <a:rPr lang="en-US" sz="2400" i="1" dirty="0" smtClean="0"/>
              <a:t>What</a:t>
            </a:r>
            <a:r>
              <a:rPr lang="en-US" sz="2400" dirty="0" smtClean="0"/>
              <a:t>: ID minerals and poorly crystalline </a:t>
            </a:r>
            <a:br>
              <a:rPr lang="en-US" sz="2400" dirty="0" smtClean="0"/>
            </a:br>
            <a:r>
              <a:rPr lang="en-US" sz="2400" dirty="0" smtClean="0"/>
              <a:t>substances present in rock/waste samples</a:t>
            </a:r>
          </a:p>
          <a:p>
            <a:r>
              <a:rPr lang="en-US" sz="2400" i="1" dirty="0" smtClean="0"/>
              <a:t>How</a:t>
            </a:r>
            <a:r>
              <a:rPr lang="en-US" sz="2400" dirty="0" smtClean="0"/>
              <a:t>: Optical microscopy, XRD, electron microscopy (SEM, TEM, HR-TEM), sulfide oxidation index/Rietveld analysis, AVIRIS (remote spectral imaging)</a:t>
            </a:r>
          </a:p>
          <a:p>
            <a:r>
              <a:rPr lang="en-US" sz="2400" i="1" dirty="0" smtClean="0"/>
              <a:t>Use</a:t>
            </a:r>
            <a:r>
              <a:rPr lang="en-US" sz="2400" dirty="0" smtClean="0"/>
              <a:t>: ID controls on solubility, identity source of AGP/ ANP, mineral availability (“liberation”)</a:t>
            </a:r>
          </a:p>
          <a:p>
            <a:r>
              <a:rPr lang="en-US" sz="2400" i="1" dirty="0" smtClean="0"/>
              <a:t>Limitations</a:t>
            </a:r>
            <a:r>
              <a:rPr lang="en-US" sz="2400" dirty="0" smtClean="0"/>
              <a:t>: Need specific expertise to interpret results, not great for secondary minerals, representativeness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"/>
            <a:ext cx="2857500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10"/>
          <p:cNvSpPr txBox="1">
            <a:spLocks noChangeArrowheads="1"/>
          </p:cNvSpPr>
          <p:nvPr/>
        </p:nvSpPr>
        <p:spPr bwMode="auto">
          <a:xfrm>
            <a:off x="3467100" y="2209800"/>
            <a:ext cx="56769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Pebble deposit, Alaska; PLP, 2011,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App. 11E; carbonate replaced by hematite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0CE90-01D7-4C89-ABC5-0BF337A03F9C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Acid-Base Accounting (ABA)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001000" cy="3962400"/>
          </a:xfrm>
        </p:spPr>
        <p:txBody>
          <a:bodyPr/>
          <a:lstStyle/>
          <a:p>
            <a:r>
              <a:rPr lang="en-US" i="1" dirty="0" smtClean="0"/>
              <a:t>What</a:t>
            </a:r>
            <a:r>
              <a:rPr lang="en-US" dirty="0" smtClean="0"/>
              <a:t>: Total amount of acid-generating and </a:t>
            </a:r>
            <a:br>
              <a:rPr lang="en-US" dirty="0" smtClean="0"/>
            </a:br>
            <a:r>
              <a:rPr lang="en-US" dirty="0" smtClean="0"/>
              <a:t>acid-neutralizing material in a mined material</a:t>
            </a:r>
          </a:p>
          <a:p>
            <a:r>
              <a:rPr lang="en-US" i="1" dirty="0" smtClean="0"/>
              <a:t>How</a:t>
            </a:r>
            <a:r>
              <a:rPr lang="en-US" dirty="0" smtClean="0"/>
              <a:t>: Pulverize sample; add acid or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 </a:t>
            </a:r>
            <a:r>
              <a:rPr lang="en-US" dirty="0" smtClean="0"/>
              <a:t>(AP), backtitrate with NaOH (NP)</a:t>
            </a:r>
          </a:p>
          <a:p>
            <a:r>
              <a:rPr lang="en-US" i="1" dirty="0" smtClean="0"/>
              <a:t>Use</a:t>
            </a:r>
            <a:r>
              <a:rPr lang="en-US" dirty="0" smtClean="0"/>
              <a:t>: Identify rock units with potential to generate acid; waste management</a:t>
            </a:r>
          </a:p>
          <a:p>
            <a:r>
              <a:rPr lang="en-US" i="1" dirty="0" smtClean="0"/>
              <a:t>Advantages</a:t>
            </a:r>
            <a:r>
              <a:rPr lang="en-US" dirty="0" smtClean="0"/>
              <a:t>: Well established, fast/cheap, operational definition for field management</a:t>
            </a:r>
          </a:p>
          <a:p>
            <a:r>
              <a:rPr lang="en-US" i="1" dirty="0" smtClean="0"/>
              <a:t>Limitations</a:t>
            </a:r>
            <a:r>
              <a:rPr lang="en-US" dirty="0" smtClean="0"/>
              <a:t>: Not for predicting long-term behavior</a:t>
            </a:r>
          </a:p>
        </p:txBody>
      </p:sp>
      <p:pic>
        <p:nvPicPr>
          <p:cNvPr id="18439" name="Picture 7" descr="http://www.proprofs.com/flashcards/upload/a111902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3338" y="87313"/>
            <a:ext cx="1414462" cy="2198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7BD6AE-67F4-4771-992B-597B1B8B7C8F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Sources of AP and NP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Acidity</a:t>
            </a:r>
          </a:p>
          <a:p>
            <a:pPr lvl="1"/>
            <a:r>
              <a:rPr lang="en-US" dirty="0" smtClean="0"/>
              <a:t>Pyrite, pyrrhotite, marcasite, chalcopyrite, arsenopyrite…</a:t>
            </a:r>
          </a:p>
          <a:p>
            <a:pPr lvl="1"/>
            <a:r>
              <a:rPr lang="en-US" dirty="0" smtClean="0"/>
              <a:t>Certain Fe sulfate minerals</a:t>
            </a:r>
          </a:p>
          <a:p>
            <a:pPr lvl="1"/>
            <a:r>
              <a:rPr lang="en-US" dirty="0" smtClean="0"/>
              <a:t>Siderite </a:t>
            </a:r>
          </a:p>
          <a:p>
            <a:r>
              <a:rPr lang="en-US" dirty="0" smtClean="0"/>
              <a:t>Neutralization potential</a:t>
            </a:r>
          </a:p>
          <a:p>
            <a:pPr lvl="1"/>
            <a:r>
              <a:rPr lang="en-US" dirty="0" smtClean="0"/>
              <a:t>Calcite, dolomite</a:t>
            </a:r>
          </a:p>
          <a:p>
            <a:pPr lvl="1"/>
            <a:r>
              <a:rPr lang="en-US" dirty="0" smtClean="0"/>
              <a:t>Certain aluminosilicates </a:t>
            </a:r>
            <a:br>
              <a:rPr lang="en-US" dirty="0" smtClean="0"/>
            </a:br>
            <a:r>
              <a:rPr lang="en-US" dirty="0" smtClean="0"/>
              <a:t>(more likely at lower pH values)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138" y="76200"/>
            <a:ext cx="2379662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3124200" y="4979988"/>
            <a:ext cx="49530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Pyrite in limestone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http://www.mindat.org/min-3314.html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83" r="6441"/>
          <a:stretch>
            <a:fillRect/>
          </a:stretch>
        </p:blipFill>
        <p:spPr bwMode="auto">
          <a:xfrm>
            <a:off x="6346825" y="3124200"/>
            <a:ext cx="16843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4191000" y="2057400"/>
            <a:ext cx="4953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Melanterite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http://www.mindat.org/min-2633.html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65302-6F2A-479A-95F8-8483FBC89E37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4135438" y="5986463"/>
            <a:ext cx="4953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Good summary: Plumlee, 1999.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838200"/>
          </a:xfrm>
        </p:spPr>
        <p:txBody>
          <a:bodyPr/>
          <a:lstStyle/>
          <a:p>
            <a:r>
              <a:rPr lang="en-US" dirty="0" smtClean="0"/>
              <a:t>~ ABA Testing Methods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038600"/>
          </a:xfrm>
        </p:spPr>
        <p:txBody>
          <a:bodyPr/>
          <a:lstStyle/>
          <a:p>
            <a:r>
              <a:rPr lang="en-US" sz="2400" i="1" dirty="0" smtClean="0"/>
              <a:t>Modified Sobek (pH 7), </a:t>
            </a:r>
            <a:r>
              <a:rPr lang="en-US" sz="2400" dirty="0" smtClean="0"/>
              <a:t>Lapakko (pH 8.3),          BCRI, BCRC, siderite correction</a:t>
            </a:r>
          </a:p>
          <a:p>
            <a:pPr lvl="1"/>
            <a:r>
              <a:rPr lang="en-US" sz="2400" dirty="0" smtClean="0"/>
              <a:t>Most commonly used</a:t>
            </a:r>
          </a:p>
          <a:p>
            <a:r>
              <a:rPr lang="en-US" sz="2400" dirty="0" smtClean="0"/>
              <a:t>NCV (Newmont): no titration, infrared for C and S</a:t>
            </a:r>
          </a:p>
          <a:p>
            <a:pPr lvl="1"/>
            <a:r>
              <a:rPr lang="en-US" sz="2400" dirty="0" smtClean="0"/>
              <a:t>Only includes carbonate minerals in NP</a:t>
            </a:r>
          </a:p>
          <a:p>
            <a:pPr lvl="1"/>
            <a:r>
              <a:rPr lang="en-US" sz="2400" dirty="0" smtClean="0"/>
              <a:t>Can overestimate NP if siderite present</a:t>
            </a:r>
          </a:p>
          <a:p>
            <a:r>
              <a:rPr lang="en-US" sz="2400" dirty="0" smtClean="0"/>
              <a:t>NAG (Net Acid Generation):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+ NaOH</a:t>
            </a:r>
          </a:p>
          <a:p>
            <a:pPr lvl="1"/>
            <a:r>
              <a:rPr lang="en-US" sz="2400" dirty="0" smtClean="0"/>
              <a:t>Commonly used in Australia, screening only, fast</a:t>
            </a:r>
          </a:p>
          <a:p>
            <a:pPr lvl="1"/>
            <a:r>
              <a:rPr lang="en-US" sz="2400" dirty="0" smtClean="0"/>
              <a:t>Does not distinguish between AP and NP</a:t>
            </a:r>
          </a:p>
          <a:p>
            <a:endParaRPr lang="en-US" sz="2400" dirty="0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08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4191000" y="2771775"/>
            <a:ext cx="4953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Equity Silver Mine, Canada;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photo by A. Maest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BF934-F792-4610-B352-58519E0C42DE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ABA/Static Testing: </a:t>
            </a:r>
            <a:br>
              <a:rPr lang="en-US" dirty="0" smtClean="0"/>
            </a:br>
            <a:r>
              <a:rPr lang="en-US" dirty="0" smtClean="0"/>
              <a:t>Main Sources of Uncertainty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Crushed sample – assumes all AP and NP available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Fracture surface vs. groundmass, encapsulation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Final pH &lt; 6: overestimate NP (silicates)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Modified Sobek and Lapakko pH 6 most reliable and conservative (Sobek &gt; modified Sobek &gt; </a:t>
            </a:r>
            <a:br>
              <a:rPr lang="en-US" sz="2400" dirty="0" smtClean="0"/>
            </a:br>
            <a:r>
              <a:rPr lang="en-US" sz="2400" dirty="0" smtClean="0"/>
              <a:t>BC Research &gt; Lapakko)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Mineralogy unknown – compare to “mineralogic” AP and NP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Especially important for low S, low NP wastes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"/>
            <a:ext cx="35433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4191000" y="2362200"/>
            <a:ext cx="4953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Cananea Cu Mine, Mexico; photo by A. Maest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3702C-0A42-4EC2-A3E2-0756EDC73070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Grain Size and Mineral Availability</a:t>
            </a:r>
          </a:p>
        </p:txBody>
      </p:sp>
      <p:sp>
        <p:nvSpPr>
          <p:cNvPr id="31747" name="Text Box 10"/>
          <p:cNvSpPr txBox="1">
            <a:spLocks noChangeArrowheads="1"/>
          </p:cNvSpPr>
          <p:nvPr/>
        </p:nvSpPr>
        <p:spPr bwMode="auto">
          <a:xfrm>
            <a:off x="685800" y="5105400"/>
            <a:ext cx="4953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Lapakko et al., 1998; http://wvmdtaskforce.com/proceedings/98/98LAP/98LAP.HTM</a:t>
            </a:r>
            <a:r>
              <a:rPr lang="en-US" sz="1100" i="1" dirty="0"/>
              <a:t> 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26175" y="3176588"/>
            <a:ext cx="1981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Larger waste rock particles created acidic drainage</a:t>
            </a:r>
          </a:p>
        </p:txBody>
      </p:sp>
      <p:sp>
        <p:nvSpPr>
          <p:cNvPr id="31749" name="TextBox 13"/>
          <p:cNvSpPr txBox="1">
            <a:spLocks noChangeArrowheads="1"/>
          </p:cNvSpPr>
          <p:nvPr/>
        </p:nvSpPr>
        <p:spPr bwMode="auto">
          <a:xfrm>
            <a:off x="6019800" y="1752600"/>
            <a:ext cx="1981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Smaller waste rock particles made neutral/ slightly basic drainage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1629"/>
          <a:stretch>
            <a:fillRect/>
          </a:stretch>
        </p:blipFill>
        <p:spPr bwMode="auto">
          <a:xfrm>
            <a:off x="762000" y="2057400"/>
            <a:ext cx="4511675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3581400" y="2168525"/>
            <a:ext cx="2438400" cy="803275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1748" idx="1"/>
          </p:cNvCxnSpPr>
          <p:nvPr/>
        </p:nvCxnSpPr>
        <p:spPr>
          <a:xfrm flipH="1">
            <a:off x="4495800" y="3592513"/>
            <a:ext cx="1730375" cy="4159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77503-4A4E-4831-9ACD-1F6DD18A51D6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 smtClean="0"/>
              <a:t>Linkages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458200" cy="3810000"/>
          </a:xfrm>
        </p:spPr>
        <p:txBody>
          <a:bodyPr/>
          <a:lstStyle/>
          <a:p>
            <a:r>
              <a:rPr lang="en-US" sz="2400" dirty="0" smtClean="0"/>
              <a:t>Geochemical characterization – modeling – mine management </a:t>
            </a:r>
          </a:p>
          <a:p>
            <a:r>
              <a:rPr lang="en-US" sz="2400" dirty="0" smtClean="0"/>
              <a:t>Purpose of characterization and modeling is to guide management decisions</a:t>
            </a:r>
          </a:p>
          <a:p>
            <a:pPr lvl="1"/>
            <a:r>
              <a:rPr lang="en-US" sz="2400" dirty="0" smtClean="0"/>
              <a:t>Which rock goes where in the field? Will water treatment be needed? Will mitigation work?</a:t>
            </a:r>
          </a:p>
          <a:p>
            <a:r>
              <a:rPr lang="en-US" sz="2400" dirty="0" smtClean="0"/>
              <a:t>Results of some geochemical tests used for field decisions, others as inputs to block or geochemical models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3563937" cy="2362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4572000" y="2328863"/>
            <a:ext cx="4648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chemeClr val="bg1"/>
                </a:solidFill>
              </a:rPr>
              <a:t>Grasberg Open Pit, New York Times, 12/27/05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10C6B-6A3D-4BF1-BBE0-3048CE8CA18D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7772400" cy="1143000"/>
          </a:xfrm>
        </p:spPr>
        <p:txBody>
          <a:bodyPr/>
          <a:lstStyle/>
          <a:p>
            <a:r>
              <a:rPr lang="en-US" dirty="0" smtClean="0"/>
              <a:t>Interpretation of ABA Results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81000" y="2714625"/>
            <a:ext cx="8458200" cy="3762375"/>
          </a:xfrm>
        </p:spPr>
        <p:txBody>
          <a:bodyPr/>
          <a:lstStyle/>
          <a:p>
            <a:r>
              <a:rPr lang="en-US" sz="2400" dirty="0" smtClean="0"/>
              <a:t>Many options that rely on %S and/or NP, AP</a:t>
            </a:r>
          </a:p>
          <a:p>
            <a:r>
              <a:rPr lang="en-US" sz="2400" dirty="0" smtClean="0"/>
              <a:t>NP:AP, NNP (NP-AP), NCV ranges, etc.</a:t>
            </a:r>
          </a:p>
          <a:p>
            <a:r>
              <a:rPr lang="en-US" sz="2400" dirty="0" smtClean="0"/>
              <a:t>Ideally compare to kinetic testing results or actual mine drainage</a:t>
            </a:r>
          </a:p>
          <a:p>
            <a:r>
              <a:rPr lang="en-US" sz="2400" dirty="0" smtClean="0"/>
              <a:t>NP:AP </a:t>
            </a:r>
          </a:p>
          <a:p>
            <a:pPr lvl="1"/>
            <a:r>
              <a:rPr lang="en-US" sz="2400" dirty="0" smtClean="0"/>
              <a:t>Likely not acid-generating: &gt; 3 (or 2 or 4)</a:t>
            </a:r>
          </a:p>
          <a:p>
            <a:pPr lvl="1"/>
            <a:r>
              <a:rPr lang="en-US" sz="2400" dirty="0" smtClean="0"/>
              <a:t>Uncertain: 1–3 (or 2 or 4)</a:t>
            </a:r>
          </a:p>
          <a:p>
            <a:pPr lvl="1"/>
            <a:r>
              <a:rPr lang="en-US" sz="2400" dirty="0" smtClean="0"/>
              <a:t>Potentially acid-generating (PAG): &lt; 1 (or 0)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52400"/>
            <a:ext cx="3332162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10"/>
          <p:cNvSpPr txBox="1">
            <a:spLocks noChangeArrowheads="1"/>
          </p:cNvSpPr>
          <p:nvPr/>
        </p:nvSpPr>
        <p:spPr bwMode="auto">
          <a:xfrm>
            <a:off x="4114800" y="2286000"/>
            <a:ext cx="4953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Acid drainage at Eagle Mine, CO; photo by A. Maest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64077-5CFB-48E3-96B5-96E1BD9F3FA3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Short-term Leach Testing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400" i="1" dirty="0" smtClean="0"/>
              <a:t>What</a:t>
            </a:r>
            <a:r>
              <a:rPr lang="en-US" sz="2400" dirty="0" smtClean="0"/>
              <a:t>: Readily soluble components of mined materials; some states have regulatory levels (often 100x MCLs)</a:t>
            </a:r>
          </a:p>
          <a:p>
            <a:r>
              <a:rPr lang="en-US" sz="2400" i="1" dirty="0" smtClean="0"/>
              <a:t>How</a:t>
            </a:r>
            <a:r>
              <a:rPr lang="en-US" sz="2400" dirty="0" smtClean="0"/>
              <a:t>: </a:t>
            </a:r>
          </a:p>
          <a:p>
            <a:pPr lvl="1"/>
            <a:r>
              <a:rPr lang="en-US" sz="2400" dirty="0" smtClean="0"/>
              <a:t>Synthetic precipitation leaching procedure (SPLP) (20:1 = water:rock ratio)</a:t>
            </a:r>
          </a:p>
          <a:p>
            <a:pPr lvl="1"/>
            <a:r>
              <a:rPr lang="en-US" sz="2400" dirty="0" smtClean="0"/>
              <a:t>Nevada meteoric water mobility procedure (MWMP) (1:1)</a:t>
            </a:r>
          </a:p>
          <a:p>
            <a:pPr lvl="1"/>
            <a:r>
              <a:rPr lang="en-US" sz="2400" dirty="0" smtClean="0"/>
              <a:t>California waste extraction test (WET) (10:1)</a:t>
            </a:r>
          </a:p>
          <a:p>
            <a:pPr lvl="1"/>
            <a:r>
              <a:rPr lang="en-US" sz="2400" dirty="0" smtClean="0"/>
              <a:t>British Columbia special waste extraction procedure and modification (BC SWEP) (3:1)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C107E-8587-4B5D-B4F3-BC2381FEC49E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Short-term Leach </a:t>
            </a:r>
            <a:br>
              <a:rPr lang="en-US" dirty="0" smtClean="0"/>
            </a:br>
            <a:r>
              <a:rPr lang="en-US" dirty="0" smtClean="0"/>
              <a:t>Testing (cont.)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7772400" cy="4267200"/>
          </a:xfrm>
        </p:spPr>
        <p:txBody>
          <a:bodyPr/>
          <a:lstStyle/>
          <a:p>
            <a:r>
              <a:rPr lang="en-US" i="1" dirty="0" smtClean="0"/>
              <a:t>Advantages/use</a:t>
            </a:r>
            <a:r>
              <a:rPr lang="en-US" dirty="0" smtClean="0"/>
              <a:t>: Estimates </a:t>
            </a:r>
            <a:br>
              <a:rPr lang="en-US" dirty="0" smtClean="0"/>
            </a:br>
            <a:r>
              <a:rPr lang="en-US" dirty="0" smtClean="0"/>
              <a:t>leached concentration ranges from storm/hydrologic events </a:t>
            </a:r>
          </a:p>
          <a:p>
            <a:r>
              <a:rPr lang="en-US" i="1" dirty="0" smtClean="0"/>
              <a:t>Limitations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Avoid use of unweathered materials </a:t>
            </a:r>
          </a:p>
          <a:p>
            <a:pPr lvl="1"/>
            <a:r>
              <a:rPr lang="en-US" dirty="0" smtClean="0"/>
              <a:t>Not for predicting long-term behavior – only 18</a:t>
            </a:r>
            <a:r>
              <a:rPr lang="en-US" sz="2800" dirty="0" smtClean="0"/>
              <a:t>–</a:t>
            </a:r>
            <a:r>
              <a:rPr lang="en-US" dirty="0" smtClean="0"/>
              <a:t>48 hr tests</a:t>
            </a:r>
          </a:p>
          <a:p>
            <a:pPr lvl="1"/>
            <a:r>
              <a:rPr lang="en-US" dirty="0" smtClean="0"/>
              <a:t>Water:rock ratio (Nevada MWMP has lowest w:r ratio, more conservative for arid climates)</a:t>
            </a: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7313"/>
            <a:ext cx="3214687" cy="2274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2"/>
          <p:cNvSpPr txBox="1">
            <a:spLocks noChangeArrowheads="1"/>
          </p:cNvSpPr>
          <p:nvPr/>
        </p:nvSpPr>
        <p:spPr bwMode="auto">
          <a:xfrm>
            <a:off x="2895600" y="2314575"/>
            <a:ext cx="624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chemeClr val="bg1"/>
                </a:solidFill>
              </a:rPr>
              <a:t>Questa Mine, NM, graph: Maest et al., 2004;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http://pubs.usgs.gov/sir/2004/5063/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E3D7E-8625-4713-81B4-4E62FC43C579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Kinetic Testing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i="1" dirty="0" smtClean="0"/>
              <a:t>What</a:t>
            </a:r>
            <a:r>
              <a:rPr lang="en-US" sz="2400" dirty="0" smtClean="0"/>
              <a:t>: Estimates long-term potential to </a:t>
            </a:r>
            <a:br>
              <a:rPr lang="en-US" sz="2400" dirty="0" smtClean="0"/>
            </a:br>
            <a:r>
              <a:rPr lang="en-US" sz="2400" dirty="0" smtClean="0"/>
              <a:t>generate acid and other contaminants</a:t>
            </a:r>
          </a:p>
          <a:p>
            <a:pPr eaLnBrk="1" hangingPunct="1"/>
            <a:r>
              <a:rPr lang="en-US" sz="2400" i="1" dirty="0" smtClean="0"/>
              <a:t>How</a:t>
            </a:r>
            <a:r>
              <a:rPr lang="en-US" sz="2400" dirty="0" smtClean="0"/>
              <a:t>: Crush rock, apply water, measure</a:t>
            </a:r>
          </a:p>
          <a:p>
            <a:pPr lvl="1" eaLnBrk="1" hangingPunct="1"/>
            <a:r>
              <a:rPr lang="en-US" sz="2400" dirty="0" smtClean="0"/>
              <a:t>Laboratory kinetic tests</a:t>
            </a:r>
          </a:p>
          <a:p>
            <a:pPr lvl="2" eaLnBrk="1" hangingPunct="1"/>
            <a:r>
              <a:rPr lang="en-US" sz="2400" dirty="0" smtClean="0"/>
              <a:t>Humidity cell</a:t>
            </a:r>
          </a:p>
          <a:p>
            <a:pPr lvl="2" eaLnBrk="1" hangingPunct="1"/>
            <a:r>
              <a:rPr lang="en-US" sz="2400" dirty="0" smtClean="0"/>
              <a:t>Column (aerated, subaqueous)</a:t>
            </a:r>
          </a:p>
          <a:p>
            <a:pPr lvl="1" eaLnBrk="1" hangingPunct="1"/>
            <a:r>
              <a:rPr lang="en-US" sz="2400" dirty="0" smtClean="0"/>
              <a:t>Field kinetic test</a:t>
            </a:r>
          </a:p>
          <a:p>
            <a:pPr lvl="2" eaLnBrk="1" hangingPunct="1"/>
            <a:r>
              <a:rPr lang="en-US" sz="2400" dirty="0" smtClean="0"/>
              <a:t>Waste rock or tailings test piles</a:t>
            </a:r>
          </a:p>
          <a:p>
            <a:pPr lvl="2" eaLnBrk="1" hangingPunct="1"/>
            <a:r>
              <a:rPr lang="en-US" sz="2400" dirty="0" smtClean="0"/>
              <a:t>Wall washing</a:t>
            </a:r>
          </a:p>
          <a:p>
            <a:pPr lvl="2" eaLnBrk="1" hangingPunct="1"/>
            <a:r>
              <a:rPr lang="en-US" sz="2400" dirty="0" smtClean="0"/>
              <a:t>Minewall approach (Morin and Hutt, 2004)</a:t>
            </a:r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2514600" y="4495800"/>
            <a:ext cx="655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chemeClr val="bg1"/>
                </a:solidFill>
              </a:rPr>
              <a:t>2-yr kinetic tests, Montana Tunnels, MT;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Photo by A. Maest</a:t>
            </a:r>
          </a:p>
        </p:txBody>
      </p:sp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4050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FF7D6-9054-4874-BD45-D5AAC1BB7C3E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Kinetic Testing (cont.)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i="1" dirty="0" smtClean="0"/>
              <a:t>Advantages/uses</a:t>
            </a:r>
            <a:r>
              <a:rPr lang="en-US" sz="2200" dirty="0" smtClean="0"/>
              <a:t>: Acid production rates, </a:t>
            </a:r>
            <a:br>
              <a:rPr lang="en-US" sz="2200" dirty="0" smtClean="0"/>
            </a:br>
            <a:r>
              <a:rPr lang="en-US" sz="2200" dirty="0" smtClean="0"/>
              <a:t>long-term weathering, </a:t>
            </a:r>
            <a:r>
              <a:rPr lang="en-US" sz="2200" dirty="0" smtClean="0">
                <a:solidFill>
                  <a:srgbClr val="FFC000"/>
                </a:solidFill>
              </a:rPr>
              <a:t>input to </a:t>
            </a:r>
            <a:br>
              <a:rPr lang="en-US" sz="2200" dirty="0" smtClean="0">
                <a:solidFill>
                  <a:srgbClr val="FFC000"/>
                </a:solidFill>
              </a:rPr>
            </a:br>
            <a:r>
              <a:rPr lang="en-US" sz="2200" dirty="0" smtClean="0">
                <a:solidFill>
                  <a:srgbClr val="FFC000"/>
                </a:solidFill>
              </a:rPr>
              <a:t>geochemical models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i="1" dirty="0" smtClean="0"/>
              <a:t>Limitations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Representativeness, focus on uncertain ABAs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Field/lab discrepancies: particle size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Length of tests: 20 weeks standard HCT length; too short for most materials, especially if higher NP</a:t>
            </a:r>
          </a:p>
          <a:p>
            <a:pPr lvl="2" eaLnBrk="1" hangingPunct="1"/>
            <a:r>
              <a:rPr lang="en-US" sz="2000" dirty="0" smtClean="0"/>
              <a:t>Lapakko: tailings with 1.3 wt% calcite and 6.6 wt% pyrite took 112 weeks to generate acid; mix of rotary kiln fines and rock with 2.1 wt% S from Duluth complex took 581 weeks to produce acid</a:t>
            </a:r>
          </a:p>
          <a:p>
            <a:pPr lvl="1" eaLnBrk="1" hangingPunct="1">
              <a:lnSpc>
                <a:spcPct val="90000"/>
              </a:lnSpc>
            </a:pPr>
            <a:endParaRPr lang="en-US" sz="2200" dirty="0" smtClean="0"/>
          </a:p>
          <a:p>
            <a:pPr lvl="1" eaLnBrk="1" hangingPunct="1">
              <a:lnSpc>
                <a:spcPct val="90000"/>
              </a:lnSpc>
            </a:pPr>
            <a:endParaRPr lang="en-US" sz="2200" dirty="0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77" t="3082" r="5180" b="3111"/>
          <a:stretch>
            <a:fillRect/>
          </a:stretch>
        </p:blipFill>
        <p:spPr bwMode="auto">
          <a:xfrm>
            <a:off x="7512050" y="11113"/>
            <a:ext cx="1631950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2590800" y="2362200"/>
            <a:ext cx="6553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chemeClr val="bg1"/>
                </a:solidFill>
              </a:rPr>
              <a:t>Photo: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http://www.gardguide.com/index.php/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Image:WallWashing.jpg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F160A1-AFBE-4FB1-AF00-919899211790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Kinetic Tests: Examples</a:t>
            </a:r>
          </a:p>
        </p:txBody>
      </p:sp>
      <p:sp>
        <p:nvSpPr>
          <p:cNvPr id="38915" name="Content Placeholder 1"/>
          <p:cNvSpPr>
            <a:spLocks noGrp="1"/>
          </p:cNvSpPr>
          <p:nvPr>
            <p:ph idx="1"/>
          </p:nvPr>
        </p:nvSpPr>
        <p:spPr>
          <a:xfrm>
            <a:off x="5791200" y="1600200"/>
            <a:ext cx="2590800" cy="3886200"/>
          </a:xfrm>
        </p:spPr>
        <p:txBody>
          <a:bodyPr/>
          <a:lstStyle/>
          <a:p>
            <a:r>
              <a:rPr lang="en-US" sz="2200" dirty="0" smtClean="0"/>
              <a:t>pH &lt; 6 at week 122</a:t>
            </a:r>
          </a:p>
          <a:p>
            <a:r>
              <a:rPr lang="en-US" sz="2200" dirty="0" smtClean="0"/>
              <a:t>[Ca] &lt; [SO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] shows NP rate </a:t>
            </a:r>
            <a:br>
              <a:rPr lang="en-US" sz="2200" dirty="0" smtClean="0"/>
            </a:br>
            <a:r>
              <a:rPr lang="en-US" sz="2200" dirty="0" smtClean="0"/>
              <a:t>&lt; AP rate</a:t>
            </a:r>
          </a:p>
          <a:p>
            <a:r>
              <a:rPr lang="en-US" sz="2200" dirty="0" smtClean="0"/>
              <a:t>All calcite depleted at week 112</a:t>
            </a:r>
          </a:p>
          <a:p>
            <a:r>
              <a:rPr lang="en-US" sz="2200" dirty="0" smtClean="0"/>
              <a:t>NP:AP = 0.09</a:t>
            </a:r>
          </a:p>
          <a:p>
            <a:endParaRPr lang="en-US" sz="2200" dirty="0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062" b="20900"/>
          <a:stretch>
            <a:fillRect/>
          </a:stretch>
        </p:blipFill>
        <p:spPr bwMode="auto">
          <a:xfrm>
            <a:off x="1524000" y="1066800"/>
            <a:ext cx="395128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1447800" y="5710238"/>
            <a:ext cx="49530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Lapakko et al., 1998; http://wvmdtaskforce.com/proceedings/98/98LAP/98LAP.HTM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2FF0B-2693-4B4A-B461-ED5C4466D7A6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Kinetic Tests: Examples (cont.)</a:t>
            </a:r>
          </a:p>
        </p:txBody>
      </p:sp>
      <p:sp>
        <p:nvSpPr>
          <p:cNvPr id="39939" name="Content Placeholder 1"/>
          <p:cNvSpPr>
            <a:spLocks noGrp="1"/>
          </p:cNvSpPr>
          <p:nvPr>
            <p:ph idx="1"/>
          </p:nvPr>
        </p:nvSpPr>
        <p:spPr>
          <a:xfrm>
            <a:off x="685800" y="4800600"/>
            <a:ext cx="7772400" cy="1295400"/>
          </a:xfrm>
        </p:spPr>
        <p:txBody>
          <a:bodyPr/>
          <a:lstStyle/>
          <a:p>
            <a:r>
              <a:rPr lang="en-US" sz="2200" dirty="0" smtClean="0"/>
              <a:t>Metal leaching under neutral pH conditions</a:t>
            </a:r>
          </a:p>
          <a:p>
            <a:r>
              <a:rPr lang="en-US" sz="2200" dirty="0" smtClean="0"/>
              <a:t>Comparison of HCT and column test Ni and SO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 concentrations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488" y="1828800"/>
            <a:ext cx="3770312" cy="25193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776"/>
          <a:stretch>
            <a:fillRect/>
          </a:stretch>
        </p:blipFill>
        <p:spPr bwMode="auto">
          <a:xfrm>
            <a:off x="4911725" y="1828800"/>
            <a:ext cx="3698875" cy="2527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609600" y="4343400"/>
            <a:ext cx="4191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100" i="1" dirty="0" smtClean="0">
                <a:solidFill>
                  <a:schemeClr val="bg1"/>
                </a:solidFill>
                <a:latin typeface="+mn-lt"/>
              </a:rPr>
              <a:t>Nicholson and Rinker, 2000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E54607-689F-4A68-BD0A-8E66B2996EA4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1000"/>
          </a:xfrm>
        </p:spPr>
        <p:txBody>
          <a:bodyPr/>
          <a:lstStyle/>
          <a:p>
            <a:pPr algn="ctr"/>
            <a:r>
              <a:rPr lang="en-US" sz="2800" dirty="0" smtClean="0"/>
              <a:t>Lab vs. Field – Pebble West Pre-tertiary Mudstone (Cu)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203200" y="457200"/>
          <a:ext cx="7620000" cy="3070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1104" t="11040" r="8264" b="80119"/>
          <a:stretch>
            <a:fillRect/>
          </a:stretch>
        </p:blipFill>
        <p:spPr bwMode="auto">
          <a:xfrm>
            <a:off x="7788275" y="2895600"/>
            <a:ext cx="923925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65" name="Chart 7"/>
          <p:cNvGraphicFramePr>
            <a:graphicFrameLocks noGrp="1"/>
          </p:cNvGraphicFramePr>
          <p:nvPr/>
        </p:nvGraphicFramePr>
        <p:xfrm>
          <a:off x="152400" y="3530600"/>
          <a:ext cx="7874000" cy="2790825"/>
        </p:xfrm>
        <a:graphic>
          <a:graphicData uri="http://schemas.openxmlformats.org/presentationml/2006/ole">
            <p:oleObj spid="_x0000_s40971" r:id="rId6" imgW="7870618" imgH="2792210" progId="Excel.Sheet.8">
              <p:embed/>
            </p:oleObj>
          </a:graphicData>
        </a:graphic>
      </p:graphicFrame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7467600" y="5410200"/>
            <a:ext cx="1830388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100" i="1" dirty="0" smtClean="0">
                <a:solidFill>
                  <a:schemeClr val="bg1"/>
                </a:solidFill>
                <a:latin typeface="+mn-lt"/>
              </a:rPr>
              <a:t>Data source: PLP, 2011; </a:t>
            </a:r>
            <a:br>
              <a:rPr lang="en-US" sz="1100" i="1" dirty="0" smtClean="0">
                <a:solidFill>
                  <a:schemeClr val="bg1"/>
                </a:solidFill>
                <a:latin typeface="+mn-lt"/>
              </a:rPr>
            </a:br>
            <a:r>
              <a:rPr lang="en-US" sz="1100" i="1" dirty="0" smtClean="0">
                <a:solidFill>
                  <a:schemeClr val="bg1"/>
                </a:solidFill>
                <a:latin typeface="+mn-lt"/>
              </a:rPr>
              <a:t>Environmental Baseline </a:t>
            </a:r>
            <a:br>
              <a:rPr lang="en-US" sz="1100" i="1" dirty="0" smtClean="0">
                <a:solidFill>
                  <a:schemeClr val="bg1"/>
                </a:solidFill>
                <a:latin typeface="+mn-lt"/>
              </a:rPr>
            </a:br>
            <a:r>
              <a:rPr lang="en-US" sz="1100" i="1" dirty="0" smtClean="0">
                <a:solidFill>
                  <a:schemeClr val="bg1"/>
                </a:solidFill>
                <a:latin typeface="+mn-lt"/>
              </a:rPr>
              <a:t>Document, Chapter 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1B30C-CEBC-4D32-A216-FBEA2FD32278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685800"/>
          </a:xfrm>
        </p:spPr>
        <p:txBody>
          <a:bodyPr/>
          <a:lstStyle/>
          <a:p>
            <a:r>
              <a:rPr lang="en-US" dirty="0" smtClean="0"/>
              <a:t>When to Characterize?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7772400" cy="4495800"/>
          </a:xfrm>
        </p:spPr>
        <p:txBody>
          <a:bodyPr/>
          <a:lstStyle/>
          <a:p>
            <a:r>
              <a:rPr lang="en-US" sz="2400" dirty="0" smtClean="0"/>
              <a:t>Exploration</a:t>
            </a:r>
          </a:p>
          <a:p>
            <a:pPr lvl="1"/>
            <a:r>
              <a:rPr lang="en-US" sz="2400" dirty="0" smtClean="0"/>
              <a:t>Static testing (lithology, mineralogy, ABA…)</a:t>
            </a:r>
          </a:p>
          <a:p>
            <a:pPr lvl="1"/>
            <a:r>
              <a:rPr lang="en-US" sz="2400" dirty="0" smtClean="0"/>
              <a:t>Geochemical testing units, block model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Mine development</a:t>
            </a:r>
          </a:p>
          <a:p>
            <a:pPr lvl="1"/>
            <a:r>
              <a:rPr lang="en-US" sz="2400" dirty="0" smtClean="0">
                <a:solidFill>
                  <a:srgbClr val="92D050"/>
                </a:solidFill>
              </a:rPr>
              <a:t>Continue static, start kinetic including field tests</a:t>
            </a:r>
          </a:p>
          <a:p>
            <a:r>
              <a:rPr lang="en-US" sz="2400" dirty="0" smtClean="0"/>
              <a:t>Operation</a:t>
            </a:r>
          </a:p>
          <a:p>
            <a:pPr lvl="1"/>
            <a:r>
              <a:rPr lang="en-US" sz="2400" dirty="0" smtClean="0"/>
              <a:t>Continue lab/field testing; predicted/actual comparisons; waste leachate samples</a:t>
            </a:r>
          </a:p>
          <a:p>
            <a:r>
              <a:rPr lang="en-US" sz="2400" dirty="0" smtClean="0"/>
              <a:t>Closure</a:t>
            </a:r>
          </a:p>
          <a:p>
            <a:pPr lvl="1"/>
            <a:r>
              <a:rPr lang="en-US" sz="2400" dirty="0" smtClean="0"/>
              <a:t>Continue lab/field comparisons</a:t>
            </a:r>
          </a:p>
        </p:txBody>
      </p:sp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5791200" y="1976438"/>
            <a:ext cx="335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i="1" dirty="0">
                <a:solidFill>
                  <a:schemeClr val="bg1"/>
                </a:solidFill>
              </a:rPr>
              <a:t>See Maest et al., 2005 for more detail; Tintaya </a:t>
            </a:r>
            <a:br>
              <a:rPr lang="en-US" sz="1200" i="1" dirty="0">
                <a:solidFill>
                  <a:schemeClr val="bg1"/>
                </a:solidFill>
              </a:rPr>
            </a:br>
            <a:r>
              <a:rPr lang="en-US" sz="1200" i="1" dirty="0">
                <a:solidFill>
                  <a:schemeClr val="bg1"/>
                </a:solidFill>
              </a:rPr>
              <a:t>Mine, Peru, ball mill; photo by A. Maest</a:t>
            </a:r>
          </a:p>
        </p:txBody>
      </p:sp>
      <p:pic>
        <p:nvPicPr>
          <p:cNvPr id="6" name="Picture 3" descr="tinta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8100"/>
            <a:ext cx="259080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75C7-E4F3-4B3E-8C1A-F2C787322EED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7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Geochemical Characterization Overview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48600" cy="5372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315200" y="5943600"/>
            <a:ext cx="3505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Maest et al., 2005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D41506-3E66-491A-A6D5-BD7B3711E211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Geochemical Characterization of What?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 smtClean="0"/>
              <a:t>Mined materials (sources)</a:t>
            </a:r>
          </a:p>
          <a:p>
            <a:pPr lvl="1"/>
            <a:r>
              <a:rPr lang="en-US" dirty="0" smtClean="0"/>
              <a:t>Tailings, waste rock, walls of open pits and underground workings, ore (why?), heap and dump leach materials, smelter slag, blended wastes, cemented backfill…</a:t>
            </a:r>
          </a:p>
          <a:p>
            <a:pPr lvl="1"/>
            <a:endParaRPr lang="en-US" dirty="0" smtClean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408" y="4038600"/>
            <a:ext cx="7286625" cy="1343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5430B-AEDC-4A36-AFDA-CB8D967662E3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830263"/>
          </a:xfrm>
        </p:spPr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001000" cy="4724400"/>
          </a:xfrm>
        </p:spPr>
        <p:txBody>
          <a:bodyPr/>
          <a:lstStyle/>
          <a:p>
            <a:r>
              <a:rPr lang="en-US" sz="2200" dirty="0" smtClean="0"/>
              <a:t>Geochemical characterization aims </a:t>
            </a:r>
            <a:br>
              <a:rPr lang="en-US" sz="2200" dirty="0" smtClean="0"/>
            </a:br>
            <a:r>
              <a:rPr lang="en-US" sz="2200" dirty="0" smtClean="0"/>
              <a:t>to identify potential contaminants of concern and simulate range of concentrations under mining conditions</a:t>
            </a:r>
          </a:p>
          <a:p>
            <a:r>
              <a:rPr lang="en-US" sz="2200" dirty="0" smtClean="0"/>
              <a:t>Purpose is to inform mine management, including waste/ore placement, water quality monitoring, need for and type of water treatment and mitigation, effectiveness of mitigation measures</a:t>
            </a:r>
          </a:p>
          <a:p>
            <a:r>
              <a:rPr lang="en-US" sz="2200" dirty="0" smtClean="0"/>
              <a:t>Very few required tests or interpretation approaches</a:t>
            </a:r>
          </a:p>
          <a:p>
            <a:r>
              <a:rPr lang="en-US" sz="2200" dirty="0" smtClean="0"/>
              <a:t>Each method has advantages and limitations, and real crux is interpretation of results</a:t>
            </a:r>
          </a:p>
          <a:p>
            <a:r>
              <a:rPr lang="en-US" sz="2200" dirty="0" smtClean="0"/>
              <a:t>Need to compare predictions from tests to real conditions as mining proceeds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7225" y="76200"/>
            <a:ext cx="20399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4703763" y="1447800"/>
            <a:ext cx="4343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 i="1" dirty="0">
                <a:solidFill>
                  <a:schemeClr val="bg1"/>
                </a:solidFill>
              </a:rPr>
              <a:t>Rayrock Mine, NV, heap  leach pad; </a:t>
            </a:r>
            <a:br>
              <a:rPr lang="en-US" sz="1200" i="1" dirty="0">
                <a:solidFill>
                  <a:schemeClr val="bg1"/>
                </a:solidFill>
              </a:rPr>
            </a:br>
            <a:r>
              <a:rPr lang="en-US" sz="1200" i="1" dirty="0">
                <a:solidFill>
                  <a:schemeClr val="bg1"/>
                </a:solidFill>
              </a:rPr>
              <a:t>photo by A. Maest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64E39-8C91-4678-A4F7-111EAA921721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772400" cy="1143000"/>
          </a:xfrm>
        </p:spPr>
        <p:txBody>
          <a:bodyPr/>
          <a:lstStyle/>
          <a:p>
            <a:r>
              <a:rPr lang="en-US" dirty="0" smtClean="0"/>
              <a:t>What Processes Are We </a:t>
            </a:r>
            <a:br>
              <a:rPr lang="en-US" dirty="0" smtClean="0"/>
            </a:br>
            <a:r>
              <a:rPr lang="en-US" dirty="0" smtClean="0"/>
              <a:t>Trying to Simulate?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876800" cy="3115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6388" name="Content Placeholder 2"/>
          <p:cNvSpPr txBox="1">
            <a:spLocks/>
          </p:cNvSpPr>
          <p:nvPr/>
        </p:nvSpPr>
        <p:spPr bwMode="auto">
          <a:xfrm>
            <a:off x="304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Char char="ú"/>
            </a:pPr>
            <a:r>
              <a:rPr lang="en-US" sz="2600" dirty="0">
                <a:solidFill>
                  <a:schemeClr val="bg1"/>
                </a:solidFill>
              </a:rPr>
              <a:t>Earth processes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600" dirty="0">
                <a:solidFill>
                  <a:schemeClr val="bg1"/>
                </a:solidFill>
              </a:rPr>
              <a:t>Dissolution, 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precipitation, acid/base</a:t>
            </a:r>
          </a:p>
          <a:p>
            <a:pPr>
              <a:spcBef>
                <a:spcPct val="20000"/>
              </a:spcBef>
              <a:buFont typeface="Wingdings" pitchFamily="2" charset="2"/>
              <a:buChar char="ú"/>
            </a:pPr>
            <a:r>
              <a:rPr lang="en-US" sz="2600" dirty="0">
                <a:solidFill>
                  <a:schemeClr val="bg1"/>
                </a:solidFill>
              </a:rPr>
              <a:t>Mining processes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600" dirty="0">
                <a:solidFill>
                  <a:schemeClr val="bg1"/>
                </a:solidFill>
              </a:rPr>
              <a:t>Creation of tailings, waste rock, etc. – from crushed drill core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600" dirty="0">
                <a:solidFill>
                  <a:schemeClr val="bg1"/>
                </a:solidFill>
              </a:rPr>
              <a:t>Blasting is rarely included – commonly missing contaminants of concern (NO</a:t>
            </a:r>
            <a:r>
              <a:rPr lang="en-US" sz="2600" baseline="-25000" dirty="0">
                <a:solidFill>
                  <a:schemeClr val="bg1"/>
                </a:solidFill>
              </a:rPr>
              <a:t>3</a:t>
            </a:r>
            <a:r>
              <a:rPr lang="en-US" sz="2600" dirty="0">
                <a:solidFill>
                  <a:schemeClr val="bg1"/>
                </a:solidFill>
              </a:rPr>
              <a:t>/NO</a:t>
            </a:r>
            <a:r>
              <a:rPr lang="en-US" sz="2600" baseline="-25000" dirty="0">
                <a:solidFill>
                  <a:schemeClr val="bg1"/>
                </a:solidFill>
              </a:rPr>
              <a:t>2</a:t>
            </a:r>
            <a:r>
              <a:rPr lang="en-US" sz="2600" dirty="0">
                <a:solidFill>
                  <a:schemeClr val="bg1"/>
                </a:solidFill>
              </a:rPr>
              <a:t>, NH</a:t>
            </a:r>
            <a:r>
              <a:rPr lang="en-US" sz="2600" baseline="-25000" dirty="0">
                <a:solidFill>
                  <a:schemeClr val="bg1"/>
                </a:solidFill>
              </a:rPr>
              <a:t>4</a:t>
            </a:r>
            <a:r>
              <a:rPr lang="en-US" sz="2600" dirty="0">
                <a:solidFill>
                  <a:schemeClr val="bg1"/>
                </a:solidFill>
              </a:rPr>
              <a:t>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600" dirty="0">
                <a:solidFill>
                  <a:schemeClr val="bg1"/>
                </a:solidFill>
              </a:rPr>
              <a:t>Heap leaching (CN)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FF7E2-8D2B-4780-AFE2-7784FF2F710E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The Real World: Waste Rock</a:t>
            </a:r>
            <a:br>
              <a:rPr lang="en-US" dirty="0" smtClean="0"/>
            </a:br>
            <a:r>
              <a:rPr lang="en-US" dirty="0" smtClean="0"/>
              <a:t>Yanacocha Mine, Peru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848600" cy="47164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5" descr="LagunaSanJose_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90975"/>
            <a:ext cx="3581400" cy="2220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3581400" y="3733800"/>
            <a:ext cx="1600200" cy="609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 dirty="0"/>
          </a:p>
        </p:txBody>
      </p:sp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3587750" y="5935663"/>
            <a:ext cx="48704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chemeClr val="bg1"/>
                </a:solidFill>
              </a:rPr>
              <a:t>Photo by A. Maest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455175-C33C-450C-8C5D-EBCCC5066CAA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Sources, Pathways, Modeling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34390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6629400" y="5943600"/>
            <a:ext cx="22098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Kuipers and Maest, 2006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7456C-FF61-4F0E-9350-6947AA5C1536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 Overview</a:t>
            </a:r>
          </a:p>
        </p:txBody>
      </p:sp>
      <p:sp>
        <p:nvSpPr>
          <p:cNvPr id="1945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3886200"/>
          </a:xfrm>
        </p:spPr>
        <p:txBody>
          <a:bodyPr/>
          <a:lstStyle/>
          <a:p>
            <a:r>
              <a:rPr lang="en-US" dirty="0" smtClean="0"/>
              <a:t>Focus on new and expanding mines</a:t>
            </a:r>
          </a:p>
          <a:p>
            <a:r>
              <a:rPr lang="en-US" dirty="0" smtClean="0"/>
              <a:t>Basics: test units, # samples </a:t>
            </a:r>
          </a:p>
          <a:p>
            <a:r>
              <a:rPr lang="en-US" dirty="0" smtClean="0"/>
              <a:t>What methods are used to characterize the geochemistry of mined materials?</a:t>
            </a:r>
          </a:p>
          <a:p>
            <a:r>
              <a:rPr lang="en-US" dirty="0" smtClean="0"/>
              <a:t>What are the advantages, limitations, and uses of each method?</a:t>
            </a:r>
          </a:p>
          <a:p>
            <a:r>
              <a:rPr lang="en-US" dirty="0" smtClean="0"/>
              <a:t>What kind of characterization should be done in each phase of mining?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892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4273550" y="2286000"/>
            <a:ext cx="48704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chemeClr val="bg1"/>
                </a:solidFill>
              </a:rPr>
              <a:t>Tintaya Cu Mine, Peru; photo by A. Maest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B8FBB-B667-498E-AAAC-01D14BBF0B12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772400" cy="685800"/>
          </a:xfrm>
        </p:spPr>
        <p:txBody>
          <a:bodyPr/>
          <a:lstStyle/>
          <a:p>
            <a:r>
              <a:rPr lang="en-US" dirty="0" smtClean="0"/>
              <a:t>Geochemical Test Unit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629650" cy="4572000"/>
          </a:xfrm>
        </p:spPr>
        <p:txBody>
          <a:bodyPr/>
          <a:lstStyle/>
          <a:p>
            <a:r>
              <a:rPr lang="en-US" dirty="0" smtClean="0"/>
              <a:t>Most important phase of predictions is sample selection – capture variability</a:t>
            </a:r>
          </a:p>
          <a:p>
            <a:r>
              <a:rPr lang="en-US" dirty="0" smtClean="0"/>
              <a:t>Rock types of distinctive lithology, mineralogy, and/or alteration, mineral availability (“liberation”)</a:t>
            </a:r>
          </a:p>
          <a:p>
            <a:r>
              <a:rPr lang="en-US" dirty="0" smtClean="0"/>
              <a:t>Should be as homogeneous as possible</a:t>
            </a:r>
          </a:p>
          <a:p>
            <a:r>
              <a:rPr lang="en-US" dirty="0" smtClean="0"/>
              <a:t>Could evolve during exploration/operation </a:t>
            </a:r>
          </a:p>
          <a:p>
            <a:r>
              <a:rPr lang="en-US" dirty="0" smtClean="0"/>
              <a:t>Examples: propylitically altered rhyolite, granodiorite with quartz-sericite-pyrite alteration</a:t>
            </a:r>
          </a:p>
          <a:p>
            <a:r>
              <a:rPr lang="en-US" dirty="0" smtClean="0"/>
              <a:t>Conduct full geochemical characterization on each unit</a:t>
            </a:r>
          </a:p>
          <a:p>
            <a:endParaRPr lang="en-US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457450" cy="184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2743200" y="1781175"/>
            <a:ext cx="6419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i="1" dirty="0">
                <a:solidFill>
                  <a:schemeClr val="bg1"/>
                </a:solidFill>
              </a:rPr>
              <a:t>Yellowstone: http://www.americansouthwest.net/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wyoming/photographs700/purple-rock.jpg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3E3DF8-2124-49AE-8448-C1D1B98BF295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Sample Size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191"/>
          <a:stretch>
            <a:fillRect/>
          </a:stretch>
        </p:blipFill>
        <p:spPr>
          <a:xfrm>
            <a:off x="700088" y="4267200"/>
            <a:ext cx="4024312" cy="1274763"/>
          </a:xfrm>
          <a:noFill/>
        </p:spPr>
      </p:pic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381000" y="1752600"/>
            <a:ext cx="830580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ú"/>
            </a:pPr>
            <a:r>
              <a:rPr lang="en-US" sz="2400" i="1" dirty="0">
                <a:solidFill>
                  <a:schemeClr val="bg1"/>
                </a:solidFill>
              </a:rPr>
              <a:t>Suggested</a:t>
            </a:r>
            <a:r>
              <a:rPr lang="en-US" sz="2400" dirty="0">
                <a:solidFill>
                  <a:schemeClr val="bg1"/>
                </a:solidFill>
              </a:rPr>
              <a:t> samples/ton for each geochemical testing unit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ú"/>
            </a:pPr>
            <a:r>
              <a:rPr lang="en-US" sz="2400" dirty="0">
                <a:solidFill>
                  <a:schemeClr val="bg1"/>
                </a:solidFill>
              </a:rPr>
              <a:t>More homogeneous materials (tailings) require fewer samples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ú"/>
            </a:pPr>
            <a:r>
              <a:rPr lang="en-US" sz="2400" dirty="0">
                <a:solidFill>
                  <a:schemeClr val="bg1"/>
                </a:solidFill>
              </a:rPr>
              <a:t>Sample entire unit; put                                     geochemical characterization                             information in block model</a:t>
            </a: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3886200" y="5791200"/>
            <a:ext cx="52800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US EPA, 2003 (BC AMD  Task Force, 1989)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675" y="2667000"/>
            <a:ext cx="417512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9B4E3-528F-4018-A9AC-B9E2D1550026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685800" y="5529263"/>
            <a:ext cx="41148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i="1" dirty="0">
                <a:solidFill>
                  <a:schemeClr val="bg1"/>
                </a:solidFill>
              </a:rPr>
              <a:t>Price and Errington, 1994.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6601</TotalTime>
  <Words>2273</Words>
  <Application>Microsoft Macintosh PowerPoint</Application>
  <PresentationFormat>On-screen Show (4:3)</PresentationFormat>
  <Paragraphs>284</Paragraphs>
  <Slides>30</Slides>
  <Notes>30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Default Design</vt:lpstr>
      <vt:lpstr>Excel.Sheet.8</vt:lpstr>
      <vt:lpstr>Mined Materials Geochemical Characterization Primer </vt:lpstr>
      <vt:lpstr>Linkages</vt:lpstr>
      <vt:lpstr>Geochemical Characterization of What?</vt:lpstr>
      <vt:lpstr>What Processes Are We  Trying to Simulate?</vt:lpstr>
      <vt:lpstr>The Real World: Waste Rock Yanacocha Mine, Peru</vt:lpstr>
      <vt:lpstr>Sources, Pathways, Modeling</vt:lpstr>
      <vt:lpstr>Characterization Overview</vt:lpstr>
      <vt:lpstr>Geochemical Test Unit</vt:lpstr>
      <vt:lpstr>Sample Size</vt:lpstr>
      <vt:lpstr>Geochemical Characterization Methods</vt:lpstr>
      <vt:lpstr>Lithology and Alteration Zones</vt:lpstr>
      <vt:lpstr>Whole Rock Analysis</vt:lpstr>
      <vt:lpstr>Constituents of Interest/                 Concern</vt:lpstr>
      <vt:lpstr>Mineralogy</vt:lpstr>
      <vt:lpstr>Acid-Base Accounting (ABA)</vt:lpstr>
      <vt:lpstr>Primary Sources of AP and NP</vt:lpstr>
      <vt:lpstr>~ ABA Testing Methods</vt:lpstr>
      <vt:lpstr>ABA/Static Testing:  Main Sources of Uncertainty</vt:lpstr>
      <vt:lpstr>Grain Size and Mineral Availability</vt:lpstr>
      <vt:lpstr>Interpretation of ABA Results</vt:lpstr>
      <vt:lpstr>Short-term Leach Testing</vt:lpstr>
      <vt:lpstr>Short-term Leach  Testing (cont.)</vt:lpstr>
      <vt:lpstr>Kinetic Testing</vt:lpstr>
      <vt:lpstr>Kinetic Testing (cont.)</vt:lpstr>
      <vt:lpstr>Kinetic Tests: Examples</vt:lpstr>
      <vt:lpstr>Kinetic Tests: Examples (cont.)</vt:lpstr>
      <vt:lpstr>Lab vs. Field – Pebble West Pre-tertiary Mudstone (Cu)</vt:lpstr>
      <vt:lpstr>When to Characterize?</vt:lpstr>
      <vt:lpstr>Geochemical Characterization Overview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Maest</dc:creator>
  <cp:lastModifiedBy>Peter Riddle</cp:lastModifiedBy>
  <cp:revision>387</cp:revision>
  <cp:lastPrinted>2013-02-06T19:05:55Z</cp:lastPrinted>
  <dcterms:created xsi:type="dcterms:W3CDTF">2013-02-13T01:53:04Z</dcterms:created>
  <dcterms:modified xsi:type="dcterms:W3CDTF">2013-02-13T01:54:06Z</dcterms:modified>
</cp:coreProperties>
</file>