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73" r:id="rId5"/>
  </p:sldMasterIdLst>
  <p:sldIdLst>
    <p:sldId id="256" r:id="rId6"/>
    <p:sldId id="257" r:id="rId7"/>
    <p:sldId id="260" r:id="rId8"/>
    <p:sldId id="259" r:id="rId9"/>
    <p:sldId id="266" r:id="rId10"/>
    <p:sldId id="258" r:id="rId11"/>
    <p:sldId id="261" r:id="rId12"/>
    <p:sldId id="262" r:id="rId13"/>
    <p:sldId id="263" r:id="rId14"/>
    <p:sldId id="264" r:id="rId15"/>
    <p:sldId id="265" r:id="rId16"/>
    <p:sldId id="267" r:id="rId17"/>
  </p:sldIdLst>
  <p:sldSz cx="9144000" cy="6858000" type="screen4x3"/>
  <p:notesSz cx="7315200" cy="96012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her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57"/>
    <a:srgbClr val="003399"/>
    <a:srgbClr val="DCDDDE"/>
    <a:srgbClr val="B2BB1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7T12:04:53.143" idx="5">
    <p:pos x="10" y="10"/>
    <p:text>What is the purpose of the picture? Are all 3 areas in this picture? If so, should they be labeled?</p:tex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32951" y="0"/>
            <a:ext cx="9276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Picture 43" descr="Jack_Waite_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119" y="1827398"/>
            <a:ext cx="6707467" cy="5030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028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0594" y="0"/>
            <a:ext cx="9264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24850" y="0"/>
            <a:ext cx="81915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324850" y="0"/>
            <a:ext cx="819150" cy="283845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34375" y="6356350"/>
            <a:ext cx="809625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7E5F9BB-FFBE-4F5F-9291-32DE78309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3" y="342979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763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FF3735-BE30-424A-B8BD-926A3DF2DA53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916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E28E-874B-47CB-9BAF-0EC042514191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248-A979-4803-B1F4-61C773C74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8324850" y="0"/>
            <a:ext cx="819150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4" y="6356350"/>
            <a:ext cx="828675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rgbClr val="00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59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1023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5BEC-F5F2-42A6-9BF8-13CD14B3D956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A40-DD7E-46FE-9178-E2F396D25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E31-52FB-4A0C-969C-59F30C2FB755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9293-B493-4ECB-9736-CDFF9A3F0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667B-36B3-43EA-B1A4-F32F9D335C68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887-3BB5-4847-8D62-8CB27F454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95304C74-BBD3-4F78-A452-3B1D3446D3F0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D871CAA-ABC5-4586-9EE6-19B15771C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53BB-9FF4-42F8-8339-F094B18F12AE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F6AB-6EE9-4292-B7D0-6B83CD3B5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8FD1-AA50-4E84-8DD5-42F2D5A742A9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61BB-8530-4252-86B7-C5DA304DF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296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3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5pPr>
      <a:lvl6pPr marL="4572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6pPr>
      <a:lvl7pPr marL="9144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7pPr>
      <a:lvl8pPr marL="13716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8pPr>
      <a:lvl9pPr marL="18288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9075"/>
            <a:ext cx="8229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FFD457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5pPr>
      <a:lvl6pPr marL="4572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6pPr>
      <a:lvl7pPr marL="9144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7pPr>
      <a:lvl8pPr marL="13716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8pPr>
      <a:lvl9pPr marL="18288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April 5, 2012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Managing Mine Slimes </a:t>
            </a:r>
            <a:br>
              <a:rPr lang="en-US" dirty="0" smtClean="0"/>
            </a:br>
            <a:r>
              <a:rPr lang="en-US" dirty="0" smtClean="0"/>
              <a:t>and Other Lessons Learned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Jack Waite Mine Removal Action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1400"/>
              </a:lnSpc>
            </a:pPr>
            <a:r>
              <a:rPr lang="en-US" dirty="0" smtClean="0"/>
              <a:t>Todd Bragdon, CDM Smith</a:t>
            </a:r>
          </a:p>
          <a:p>
            <a:pPr>
              <a:lnSpc>
                <a:spcPts val="1400"/>
              </a:lnSpc>
            </a:pPr>
            <a:r>
              <a:rPr lang="en-US" dirty="0" smtClean="0"/>
              <a:t>Brandon Ball, </a:t>
            </a:r>
            <a:r>
              <a:rPr lang="en-US" dirty="0" err="1" smtClean="0"/>
              <a:t>Parametrix</a:t>
            </a:r>
            <a:endParaRPr lang="en-US" dirty="0" smtClean="0"/>
          </a:p>
          <a:p>
            <a:pPr>
              <a:lnSpc>
                <a:spcPts val="1400"/>
              </a:lnSpc>
            </a:pPr>
            <a:r>
              <a:rPr lang="en-US" dirty="0" smtClean="0"/>
              <a:t>Bill Adams, EPA Region 10</a:t>
            </a:r>
          </a:p>
          <a:p>
            <a:pPr>
              <a:lnSpc>
                <a:spcPts val="1400"/>
              </a:lnSpc>
            </a:pPr>
            <a:r>
              <a:rPr lang="en-US" dirty="0" smtClean="0"/>
              <a:t>Rod Zion, USACE Seattle</a:t>
            </a:r>
          </a:p>
          <a:p>
            <a:pPr>
              <a:lnSpc>
                <a:spcPts val="1400"/>
              </a:lnSpc>
            </a:pPr>
            <a:r>
              <a:rPr lang="en-US" dirty="0" smtClean="0"/>
              <a:t>Jeff Johnson, US BLM</a:t>
            </a:r>
          </a:p>
          <a:p>
            <a:pPr>
              <a:lnSpc>
                <a:spcPts val="1400"/>
              </a:lnSpc>
            </a:pPr>
            <a:r>
              <a:rPr lang="en-US" dirty="0" smtClean="0"/>
              <a:t>Rich Hamlin, Conti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TP3 Alluvial Repository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Approach </a:t>
            </a:r>
          </a:p>
          <a:p>
            <a:pPr lvl="1"/>
            <a:r>
              <a:rPr lang="en-US" dirty="0" smtClean="0"/>
              <a:t>EE/CA and Action Memorandum </a:t>
            </a:r>
            <a:br>
              <a:rPr lang="en-US" dirty="0" smtClean="0"/>
            </a:br>
            <a:r>
              <a:rPr lang="en-US" dirty="0" smtClean="0"/>
              <a:t>included TP2 repository located </a:t>
            </a:r>
            <a:br>
              <a:rPr lang="en-US" dirty="0" smtClean="0"/>
            </a:br>
            <a:r>
              <a:rPr lang="en-US" dirty="0" smtClean="0"/>
              <a:t>in Tributary Creek alluvial valley</a:t>
            </a:r>
          </a:p>
          <a:p>
            <a:pPr lvl="1"/>
            <a:r>
              <a:rPr lang="en-US" dirty="0" smtClean="0"/>
              <a:t>Volume and cost constraints</a:t>
            </a:r>
          </a:p>
          <a:p>
            <a:pPr lvl="1"/>
            <a:r>
              <a:rPr lang="en-US" dirty="0" smtClean="0"/>
              <a:t>Maximize mine waste in BA2 repository</a:t>
            </a:r>
          </a:p>
          <a:p>
            <a:pPr lvl="1"/>
            <a:r>
              <a:rPr lang="en-US" dirty="0" smtClean="0"/>
              <a:t>Utilize low permeability cover to reduce infiltration</a:t>
            </a:r>
          </a:p>
          <a:p>
            <a:pPr lvl="1"/>
            <a:r>
              <a:rPr lang="en-US" dirty="0" smtClean="0"/>
              <a:t>Utilize riprap toe armoring (100-yr event) ; HEC-RAS model</a:t>
            </a:r>
          </a:p>
          <a:p>
            <a:r>
              <a:rPr lang="en-US" dirty="0" smtClean="0"/>
              <a:t>2011 Construction Issue</a:t>
            </a:r>
          </a:p>
          <a:p>
            <a:pPr lvl="1"/>
            <a:r>
              <a:rPr lang="en-US" dirty="0" smtClean="0"/>
              <a:t>Tailings piping observed</a:t>
            </a:r>
          </a:p>
          <a:p>
            <a:r>
              <a:rPr lang="en-US" dirty="0" smtClean="0"/>
              <a:t>Solutions / Lessons Learned</a:t>
            </a:r>
          </a:p>
          <a:p>
            <a:pPr lvl="1"/>
            <a:r>
              <a:rPr lang="en-US" dirty="0" smtClean="0"/>
              <a:t>Revised design to include toe drain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  <p:pic>
        <p:nvPicPr>
          <p:cNvPr id="6" name="Picture 5" descr="JackWaite TP3 water 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28623" y="1165121"/>
            <a:ext cx="3316293" cy="191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High Elevation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Approach </a:t>
            </a:r>
          </a:p>
          <a:p>
            <a:pPr lvl="1"/>
            <a:r>
              <a:rPr lang="en-US" dirty="0" smtClean="0"/>
              <a:t>Completed design / contracting process </a:t>
            </a:r>
            <a:br>
              <a:rPr lang="en-US" dirty="0" smtClean="0"/>
            </a:br>
            <a:r>
              <a:rPr lang="en-US" dirty="0" smtClean="0"/>
              <a:t>in 2010 (utilized $1.2M ARAR funding)</a:t>
            </a:r>
          </a:p>
          <a:p>
            <a:pPr lvl="1"/>
            <a:r>
              <a:rPr lang="en-US" dirty="0" smtClean="0"/>
              <a:t>Allowed for snow removal in bid for early mobilization</a:t>
            </a:r>
          </a:p>
          <a:p>
            <a:pPr lvl="1"/>
            <a:r>
              <a:rPr lang="en-US" dirty="0" smtClean="0"/>
              <a:t>Allowed for flexibility in bid for one or two-season construction</a:t>
            </a:r>
          </a:p>
          <a:p>
            <a:r>
              <a:rPr lang="en-US" dirty="0" smtClean="0"/>
              <a:t>2011 Construction Issue</a:t>
            </a:r>
          </a:p>
          <a:p>
            <a:pPr lvl="1"/>
            <a:r>
              <a:rPr lang="en-US" dirty="0" smtClean="0"/>
              <a:t>Snow plowed in May; heavy precipitation </a:t>
            </a:r>
            <a:br>
              <a:rPr lang="en-US" dirty="0" smtClean="0"/>
            </a:br>
            <a:r>
              <a:rPr lang="en-US" dirty="0" smtClean="0"/>
              <a:t>in June; limited site construction until July</a:t>
            </a:r>
          </a:p>
          <a:p>
            <a:r>
              <a:rPr lang="en-US" dirty="0" smtClean="0"/>
              <a:t>Solutions / Lessons Learned</a:t>
            </a:r>
          </a:p>
          <a:p>
            <a:pPr lvl="1"/>
            <a:r>
              <a:rPr lang="en-US" dirty="0" smtClean="0"/>
              <a:t>Field conditions can </a:t>
            </a:r>
            <a:br>
              <a:rPr lang="en-US" dirty="0" smtClean="0"/>
            </a:br>
            <a:r>
              <a:rPr lang="en-US" dirty="0" smtClean="0"/>
              <a:t>significantly impact schedule</a:t>
            </a:r>
          </a:p>
          <a:p>
            <a:pPr lvl="1"/>
            <a:r>
              <a:rPr lang="en-US" dirty="0" smtClean="0"/>
              <a:t>Consider summer traffic on hauling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Managing Mine Slimes – Jack Waite Mine Removal Action</a:t>
            </a:r>
            <a:endParaRPr lang="en-US" dirty="0"/>
          </a:p>
        </p:txBody>
      </p:sp>
      <p:pic>
        <p:nvPicPr>
          <p:cNvPr id="5" name="Picture 4" descr="2011 Snowplow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86052" y="3795910"/>
            <a:ext cx="2477729" cy="23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  <p:pic>
        <p:nvPicPr>
          <p:cNvPr id="7" name="Picture 6" descr="2011 TP3 Cons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41951" y="2170936"/>
            <a:ext cx="4230255" cy="317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2011-07-25_10-41-53_49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83823" y="1227946"/>
            <a:ext cx="5121028" cy="288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P1 activit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3076" y="3547068"/>
            <a:ext cx="3678814" cy="275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59" y="1600200"/>
            <a:ext cx="4865376" cy="4525963"/>
          </a:xfrm>
        </p:spPr>
        <p:txBody>
          <a:bodyPr/>
          <a:lstStyle/>
          <a:p>
            <a:pPr marL="176213" indent="-176213"/>
            <a:r>
              <a:rPr lang="en-US" dirty="0" smtClean="0"/>
              <a:t>Project Team</a:t>
            </a:r>
          </a:p>
          <a:p>
            <a:pPr marL="515938" lvl="1" indent="-279400"/>
            <a:r>
              <a:rPr lang="en-US" dirty="0" err="1" smtClean="0"/>
              <a:t>Parametrix</a:t>
            </a:r>
            <a:r>
              <a:rPr lang="en-US" dirty="0" smtClean="0"/>
              <a:t> / CDM Smith; Engineering Design</a:t>
            </a:r>
          </a:p>
          <a:p>
            <a:pPr marL="515938" lvl="1" indent="-279400"/>
            <a:r>
              <a:rPr lang="en-US" dirty="0" smtClean="0"/>
              <a:t>U.S. EPA Region 10; </a:t>
            </a:r>
            <a:br>
              <a:rPr lang="en-US" dirty="0" smtClean="0"/>
            </a:br>
            <a:r>
              <a:rPr lang="en-US" dirty="0" smtClean="0"/>
              <a:t>Lead Regulatory Agency</a:t>
            </a:r>
          </a:p>
          <a:p>
            <a:pPr marL="515938" lvl="1" indent="-279400"/>
            <a:r>
              <a:rPr lang="en-US" dirty="0" smtClean="0"/>
              <a:t>U.S. Forest Service; Property Owner, Joint Lead Regulatory Agency</a:t>
            </a:r>
          </a:p>
          <a:p>
            <a:pPr marL="515938" lvl="1" indent="-279400"/>
            <a:r>
              <a:rPr lang="en-US" dirty="0" smtClean="0"/>
              <a:t>U.S. Army Corps of Engineers – Seattle District; Construction Procurement and Administration</a:t>
            </a:r>
          </a:p>
          <a:p>
            <a:pPr marL="515938" lvl="1" indent="-279400"/>
            <a:r>
              <a:rPr lang="en-US" dirty="0" smtClean="0"/>
              <a:t>Conti; Removal Action Contractor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09419" y="1600200"/>
            <a:ext cx="3599803" cy="4525963"/>
          </a:xfrm>
        </p:spPr>
        <p:txBody>
          <a:bodyPr/>
          <a:lstStyle/>
          <a:p>
            <a:pPr marL="176213" indent="-176213"/>
            <a:r>
              <a:rPr lang="en-US" dirty="0" smtClean="0"/>
              <a:t>Site Features </a:t>
            </a:r>
            <a:br>
              <a:rPr lang="en-US" dirty="0" smtClean="0"/>
            </a:br>
            <a:r>
              <a:rPr lang="en-US" dirty="0" smtClean="0"/>
              <a:t>and 2011-2012 </a:t>
            </a:r>
            <a:br>
              <a:rPr lang="en-US" dirty="0" smtClean="0"/>
            </a:br>
            <a:r>
              <a:rPr lang="en-US" dirty="0" smtClean="0"/>
              <a:t>Removal Actions</a:t>
            </a:r>
          </a:p>
          <a:p>
            <a:pPr marL="515938" lvl="1" indent="-279400"/>
            <a:r>
              <a:rPr lang="en-US" dirty="0" smtClean="0"/>
              <a:t>Removal of two </a:t>
            </a:r>
            <a:br>
              <a:rPr lang="en-US" dirty="0" smtClean="0"/>
            </a:br>
            <a:r>
              <a:rPr lang="en-US" dirty="0" smtClean="0"/>
              <a:t>tailings piles (TP1 </a:t>
            </a:r>
            <a:br>
              <a:rPr lang="en-US" dirty="0" smtClean="0"/>
            </a:br>
            <a:r>
              <a:rPr lang="en-US" dirty="0" smtClean="0"/>
              <a:t>and TP2) and Mill </a:t>
            </a:r>
            <a:br>
              <a:rPr lang="en-US" dirty="0" smtClean="0"/>
            </a:br>
            <a:r>
              <a:rPr lang="en-US" dirty="0" smtClean="0"/>
              <a:t>area in alluvial valley</a:t>
            </a:r>
          </a:p>
          <a:p>
            <a:pPr marL="515938" lvl="1" indent="-279400"/>
            <a:r>
              <a:rPr lang="en-US" dirty="0" smtClean="0"/>
              <a:t>Consolidation to two repositories: TP3 and Borrow Area 2 (BA2)</a:t>
            </a:r>
          </a:p>
          <a:p>
            <a:pPr marL="515938" lvl="1" indent="-279400"/>
            <a:r>
              <a:rPr lang="en-US" dirty="0" smtClean="0"/>
              <a:t>Rehabilitation of Tributary Creek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Waite Mine Layout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</a:p>
          <a:p>
            <a:endParaRPr lang="en-US" dirty="0"/>
          </a:p>
        </p:txBody>
      </p:sp>
      <p:pic>
        <p:nvPicPr>
          <p:cNvPr id="9" name="Content Placeholder 8" descr="Copy of Jack Waite Figur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61950" y="1212122"/>
            <a:ext cx="5077598" cy="487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38336" y="1445339"/>
            <a:ext cx="35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N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640436" y="1297852"/>
            <a:ext cx="254143" cy="2190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1309" y="2016264"/>
            <a:ext cx="1392431" cy="261610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Tailings Pile TP3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79634" y="3521213"/>
            <a:ext cx="1144991" cy="261610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Borrow Area 1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26897" y="3297375"/>
            <a:ext cx="1144991" cy="261610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Borrow Area 2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14" y="3773627"/>
            <a:ext cx="1406299" cy="261610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Tailings Pile TP2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21169" y="4211777"/>
            <a:ext cx="1379294" cy="261610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Tailings Pile TP1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50760" y="4549914"/>
            <a:ext cx="1583141" cy="430887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1500-Level </a:t>
            </a:r>
            <a:r>
              <a:rPr lang="en-US" sz="1100" b="1" dirty="0" err="1" smtClean="0"/>
              <a:t>Adit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and Waste Rock Pile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2210" y="1530489"/>
            <a:ext cx="1389500" cy="261610"/>
          </a:xfrm>
          <a:prstGeom prst="rect">
            <a:avLst/>
          </a:prstGeom>
          <a:solidFill>
            <a:srgbClr val="FFD457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Tailings Pile TP4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Tailings Pile 1, Mill Area, &amp; Tributary Creek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</a:p>
          <a:p>
            <a:endParaRPr lang="en-US" dirty="0"/>
          </a:p>
        </p:txBody>
      </p:sp>
      <p:pic>
        <p:nvPicPr>
          <p:cNvPr id="7" name="Content Placeholder 4" descr="2006 TP1 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87979" y="1504756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1800" dirty="0" smtClean="0"/>
              <a:t>TP-1 (110,000 cy); Mill Area (14,000 cy); Alluvium (</a:t>
            </a:r>
            <a:r>
              <a:rPr lang="en-US" sz="1800" dirty="0" smtClean="0">
                <a:solidFill>
                  <a:schemeClr val="accent6"/>
                </a:solidFill>
              </a:rPr>
              <a:t>2,900</a:t>
            </a:r>
            <a:r>
              <a:rPr lang="en-US" sz="1800" dirty="0" smtClean="0"/>
              <a:t> cy)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069960" y="3386293"/>
            <a:ext cx="118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7551" y="3315955"/>
            <a:ext cx="118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828" y="4340887"/>
            <a:ext cx="118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Tributary Creek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Tailings Pile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TP-2 (15,000 cy Tailings)</a:t>
            </a:r>
            <a:endParaRPr lang="en-US" sz="1800" dirty="0"/>
          </a:p>
        </p:txBody>
      </p:sp>
      <p:pic>
        <p:nvPicPr>
          <p:cNvPr id="6" name="Picture 5" descr="2007 TP2 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6727" y="1540823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22242" y="2944167"/>
            <a:ext cx="118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Management &amp; Restoration (MMR)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 MMR Issues Encountered at the Jack Waite Site</a:t>
            </a:r>
          </a:p>
          <a:p>
            <a:pPr lvl="1"/>
            <a:r>
              <a:rPr lang="en-US" dirty="0" smtClean="0"/>
              <a:t>Difficult material types</a:t>
            </a:r>
          </a:p>
          <a:p>
            <a:pPr lvl="1"/>
            <a:r>
              <a:rPr lang="en-US" dirty="0" smtClean="0"/>
              <a:t>Additional waste volumes</a:t>
            </a:r>
          </a:p>
          <a:p>
            <a:pPr lvl="1"/>
            <a:r>
              <a:rPr lang="en-US" dirty="0" smtClean="0"/>
              <a:t>Insufficient borrow soil gradation characterization</a:t>
            </a:r>
          </a:p>
          <a:p>
            <a:pPr lvl="1"/>
            <a:r>
              <a:rPr lang="en-US" dirty="0" smtClean="0"/>
              <a:t>TP3 alluvial repository configuration</a:t>
            </a:r>
          </a:p>
          <a:p>
            <a:pPr lvl="1"/>
            <a:r>
              <a:rPr lang="en-US" dirty="0" smtClean="0"/>
              <a:t>Remote high elevation site; limited construction season</a:t>
            </a:r>
          </a:p>
          <a:p>
            <a:r>
              <a:rPr lang="en-US" dirty="0" smtClean="0"/>
              <a:t>Issue Discussion</a:t>
            </a:r>
          </a:p>
          <a:p>
            <a:pPr lvl="1"/>
            <a:r>
              <a:rPr lang="en-US" dirty="0" smtClean="0"/>
              <a:t>Design approach</a:t>
            </a:r>
          </a:p>
          <a:p>
            <a:pPr lvl="1"/>
            <a:r>
              <a:rPr lang="en-US" dirty="0" smtClean="0"/>
              <a:t>2011 construction issue</a:t>
            </a:r>
          </a:p>
          <a:p>
            <a:pPr lvl="1"/>
            <a:r>
              <a:rPr lang="en-US" dirty="0" smtClean="0"/>
              <a:t>Solutions / lessons learned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Material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Approach</a:t>
            </a:r>
          </a:p>
          <a:p>
            <a:pPr lvl="1"/>
            <a:r>
              <a:rPr lang="en-US" dirty="0" smtClean="0"/>
              <a:t>Borings </a:t>
            </a:r>
            <a:r>
              <a:rPr lang="en-US" dirty="0" smtClean="0">
                <a:solidFill>
                  <a:schemeClr val="accent6"/>
                </a:solidFill>
              </a:rPr>
              <a:t>and cone </a:t>
            </a:r>
            <a:r>
              <a:rPr lang="en-US" dirty="0" err="1" smtClean="0">
                <a:solidFill>
                  <a:schemeClr val="accent6"/>
                </a:solidFill>
              </a:rPr>
              <a:t>penetrometers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completed </a:t>
            </a:r>
            <a:r>
              <a:rPr lang="en-US" dirty="0" smtClean="0"/>
              <a:t>through tailings piles</a:t>
            </a:r>
          </a:p>
          <a:p>
            <a:r>
              <a:rPr lang="en-US" dirty="0" smtClean="0"/>
              <a:t>2011 Construction Issue</a:t>
            </a:r>
          </a:p>
          <a:p>
            <a:pPr lvl="1"/>
            <a:r>
              <a:rPr lang="en-US" dirty="0" smtClean="0"/>
              <a:t>TP2 slimes encountered in July 2011</a:t>
            </a:r>
          </a:p>
          <a:p>
            <a:pPr lvl="1"/>
            <a:r>
              <a:rPr lang="en-US" dirty="0" smtClean="0"/>
              <a:t>Difficult to excavate material</a:t>
            </a:r>
          </a:p>
          <a:p>
            <a:pPr lvl="1"/>
            <a:r>
              <a:rPr lang="en-US" dirty="0" smtClean="0"/>
              <a:t>Difficult to haul material – transportation </a:t>
            </a:r>
            <a:br>
              <a:rPr lang="en-US" dirty="0" smtClean="0"/>
            </a:br>
            <a:r>
              <a:rPr lang="en-US" dirty="0" smtClean="0"/>
              <a:t>caused separation of solids / liquids &amp; spills</a:t>
            </a:r>
          </a:p>
          <a:p>
            <a:r>
              <a:rPr lang="en-US" dirty="0" smtClean="0"/>
              <a:t>Solutions / Lessons Learned</a:t>
            </a:r>
          </a:p>
          <a:p>
            <a:pPr lvl="1"/>
            <a:r>
              <a:rPr lang="en-US" dirty="0" smtClean="0"/>
              <a:t>Temporary stockpile material to dewater, addition of Portland Cement (5%); transportable; achieved good compaction</a:t>
            </a:r>
          </a:p>
          <a:p>
            <a:pPr lvl="1"/>
            <a:r>
              <a:rPr lang="en-US" dirty="0" smtClean="0"/>
              <a:t>For tailings piles, focus on potential volume of this material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  <p:pic>
        <p:nvPicPr>
          <p:cNvPr id="5" name="Picture 4" descr="2011 TP2 Slim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4890" y="1242886"/>
            <a:ext cx="3146385" cy="235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Waste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 Approach </a:t>
            </a:r>
          </a:p>
          <a:p>
            <a:pPr lvl="1"/>
            <a:r>
              <a:rPr lang="en-US" dirty="0" smtClean="0"/>
              <a:t>Aerial survey / </a:t>
            </a:r>
            <a:r>
              <a:rPr lang="en-US" dirty="0" err="1" smtClean="0"/>
              <a:t>LiDAR</a:t>
            </a:r>
            <a:r>
              <a:rPr lang="en-US" dirty="0" smtClean="0"/>
              <a:t> data (2-ft. topographic contouring)</a:t>
            </a:r>
          </a:p>
          <a:p>
            <a:pPr lvl="1"/>
            <a:r>
              <a:rPr lang="en-US" dirty="0" smtClean="0"/>
              <a:t>Test pit and boring extent / depth of mine wastes</a:t>
            </a:r>
          </a:p>
          <a:p>
            <a:pPr lvl="1"/>
            <a:r>
              <a:rPr lang="en-US" dirty="0" smtClean="0"/>
              <a:t>Mine waste </a:t>
            </a:r>
            <a:r>
              <a:rPr lang="en-US" dirty="0" err="1" smtClean="0"/>
              <a:t>volumetrics</a:t>
            </a:r>
            <a:r>
              <a:rPr lang="en-US" dirty="0" smtClean="0"/>
              <a:t> developed using CAD 3D</a:t>
            </a:r>
          </a:p>
          <a:p>
            <a:pPr lvl="1"/>
            <a:r>
              <a:rPr lang="en-US" dirty="0" smtClean="0"/>
              <a:t>Contingency volumes included (~30 Percent)</a:t>
            </a:r>
          </a:p>
          <a:p>
            <a:r>
              <a:rPr lang="en-US" dirty="0" smtClean="0"/>
              <a:t>2011 Construction Issue</a:t>
            </a:r>
          </a:p>
          <a:p>
            <a:pPr lvl="1"/>
            <a:r>
              <a:rPr lang="en-US" dirty="0" smtClean="0"/>
              <a:t>Additional waste rock volume at Mill Site (34,000 vs. 14,000 cy)</a:t>
            </a:r>
          </a:p>
          <a:p>
            <a:pPr lvl="1"/>
            <a:r>
              <a:rPr lang="en-US" dirty="0" smtClean="0"/>
              <a:t>Additional tailings volume at TP2 (23,000 vs. 15,000 cy)</a:t>
            </a:r>
          </a:p>
          <a:p>
            <a:pPr lvl="1"/>
            <a:r>
              <a:rPr lang="en-US" dirty="0" smtClean="0"/>
              <a:t>2012 concerns with waste volume in Tributary Creek alluvium</a:t>
            </a:r>
          </a:p>
          <a:p>
            <a:r>
              <a:rPr lang="en-US" dirty="0" smtClean="0"/>
              <a:t>Solutions / Lessons Learned</a:t>
            </a:r>
          </a:p>
          <a:p>
            <a:pPr lvl="1"/>
            <a:r>
              <a:rPr lang="en-US" dirty="0" smtClean="0"/>
              <a:t>Flexibility in repository design </a:t>
            </a:r>
            <a:br>
              <a:rPr lang="en-US" dirty="0" smtClean="0"/>
            </a:br>
            <a:r>
              <a:rPr lang="en-US" dirty="0" smtClean="0"/>
              <a:t>to allow additional capacity</a:t>
            </a:r>
          </a:p>
          <a:p>
            <a:pPr lvl="1"/>
            <a:r>
              <a:rPr lang="en-US" dirty="0" smtClean="0"/>
              <a:t>Steep slopes and alluvial </a:t>
            </a:r>
            <a:br>
              <a:rPr lang="en-US" dirty="0" smtClean="0"/>
            </a:br>
            <a:r>
              <a:rPr lang="en-US" dirty="0" smtClean="0"/>
              <a:t>interface difficult to estimate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  <p:pic>
        <p:nvPicPr>
          <p:cNvPr id="6" name="Picture 5" descr="2011 Mill Site Excavatio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07191" y="4734233"/>
            <a:ext cx="3056937" cy="135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Insufficient Borrow Soil Gradation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59" y="1600201"/>
            <a:ext cx="3995222" cy="4608870"/>
          </a:xfrm>
        </p:spPr>
        <p:txBody>
          <a:bodyPr>
            <a:normAutofit fontScale="92500" lnSpcReduction="10000"/>
          </a:bodyPr>
          <a:lstStyle/>
          <a:p>
            <a:pPr marL="176213" indent="-176213"/>
            <a:r>
              <a:rPr lang="en-US" dirty="0" smtClean="0"/>
              <a:t>Design Approach </a:t>
            </a:r>
          </a:p>
          <a:p>
            <a:pPr marL="457200" lvl="1" indent="-220663"/>
            <a:r>
              <a:rPr lang="en-US" dirty="0" smtClean="0"/>
              <a:t>Repository cover / rehabilitation area growth media and fill primarily developed from Borrow Area 2</a:t>
            </a:r>
          </a:p>
          <a:p>
            <a:pPr marL="457200" lvl="1" indent="-220663"/>
            <a:r>
              <a:rPr lang="en-US" dirty="0" smtClean="0"/>
              <a:t>Test pits used to estimate </a:t>
            </a:r>
            <a:br>
              <a:rPr lang="en-US" dirty="0" smtClean="0"/>
            </a:br>
            <a:r>
              <a:rPr lang="en-US" dirty="0" smtClean="0"/>
              <a:t>depth of borrow soils</a:t>
            </a:r>
          </a:p>
          <a:p>
            <a:pPr marL="457200" lvl="1" indent="-220663"/>
            <a:r>
              <a:rPr lang="en-US" dirty="0" smtClean="0"/>
              <a:t>Field observations / geotechnical data used to evaluate gradation (oversize </a:t>
            </a:r>
            <a:br>
              <a:rPr lang="en-US" dirty="0" smtClean="0"/>
            </a:br>
            <a:r>
              <a:rPr lang="en-US" dirty="0" smtClean="0"/>
              <a:t>vs. granular material)</a:t>
            </a:r>
          </a:p>
          <a:p>
            <a:pPr marL="457200" lvl="1" indent="-220663"/>
            <a:r>
              <a:rPr lang="en-US" dirty="0" smtClean="0"/>
              <a:t>Borrow soil </a:t>
            </a:r>
            <a:r>
              <a:rPr lang="en-US" dirty="0" err="1" smtClean="0"/>
              <a:t>volumetrics</a:t>
            </a:r>
            <a:r>
              <a:rPr lang="en-US" dirty="0" smtClean="0"/>
              <a:t> developed using CAD 3D </a:t>
            </a:r>
            <a:br>
              <a:rPr lang="en-US" dirty="0" smtClean="0"/>
            </a:br>
            <a:r>
              <a:rPr lang="en-US" dirty="0" smtClean="0"/>
              <a:t>and gradation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3511" y="3207778"/>
            <a:ext cx="4425712" cy="2735823"/>
          </a:xfrm>
        </p:spPr>
        <p:txBody>
          <a:bodyPr>
            <a:normAutofit fontScale="92500" lnSpcReduction="10000"/>
          </a:bodyPr>
          <a:lstStyle/>
          <a:p>
            <a:pPr marL="176213" indent="-176213"/>
            <a:r>
              <a:rPr lang="en-US" dirty="0" smtClean="0"/>
              <a:t>2011 Construction Issue</a:t>
            </a:r>
          </a:p>
          <a:p>
            <a:pPr marL="457200" lvl="1" indent="-220663"/>
            <a:r>
              <a:rPr lang="en-US" dirty="0" smtClean="0"/>
              <a:t>Significantly more oversize </a:t>
            </a:r>
            <a:br>
              <a:rPr lang="en-US" dirty="0" smtClean="0"/>
            </a:br>
            <a:r>
              <a:rPr lang="en-US" dirty="0" smtClean="0"/>
              <a:t>material  - </a:t>
            </a:r>
            <a:r>
              <a:rPr lang="en-US" dirty="0" smtClean="0">
                <a:solidFill>
                  <a:schemeClr val="accent6"/>
                </a:solidFill>
              </a:rPr>
              <a:t>19,000 </a:t>
            </a:r>
            <a:r>
              <a:rPr lang="en-US" dirty="0" smtClean="0"/>
              <a:t>cy vs. 11,000 cy</a:t>
            </a:r>
          </a:p>
          <a:p>
            <a:pPr marL="457200" lvl="1" indent="-220663"/>
            <a:r>
              <a:rPr lang="en-US" dirty="0" smtClean="0"/>
              <a:t>Limited stockpiling areas / double handling in steep terrain</a:t>
            </a:r>
          </a:p>
          <a:p>
            <a:pPr marL="176213" indent="-176213"/>
            <a:r>
              <a:rPr lang="en-US" dirty="0" smtClean="0"/>
              <a:t>Solutions / Lessons Learned</a:t>
            </a:r>
          </a:p>
          <a:p>
            <a:pPr marL="457200" lvl="1" indent="-220663"/>
            <a:r>
              <a:rPr lang="en-US" dirty="0" smtClean="0"/>
              <a:t>Design approach should use </a:t>
            </a:r>
            <a:br>
              <a:rPr lang="en-US" dirty="0" smtClean="0"/>
            </a:br>
            <a:r>
              <a:rPr lang="en-US" dirty="0" smtClean="0"/>
              <a:t>grizzly / screening for oversize rock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Managing Mine Slimes – Jack Waite Mine Removal Action</a:t>
            </a:r>
            <a:endParaRPr lang="en-US" dirty="0"/>
          </a:p>
        </p:txBody>
      </p:sp>
      <p:pic>
        <p:nvPicPr>
          <p:cNvPr id="5" name="Picture 4" descr="Mill Oversize Stockpil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86748" y="1238865"/>
            <a:ext cx="4127448" cy="165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2 EPA Hardrock Presentation_Jack Waite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LFT Presentatio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Framework</Design_x0020_Theme>
    <Document_x0020_Type xmlns="e82d9c9c-0106-4092-b4b0-0a0a115e3169">PowerPoint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6" ma:contentTypeDescription="Create a new document." ma:contentTypeScope="" ma:versionID="18a35025eef8fc3423081b5ce7085327">
  <xsd:schema xmlns:xsd="http://www.w3.org/2001/XMLSchema" xmlns:xs="http://www.w3.org/2001/XMLSchema" xmlns:p="http://schemas.microsoft.com/office/2006/metadata/properties" xmlns:ns2="e82d9c9c-0106-4092-b4b0-0a0a115e3169" targetNamespace="http://schemas.microsoft.com/office/2006/metadata/properties" ma:root="true" ma:fieldsID="49a9e9858634b921b0e61c881ba2b417" ns2:_="">
    <xsd:import namespace="e82d9c9c-0106-4092-b4b0-0a0a115e316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SP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E1659-0771-4DBC-97DF-214814676868}">
  <ds:schemaRefs>
    <ds:schemaRef ds:uri="http://schemas.microsoft.com/office/2006/documentManagement/types"/>
    <ds:schemaRef ds:uri="http://www.w3.org/XML/1998/namespace"/>
    <ds:schemaRef ds:uri="e82d9c9c-0106-4092-b4b0-0a0a115e3169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553ED3-ACB3-4787-8C1B-B6CAB71B7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D76EC0-3D2A-4548-B17F-43AC19105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 EPA Hardrock Presentation_Jack Waite</Template>
  <TotalTime>731</TotalTime>
  <Words>428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2012 EPA Hardrock Presentation_Jack Waite</vt:lpstr>
      <vt:lpstr>Framework Dark</vt:lpstr>
      <vt:lpstr>PowerPoint Presentation</vt:lpstr>
      <vt:lpstr>Introduction</vt:lpstr>
      <vt:lpstr>Jack Waite Mine Layout</vt:lpstr>
      <vt:lpstr>Tailings Pile 1, Mill Area, &amp; Tributary Creek</vt:lpstr>
      <vt:lpstr>Tailings Pile 2</vt:lpstr>
      <vt:lpstr>Materials Management &amp; Restoration (MMR) Issues</vt:lpstr>
      <vt:lpstr>Difficult Material Types</vt:lpstr>
      <vt:lpstr>Additional Waste Volumes</vt:lpstr>
      <vt:lpstr>Insufficient Borrow Soil Gradation Characterization</vt:lpstr>
      <vt:lpstr>TP3 Alluvial Repository Configuration</vt:lpstr>
      <vt:lpstr>Remote High Elevation Site</vt:lpstr>
      <vt:lpstr>Questions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R Bragdon</dc:creator>
  <cp:lastModifiedBy>martinali</cp:lastModifiedBy>
  <cp:revision>40</cp:revision>
  <cp:lastPrinted>2012-07-31T21:50:15Z</cp:lastPrinted>
  <dcterms:created xsi:type="dcterms:W3CDTF">2012-03-19T23:00:36Z</dcterms:created>
  <dcterms:modified xsi:type="dcterms:W3CDTF">2012-07-31T21:50:30Z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4000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0x010100A04C7DDF731A7245BD9C9D6BB8130A5F</vt:lpwstr>
  </property>
  <property fmtid="{D5CDD505-2E9C-101B-9397-08002B2CF9AE}" pid="6" name="_SourceUrl">
    <vt:lpwstr/>
  </property>
  <property fmtid="{D5CDD505-2E9C-101B-9397-08002B2CF9AE}" pid="7" name="TemplateUrl">
    <vt:lpwstr/>
  </property>
</Properties>
</file>