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5" r:id="rId3"/>
    <p:sldId id="337" r:id="rId4"/>
    <p:sldId id="342" r:id="rId5"/>
    <p:sldId id="314" r:id="rId6"/>
    <p:sldId id="338" r:id="rId7"/>
    <p:sldId id="335" r:id="rId8"/>
    <p:sldId id="277" r:id="rId9"/>
    <p:sldId id="278" r:id="rId10"/>
    <p:sldId id="331" r:id="rId11"/>
    <p:sldId id="272" r:id="rId12"/>
    <p:sldId id="336" r:id="rId13"/>
    <p:sldId id="266" r:id="rId14"/>
    <p:sldId id="364" r:id="rId15"/>
    <p:sldId id="287" r:id="rId16"/>
    <p:sldId id="293" r:id="rId17"/>
    <p:sldId id="292" r:id="rId18"/>
    <p:sldId id="360" r:id="rId19"/>
    <p:sldId id="365" r:id="rId20"/>
    <p:sldId id="288" r:id="rId21"/>
    <p:sldId id="289" r:id="rId22"/>
    <p:sldId id="355" r:id="rId23"/>
    <p:sldId id="358" r:id="rId24"/>
    <p:sldId id="378" r:id="rId25"/>
    <p:sldId id="375" r:id="rId26"/>
    <p:sldId id="300" r:id="rId27"/>
    <p:sldId id="325" r:id="rId28"/>
    <p:sldId id="382" r:id="rId29"/>
    <p:sldId id="327" r:id="rId30"/>
    <p:sldId id="366" r:id="rId31"/>
    <p:sldId id="384" r:id="rId32"/>
    <p:sldId id="350" r:id="rId33"/>
    <p:sldId id="374" r:id="rId34"/>
    <p:sldId id="363"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616"/>
    <a:srgbClr val="B48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1246" autoAdjust="0"/>
  </p:normalViewPr>
  <p:slideViewPr>
    <p:cSldViewPr snapToGrid="0">
      <p:cViewPr>
        <p:scale>
          <a:sx n="70" d="100"/>
          <a:sy n="70" d="100"/>
        </p:scale>
        <p:origin x="-588" y="-120"/>
      </p:cViewPr>
      <p:guideLst>
        <p:guide orient="horz" pos="9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porty\presents\2012\Oct_NAAMLP\AsRBA_250_cycle%20fit%20tab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orty\presents\2012\Oct_NAAMLP\AsRBA_250_cycle%20fit%20tab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foster\My%20Documents\laptop%20porty\Research\As_RBA\XAFS\Bulk%20XAS%20DATSETS\AsRBA_250_cycle_fi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foster\My%20Documents\laptop%20porty\Research\As_RBA\XAFS\Bulk%20XAS%20DATSETS\AsRBA_250_cycle_fi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foster\My%20Documents\laptop%20porty\Research\As_RBA\XAFS\Bulk%20XAS%20DATSETS\AsRBA_250_cycle_fi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foster\My%20Documents\laptop%20porty\Research\As_RBA\XAFS\Bulk%20XAS%20DATSETS\AsRBA_250_cycle_f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'PCA ALL'!$B$3:$T$3</c:f>
              <c:numCache>
                <c:formatCode>General</c:formatCode>
                <c:ptCount val="19"/>
                <c:pt idx="0">
                  <c:v>0.24500000000000036</c:v>
                </c:pt>
                <c:pt idx="1">
                  <c:v>0.24100000000000021</c:v>
                </c:pt>
                <c:pt idx="2">
                  <c:v>0.22300000000000023</c:v>
                </c:pt>
                <c:pt idx="3">
                  <c:v>0.23500000000000001</c:v>
                </c:pt>
                <c:pt idx="4">
                  <c:v>0.24900000000000039</c:v>
                </c:pt>
                <c:pt idx="5">
                  <c:v>0.24600000000000036</c:v>
                </c:pt>
                <c:pt idx="6">
                  <c:v>0.24300000000000024</c:v>
                </c:pt>
                <c:pt idx="7">
                  <c:v>0.19100000000000023</c:v>
                </c:pt>
                <c:pt idx="8">
                  <c:v>0.23600000000000004</c:v>
                </c:pt>
                <c:pt idx="9">
                  <c:v>0.22700000000000026</c:v>
                </c:pt>
                <c:pt idx="10">
                  <c:v>0.24300000000000024</c:v>
                </c:pt>
                <c:pt idx="11">
                  <c:v>0.20600000000000004</c:v>
                </c:pt>
                <c:pt idx="12">
                  <c:v>0.24300000000000024</c:v>
                </c:pt>
                <c:pt idx="13">
                  <c:v>0.15700000000000039</c:v>
                </c:pt>
                <c:pt idx="14">
                  <c:v>0.23400000000000001</c:v>
                </c:pt>
                <c:pt idx="15">
                  <c:v>0.23400000000000001</c:v>
                </c:pt>
                <c:pt idx="16">
                  <c:v>0.20800000000000021</c:v>
                </c:pt>
                <c:pt idx="17">
                  <c:v>0.21900000000000039</c:v>
                </c:pt>
                <c:pt idx="18">
                  <c:v>0.24600000000000036</c:v>
                </c:pt>
              </c:numCache>
            </c:numRef>
          </c:xVal>
          <c:yVal>
            <c:numRef>
              <c:f>'PCA ALL'!$B$4:$T$4</c:f>
              <c:numCache>
                <c:formatCode>General</c:formatCode>
                <c:ptCount val="19"/>
                <c:pt idx="0">
                  <c:v>-4.1000000000000002E-2</c:v>
                </c:pt>
                <c:pt idx="1">
                  <c:v>-1.0999999999999999E-2</c:v>
                </c:pt>
                <c:pt idx="2">
                  <c:v>-4.7000000000000111E-2</c:v>
                </c:pt>
                <c:pt idx="3">
                  <c:v>-6.6000000000000003E-2</c:v>
                </c:pt>
                <c:pt idx="4">
                  <c:v>-0.10800000000000012</c:v>
                </c:pt>
                <c:pt idx="5">
                  <c:v>0</c:v>
                </c:pt>
                <c:pt idx="6">
                  <c:v>-5.1000000000000004E-2</c:v>
                </c:pt>
                <c:pt idx="7">
                  <c:v>-2.1000000000000039E-2</c:v>
                </c:pt>
                <c:pt idx="8">
                  <c:v>-4.1000000000000002E-2</c:v>
                </c:pt>
                <c:pt idx="9">
                  <c:v>-1.2000000000000019E-2</c:v>
                </c:pt>
                <c:pt idx="10">
                  <c:v>-4.2000000000000079E-2</c:v>
                </c:pt>
                <c:pt idx="11">
                  <c:v>1.0999999999999999E-2</c:v>
                </c:pt>
                <c:pt idx="12">
                  <c:v>-3.9000000000000076E-2</c:v>
                </c:pt>
                <c:pt idx="13">
                  <c:v>0.97400000000000053</c:v>
                </c:pt>
                <c:pt idx="14">
                  <c:v>-5.6000000000000022E-2</c:v>
                </c:pt>
                <c:pt idx="15">
                  <c:v>-0.12400000000000012</c:v>
                </c:pt>
                <c:pt idx="16">
                  <c:v>-9.0000000000000219E-3</c:v>
                </c:pt>
                <c:pt idx="17">
                  <c:v>-3.0000000000000072E-2</c:v>
                </c:pt>
                <c:pt idx="18">
                  <c:v>4.6000000000000013E-2</c:v>
                </c:pt>
              </c:numCache>
            </c:numRef>
          </c:yVal>
        </c:ser>
        <c:axId val="131714048"/>
        <c:axId val="131801856"/>
      </c:scatterChart>
      <c:valAx>
        <c:axId val="131714048"/>
        <c:scaling>
          <c:orientation val="minMax"/>
          <c:max val="1.2"/>
          <c:min val="-0.2"/>
        </c:scaling>
        <c:axPos val="b"/>
        <c:numFmt formatCode="General" sourceLinked="1"/>
        <c:tickLblPos val="nextTo"/>
        <c:txPr>
          <a:bodyPr/>
          <a:lstStyle/>
          <a:p>
            <a:pPr>
              <a:defRPr sz="1800"/>
            </a:pPr>
            <a:endParaRPr lang="en-US"/>
          </a:p>
        </c:txPr>
        <c:crossAx val="131801856"/>
        <c:crossesAt val="-0.2"/>
        <c:crossBetween val="midCat"/>
        <c:majorUnit val="0.5"/>
      </c:valAx>
      <c:valAx>
        <c:axId val="131801856"/>
        <c:scaling>
          <c:orientation val="minMax"/>
          <c:max val="1.5"/>
          <c:min val="-0.2"/>
        </c:scaling>
        <c:axPos val="l"/>
        <c:majorGridlines/>
        <c:numFmt formatCode="General" sourceLinked="1"/>
        <c:tickLblPos val="nextTo"/>
        <c:txPr>
          <a:bodyPr/>
          <a:lstStyle/>
          <a:p>
            <a:pPr>
              <a:defRPr sz="1800"/>
            </a:pPr>
            <a:endParaRPr lang="en-US"/>
          </a:p>
        </c:txPr>
        <c:crossAx val="131714048"/>
        <c:crossesAt val="-0.2"/>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'PCA no E18'!$B$3:$S$3</c:f>
              <c:numCache>
                <c:formatCode>General</c:formatCode>
                <c:ptCount val="18"/>
                <c:pt idx="0">
                  <c:v>0.24900000000000039</c:v>
                </c:pt>
                <c:pt idx="1">
                  <c:v>0.24300000000000024</c:v>
                </c:pt>
                <c:pt idx="2">
                  <c:v>0.22600000000000001</c:v>
                </c:pt>
                <c:pt idx="3">
                  <c:v>0.23800000000000004</c:v>
                </c:pt>
                <c:pt idx="4">
                  <c:v>0.253</c:v>
                </c:pt>
                <c:pt idx="5">
                  <c:v>0.24900000000000039</c:v>
                </c:pt>
                <c:pt idx="6">
                  <c:v>0.24600000000000036</c:v>
                </c:pt>
                <c:pt idx="7">
                  <c:v>0.193</c:v>
                </c:pt>
                <c:pt idx="8">
                  <c:v>0.23900000000000021</c:v>
                </c:pt>
                <c:pt idx="9">
                  <c:v>0.23</c:v>
                </c:pt>
                <c:pt idx="10">
                  <c:v>0.24700000000000036</c:v>
                </c:pt>
                <c:pt idx="11">
                  <c:v>0.20900000000000021</c:v>
                </c:pt>
                <c:pt idx="12">
                  <c:v>0.24600000000000036</c:v>
                </c:pt>
                <c:pt idx="13">
                  <c:v>0.23800000000000004</c:v>
                </c:pt>
                <c:pt idx="14">
                  <c:v>0.23800000000000004</c:v>
                </c:pt>
                <c:pt idx="15">
                  <c:v>0.21100000000000024</c:v>
                </c:pt>
                <c:pt idx="16">
                  <c:v>0.222</c:v>
                </c:pt>
                <c:pt idx="17">
                  <c:v>0.24900000000000039</c:v>
                </c:pt>
              </c:numCache>
            </c:numRef>
          </c:xVal>
          <c:yVal>
            <c:numRef>
              <c:f>'PCA no E18'!$B$4:$S$4</c:f>
              <c:numCache>
                <c:formatCode>General</c:formatCode>
                <c:ptCount val="18"/>
                <c:pt idx="0">
                  <c:v>0.31200000000000072</c:v>
                </c:pt>
                <c:pt idx="1">
                  <c:v>7.8000000000000014E-2</c:v>
                </c:pt>
                <c:pt idx="2">
                  <c:v>-0.34</c:v>
                </c:pt>
                <c:pt idx="3">
                  <c:v>-5.3000000000000012E-2</c:v>
                </c:pt>
                <c:pt idx="4">
                  <c:v>4.3000000000000003E-2</c:v>
                </c:pt>
                <c:pt idx="5">
                  <c:v>0.129</c:v>
                </c:pt>
                <c:pt idx="6">
                  <c:v>1.0000000000000005E-2</c:v>
                </c:pt>
                <c:pt idx="7">
                  <c:v>-0.57299999999999995</c:v>
                </c:pt>
                <c:pt idx="8">
                  <c:v>-0.23</c:v>
                </c:pt>
                <c:pt idx="9">
                  <c:v>-5.3999999999999999E-2</c:v>
                </c:pt>
                <c:pt idx="10">
                  <c:v>-1.9000000000000048E-2</c:v>
                </c:pt>
                <c:pt idx="11">
                  <c:v>-0.191</c:v>
                </c:pt>
                <c:pt idx="12">
                  <c:v>2.1000000000000012E-2</c:v>
                </c:pt>
                <c:pt idx="13">
                  <c:v>0.17400000000000004</c:v>
                </c:pt>
                <c:pt idx="14">
                  <c:v>-0.15000000000000024</c:v>
                </c:pt>
                <c:pt idx="15">
                  <c:v>6.0000000000000032E-2</c:v>
                </c:pt>
                <c:pt idx="16">
                  <c:v>7.5999999999999998E-2</c:v>
                </c:pt>
                <c:pt idx="17">
                  <c:v>0.52200000000000002</c:v>
                </c:pt>
              </c:numCache>
            </c:numRef>
          </c:yVal>
        </c:ser>
        <c:axId val="131829120"/>
        <c:axId val="131835008"/>
      </c:scatterChart>
      <c:valAx>
        <c:axId val="131829120"/>
        <c:scaling>
          <c:orientation val="minMax"/>
          <c:max val="0.60000000000000064"/>
          <c:min val="-0.8"/>
        </c:scaling>
        <c:axPos val="b"/>
        <c:numFmt formatCode="General" sourceLinked="1"/>
        <c:tickLblPos val="nextTo"/>
        <c:txPr>
          <a:bodyPr/>
          <a:lstStyle/>
          <a:p>
            <a:pPr>
              <a:defRPr sz="1600"/>
            </a:pPr>
            <a:endParaRPr lang="en-US"/>
          </a:p>
        </c:txPr>
        <c:crossAx val="131835008"/>
        <c:crossesAt val="-0.8"/>
        <c:crossBetween val="midCat"/>
        <c:majorUnit val="0.4"/>
      </c:valAx>
      <c:valAx>
        <c:axId val="131835008"/>
        <c:scaling>
          <c:orientation val="minMax"/>
        </c:scaling>
        <c:axPos val="l"/>
        <c:majorGridlines/>
        <c:numFmt formatCode="General" sourceLinked="1"/>
        <c:tickLblPos val="nextTo"/>
        <c:txPr>
          <a:bodyPr/>
          <a:lstStyle/>
          <a:p>
            <a:pPr>
              <a:defRPr sz="1600"/>
            </a:pPr>
            <a:endParaRPr lang="en-US"/>
          </a:p>
        </c:txPr>
        <c:crossAx val="131829120"/>
        <c:crossesAt val="-0.8"/>
        <c:crossBetween val="midCat"/>
        <c:majorUnit val="0.4"/>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Ca-Fe-Arsenate</a:t>
            </a:r>
          </a:p>
        </c:rich>
      </c:tx>
      <c:layout>
        <c:manualLayout>
          <c:xMode val="edge"/>
          <c:yMode val="edge"/>
          <c:x val="0.61626417003793721"/>
          <c:y val="1.0651663756330193E-2"/>
        </c:manualLayout>
      </c:layout>
      <c:overlay val="1"/>
    </c:title>
    <c:plotArea>
      <c:layout/>
      <c:scatterChart>
        <c:scatterStyle val="lineMarker"/>
        <c:ser>
          <c:idx val="4"/>
          <c:order val="4"/>
          <c:tx>
            <c:strRef>
              <c:f>'comparison to invivo'!$P$1</c:f>
            </c:strRef>
          </c:tx>
          <c:spPr>
            <a:ln w="28575">
              <a:noFill/>
            </a:ln>
          </c:spPr>
          <c:xVal>
            <c:numRef>
              <c:f>'comparison to invivo'!$D$2:$D$7</c:f>
            </c:numRef>
          </c:xVal>
          <c:yVal>
            <c:numRef>
              <c:f>'comparison to invivo'!$P$2:$P$7</c:f>
            </c:numRef>
          </c:yVal>
        </c:ser>
        <c:ser>
          <c:idx val="5"/>
          <c:order val="5"/>
          <c:tx>
            <c:strRef>
              <c:f>'comparison to invivo'!$Q$1</c:f>
            </c:strRef>
          </c:tx>
          <c:spPr>
            <a:ln w="28575">
              <a:noFill/>
            </a:ln>
          </c:spPr>
          <c:xVal>
            <c:numRef>
              <c:f>'comparison to invivo'!$D$2:$D$7</c:f>
            </c:numRef>
          </c:xVal>
          <c:yVal>
            <c:numRef>
              <c:f>'comparison to invivo'!$Q$2:$Q$7</c:f>
            </c:numRef>
          </c:yVal>
        </c:ser>
        <c:ser>
          <c:idx val="6"/>
          <c:order val="6"/>
          <c:tx>
            <c:strRef>
              <c:f>'comparison to invivo'!$R$1</c:f>
            </c:strRef>
          </c:tx>
          <c:spPr>
            <a:ln w="28575">
              <a:noFill/>
            </a:ln>
          </c:spPr>
          <c:xVal>
            <c:numRef>
              <c:f>'comparison to invivo'!$D$2:$D$7</c:f>
            </c:numRef>
          </c:xVal>
          <c:yVal>
            <c:numRef>
              <c:f>'comparison to invivo'!$R$2:$R$7</c:f>
            </c:numRef>
          </c:yVal>
        </c:ser>
        <c:ser>
          <c:idx val="7"/>
          <c:order val="7"/>
          <c:tx>
            <c:strRef>
              <c:f>'comparison to invivo'!$S$1</c:f>
            </c:strRef>
          </c:tx>
          <c:spPr>
            <a:ln w="28575">
              <a:noFill/>
            </a:ln>
          </c:spPr>
          <c:xVal>
            <c:numRef>
              <c:f>'comparison to invivo'!$D$2:$D$7</c:f>
            </c:numRef>
          </c:xVal>
          <c:yVal>
            <c:numRef>
              <c:f>'comparison to invivo'!$S$2:$S$7</c:f>
            </c:numRef>
          </c:yVal>
        </c:ser>
        <c:ser>
          <c:idx val="0"/>
          <c:order val="0"/>
          <c:tx>
            <c:strRef>
              <c:f>'comparison to invivo'!$P$1</c:f>
              <c:strCache>
                <c:ptCount val="1"/>
                <c:pt idx="0">
                  <c:v>bioday 6/7</c:v>
                </c:pt>
              </c:strCache>
            </c:strRef>
          </c:tx>
          <c:spPr>
            <a:ln w="28575">
              <a:noFill/>
            </a:ln>
          </c:spPr>
          <c:xVal>
            <c:numRef>
              <c:f>'comparison to invivo'!$D$2:$D$7</c:f>
              <c:numCache>
                <c:formatCode>0.0%</c:formatCode>
                <c:ptCount val="6"/>
                <c:pt idx="0">
                  <c:v>0.35743400000000008</c:v>
                </c:pt>
                <c:pt idx="1">
                  <c:v>0.18969100000000041</c:v>
                </c:pt>
                <c:pt idx="3">
                  <c:v>0.18603800000000056</c:v>
                </c:pt>
                <c:pt idx="4">
                  <c:v>5.0500000000000003E-2</c:v>
                </c:pt>
                <c:pt idx="5">
                  <c:v>0.19283500000000001</c:v>
                </c:pt>
              </c:numCache>
            </c:numRef>
          </c:xVal>
          <c:yVal>
            <c:numRef>
              <c:f>'comparison to invivo'!$P$2:$P$7</c:f>
              <c:numCache>
                <c:formatCode>General</c:formatCode>
                <c:ptCount val="6"/>
                <c:pt idx="0">
                  <c:v>26.8</c:v>
                </c:pt>
                <c:pt idx="1">
                  <c:v>17</c:v>
                </c:pt>
                <c:pt idx="2">
                  <c:v>20.3</c:v>
                </c:pt>
                <c:pt idx="3">
                  <c:v>6.8</c:v>
                </c:pt>
                <c:pt idx="4">
                  <c:v>13.8</c:v>
                </c:pt>
                <c:pt idx="5">
                  <c:v>23.5</c:v>
                </c:pt>
              </c:numCache>
            </c:numRef>
          </c:yVal>
        </c:ser>
        <c:ser>
          <c:idx val="1"/>
          <c:order val="1"/>
          <c:tx>
            <c:strRef>
              <c:f>'comparison to invivo'!$Q$1</c:f>
              <c:strCache>
                <c:ptCount val="1"/>
                <c:pt idx="0">
                  <c:v>bioday 9/10</c:v>
                </c:pt>
              </c:strCache>
            </c:strRef>
          </c:tx>
          <c:spPr>
            <a:ln w="28575">
              <a:noFill/>
            </a:ln>
          </c:spPr>
          <c:xVal>
            <c:numRef>
              <c:f>'comparison to invivo'!$D$2:$D$7</c:f>
              <c:numCache>
                <c:formatCode>0.0%</c:formatCode>
                <c:ptCount val="6"/>
                <c:pt idx="0">
                  <c:v>0.35743400000000008</c:v>
                </c:pt>
                <c:pt idx="1">
                  <c:v>0.18969100000000041</c:v>
                </c:pt>
                <c:pt idx="3">
                  <c:v>0.18603800000000056</c:v>
                </c:pt>
                <c:pt idx="4">
                  <c:v>5.0500000000000003E-2</c:v>
                </c:pt>
                <c:pt idx="5">
                  <c:v>0.19283500000000001</c:v>
                </c:pt>
              </c:numCache>
            </c:numRef>
          </c:xVal>
          <c:yVal>
            <c:numRef>
              <c:f>'comparison to invivo'!$Q$2:$Q$7</c:f>
              <c:numCache>
                <c:formatCode>General</c:formatCode>
                <c:ptCount val="6"/>
                <c:pt idx="0">
                  <c:v>29.2</c:v>
                </c:pt>
                <c:pt idx="1">
                  <c:v>15.9</c:v>
                </c:pt>
                <c:pt idx="2">
                  <c:v>19.5</c:v>
                </c:pt>
                <c:pt idx="3">
                  <c:v>4.4000000000000004</c:v>
                </c:pt>
                <c:pt idx="4">
                  <c:v>11.7</c:v>
                </c:pt>
                <c:pt idx="5">
                  <c:v>26</c:v>
                </c:pt>
              </c:numCache>
            </c:numRef>
          </c:yVal>
        </c:ser>
        <c:ser>
          <c:idx val="2"/>
          <c:order val="2"/>
          <c:tx>
            <c:strRef>
              <c:f>'comparison to invivo'!$R$1</c:f>
              <c:strCache>
                <c:ptCount val="1"/>
                <c:pt idx="0">
                  <c:v>bioday 12/13</c:v>
                </c:pt>
              </c:strCache>
            </c:strRef>
          </c:tx>
          <c:spPr>
            <a:ln w="28575">
              <a:noFill/>
            </a:ln>
          </c:spPr>
          <c:xVal>
            <c:numRef>
              <c:f>'comparison to invivo'!$D$2:$D$7</c:f>
              <c:numCache>
                <c:formatCode>0.0%</c:formatCode>
                <c:ptCount val="6"/>
                <c:pt idx="0">
                  <c:v>0.35743400000000008</c:v>
                </c:pt>
                <c:pt idx="1">
                  <c:v>0.18969100000000041</c:v>
                </c:pt>
                <c:pt idx="3">
                  <c:v>0.18603800000000056</c:v>
                </c:pt>
                <c:pt idx="4">
                  <c:v>5.0500000000000003E-2</c:v>
                </c:pt>
                <c:pt idx="5">
                  <c:v>0.19283500000000001</c:v>
                </c:pt>
              </c:numCache>
            </c:numRef>
          </c:xVal>
          <c:yVal>
            <c:numRef>
              <c:f>'comparison to invivo'!$R$2:$R$7</c:f>
              <c:numCache>
                <c:formatCode>General</c:formatCode>
                <c:ptCount val="6"/>
                <c:pt idx="0">
                  <c:v>15</c:v>
                </c:pt>
                <c:pt idx="1">
                  <c:v>12.9</c:v>
                </c:pt>
                <c:pt idx="2">
                  <c:v>17.7</c:v>
                </c:pt>
                <c:pt idx="3">
                  <c:v>3.8</c:v>
                </c:pt>
                <c:pt idx="4">
                  <c:v>9.8000000000000007</c:v>
                </c:pt>
                <c:pt idx="5">
                  <c:v>19.600000000000001</c:v>
                </c:pt>
              </c:numCache>
            </c:numRef>
          </c:yVal>
        </c:ser>
        <c:ser>
          <c:idx val="3"/>
          <c:order val="3"/>
          <c:tx>
            <c:strRef>
              <c:f>'comparison to invivo'!$S$1</c:f>
              <c:strCache>
                <c:ptCount val="1"/>
                <c:pt idx="0">
                  <c:v>bioall days</c:v>
                </c:pt>
              </c:strCache>
            </c:strRef>
          </c:tx>
          <c:spPr>
            <a:ln w="28575">
              <a:noFill/>
            </a:ln>
          </c:spPr>
          <c:trendline>
            <c:trendlineType val="linear"/>
            <c:dispRSqr val="1"/>
            <c:trendlineLbl>
              <c:layout>
                <c:manualLayout>
                  <c:x val="5.8204888925375106E-2"/>
                  <c:y val="-0.21848323662964592"/>
                </c:manualLayout>
              </c:layout>
              <c:numFmt formatCode="General" sourceLinked="0"/>
              <c:txPr>
                <a:bodyPr/>
                <a:lstStyle/>
                <a:p>
                  <a:pPr>
                    <a:defRPr sz="1800"/>
                  </a:pPr>
                  <a:endParaRPr lang="en-US"/>
                </a:p>
              </c:txPr>
            </c:trendlineLbl>
          </c:trendline>
          <c:xVal>
            <c:numRef>
              <c:f>'comparison to invivo'!$D$2:$D$7</c:f>
              <c:numCache>
                <c:formatCode>0.0%</c:formatCode>
                <c:ptCount val="6"/>
                <c:pt idx="0">
                  <c:v>0.35743400000000008</c:v>
                </c:pt>
                <c:pt idx="1">
                  <c:v>0.18969100000000041</c:v>
                </c:pt>
                <c:pt idx="3">
                  <c:v>0.18603800000000056</c:v>
                </c:pt>
                <c:pt idx="4">
                  <c:v>5.0500000000000003E-2</c:v>
                </c:pt>
                <c:pt idx="5">
                  <c:v>0.19283500000000001</c:v>
                </c:pt>
              </c:numCache>
            </c:numRef>
          </c:xVal>
          <c:yVal>
            <c:numRef>
              <c:f>'comparison to invivo'!$S$2:$S$7</c:f>
              <c:numCache>
                <c:formatCode>General</c:formatCode>
                <c:ptCount val="6"/>
                <c:pt idx="0">
                  <c:v>23.7</c:v>
                </c:pt>
                <c:pt idx="1">
                  <c:v>15.3</c:v>
                </c:pt>
                <c:pt idx="2">
                  <c:v>19.2</c:v>
                </c:pt>
                <c:pt idx="3">
                  <c:v>4</c:v>
                </c:pt>
                <c:pt idx="4">
                  <c:v>11.7</c:v>
                </c:pt>
                <c:pt idx="5">
                  <c:v>23</c:v>
                </c:pt>
              </c:numCache>
            </c:numRef>
          </c:yVal>
        </c:ser>
        <c:axId val="131951232"/>
        <c:axId val="131961216"/>
      </c:scatterChart>
      <c:valAx>
        <c:axId val="131951232"/>
        <c:scaling>
          <c:orientation val="minMax"/>
        </c:scaling>
        <c:axPos val="b"/>
        <c:numFmt formatCode="0.0%" sourceLinked="1"/>
        <c:tickLblPos val="nextTo"/>
        <c:crossAx val="131961216"/>
        <c:crosses val="autoZero"/>
        <c:crossBetween val="midCat"/>
      </c:valAx>
      <c:valAx>
        <c:axId val="131961216"/>
        <c:scaling>
          <c:orientation val="minMax"/>
        </c:scaling>
        <c:axPos val="l"/>
        <c:majorGridlines/>
        <c:numFmt formatCode="General" sourceLinked="1"/>
        <c:tickLblPos val="nextTo"/>
        <c:crossAx val="131951232"/>
        <c:crosses val="autoZero"/>
        <c:crossBetween val="midCat"/>
      </c:valAx>
    </c:plotArea>
    <c:legend>
      <c:legendPos val="r"/>
      <c:layout>
        <c:manualLayout>
          <c:xMode val="edge"/>
          <c:yMode val="edge"/>
          <c:x val="0.70114335647682247"/>
          <c:y val="0.32417206378920826"/>
          <c:w val="0.28669811449457017"/>
          <c:h val="0.67582793621079307"/>
        </c:manualLayout>
      </c:layout>
      <c:txPr>
        <a:bodyPr/>
        <a:lstStyle/>
        <a:p>
          <a:pPr>
            <a:defRPr sz="12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Pyrite/</a:t>
            </a:r>
            <a:r>
              <a:rPr lang="en-US" dirty="0" err="1" smtClean="0"/>
              <a:t>Arsenopy</a:t>
            </a:r>
            <a:endParaRPr lang="en-US" dirty="0"/>
          </a:p>
        </c:rich>
      </c:tx>
      <c:layout/>
      <c:overlay val="1"/>
    </c:title>
    <c:plotArea>
      <c:layout/>
      <c:scatterChart>
        <c:scatterStyle val="lineMarker"/>
        <c:ser>
          <c:idx val="0"/>
          <c:order val="0"/>
          <c:tx>
            <c:strRef>
              <c:f>'comparison to invivo'!$P$1</c:f>
              <c:strCache>
                <c:ptCount val="1"/>
                <c:pt idx="0">
                  <c:v>bioday 6/7</c:v>
                </c:pt>
              </c:strCache>
            </c:strRef>
          </c:tx>
          <c:spPr>
            <a:ln w="28575">
              <a:noFill/>
            </a:ln>
          </c:spPr>
          <c:xVal>
            <c:numRef>
              <c:f>'comparison to invivo'!$N$2:$N$7</c:f>
              <c:numCache>
                <c:formatCode>General</c:formatCode>
                <c:ptCount val="6"/>
                <c:pt idx="2" formatCode="0.0%">
                  <c:v>0.10962600000000042</c:v>
                </c:pt>
                <c:pt idx="3" formatCode="0.0%">
                  <c:v>0.50807599999999997</c:v>
                </c:pt>
                <c:pt idx="5" formatCode="0.0%">
                  <c:v>7.6769000000000004E-2</c:v>
                </c:pt>
              </c:numCache>
            </c:numRef>
          </c:xVal>
          <c:yVal>
            <c:numRef>
              <c:f>'comparison to invivo'!$P$2:$P$7</c:f>
              <c:numCache>
                <c:formatCode>General</c:formatCode>
                <c:ptCount val="6"/>
                <c:pt idx="0">
                  <c:v>26.8</c:v>
                </c:pt>
                <c:pt idx="1">
                  <c:v>17</c:v>
                </c:pt>
                <c:pt idx="2">
                  <c:v>20.3</c:v>
                </c:pt>
                <c:pt idx="3">
                  <c:v>6.8</c:v>
                </c:pt>
                <c:pt idx="4">
                  <c:v>13.8</c:v>
                </c:pt>
                <c:pt idx="5">
                  <c:v>23.5</c:v>
                </c:pt>
              </c:numCache>
            </c:numRef>
          </c:yVal>
        </c:ser>
        <c:ser>
          <c:idx val="1"/>
          <c:order val="1"/>
          <c:tx>
            <c:strRef>
              <c:f>'comparison to invivo'!$Q$1</c:f>
              <c:strCache>
                <c:ptCount val="1"/>
                <c:pt idx="0">
                  <c:v>bioday 9/10</c:v>
                </c:pt>
              </c:strCache>
            </c:strRef>
          </c:tx>
          <c:spPr>
            <a:ln w="28575">
              <a:noFill/>
            </a:ln>
          </c:spPr>
          <c:trendline>
            <c:trendlineType val="linear"/>
            <c:dispRSqr val="1"/>
            <c:trendlineLbl>
              <c:layout>
                <c:manualLayout>
                  <c:x val="0.10098885026017738"/>
                  <c:y val="-0.49258367427044503"/>
                </c:manualLayout>
              </c:layout>
              <c:numFmt formatCode="General" sourceLinked="0"/>
              <c:txPr>
                <a:bodyPr/>
                <a:lstStyle/>
                <a:p>
                  <a:pPr>
                    <a:defRPr sz="1800"/>
                  </a:pPr>
                  <a:endParaRPr lang="en-US"/>
                </a:p>
              </c:txPr>
            </c:trendlineLbl>
          </c:trendline>
          <c:xVal>
            <c:numRef>
              <c:f>'comparison to invivo'!$N$2:$N$7</c:f>
              <c:numCache>
                <c:formatCode>General</c:formatCode>
                <c:ptCount val="6"/>
                <c:pt idx="2" formatCode="0.0%">
                  <c:v>0.10962600000000042</c:v>
                </c:pt>
                <c:pt idx="3" formatCode="0.0%">
                  <c:v>0.50807599999999997</c:v>
                </c:pt>
                <c:pt idx="5" formatCode="0.0%">
                  <c:v>7.6769000000000004E-2</c:v>
                </c:pt>
              </c:numCache>
            </c:numRef>
          </c:xVal>
          <c:yVal>
            <c:numRef>
              <c:f>'comparison to invivo'!$Q$2:$Q$7</c:f>
              <c:numCache>
                <c:formatCode>General</c:formatCode>
                <c:ptCount val="6"/>
                <c:pt idx="0">
                  <c:v>29.2</c:v>
                </c:pt>
                <c:pt idx="1">
                  <c:v>15.9</c:v>
                </c:pt>
                <c:pt idx="2">
                  <c:v>19.5</c:v>
                </c:pt>
                <c:pt idx="3">
                  <c:v>4.4000000000000004</c:v>
                </c:pt>
                <c:pt idx="4">
                  <c:v>11.7</c:v>
                </c:pt>
                <c:pt idx="5">
                  <c:v>26</c:v>
                </c:pt>
              </c:numCache>
            </c:numRef>
          </c:yVal>
        </c:ser>
        <c:ser>
          <c:idx val="2"/>
          <c:order val="2"/>
          <c:tx>
            <c:strRef>
              <c:f>'comparison to invivo'!$R$1</c:f>
              <c:strCache>
                <c:ptCount val="1"/>
                <c:pt idx="0">
                  <c:v>bioday 12/13</c:v>
                </c:pt>
              </c:strCache>
            </c:strRef>
          </c:tx>
          <c:spPr>
            <a:ln w="28575">
              <a:noFill/>
            </a:ln>
          </c:spPr>
          <c:xVal>
            <c:numRef>
              <c:f>'comparison to invivo'!$N$2:$N$7</c:f>
              <c:numCache>
                <c:formatCode>General</c:formatCode>
                <c:ptCount val="6"/>
                <c:pt idx="2" formatCode="0.0%">
                  <c:v>0.10962600000000042</c:v>
                </c:pt>
                <c:pt idx="3" formatCode="0.0%">
                  <c:v>0.50807599999999997</c:v>
                </c:pt>
                <c:pt idx="5" formatCode="0.0%">
                  <c:v>7.6769000000000004E-2</c:v>
                </c:pt>
              </c:numCache>
            </c:numRef>
          </c:xVal>
          <c:yVal>
            <c:numRef>
              <c:f>'comparison to invivo'!$R$2:$R$7</c:f>
              <c:numCache>
                <c:formatCode>General</c:formatCode>
                <c:ptCount val="6"/>
                <c:pt idx="0">
                  <c:v>15</c:v>
                </c:pt>
                <c:pt idx="1">
                  <c:v>12.9</c:v>
                </c:pt>
                <c:pt idx="2">
                  <c:v>17.7</c:v>
                </c:pt>
                <c:pt idx="3">
                  <c:v>3.8</c:v>
                </c:pt>
                <c:pt idx="4">
                  <c:v>9.8000000000000007</c:v>
                </c:pt>
                <c:pt idx="5">
                  <c:v>19.600000000000001</c:v>
                </c:pt>
              </c:numCache>
            </c:numRef>
          </c:yVal>
        </c:ser>
        <c:ser>
          <c:idx val="3"/>
          <c:order val="3"/>
          <c:tx>
            <c:strRef>
              <c:f>'comparison to invivo'!$S$1</c:f>
              <c:strCache>
                <c:ptCount val="1"/>
                <c:pt idx="0">
                  <c:v>bioall days</c:v>
                </c:pt>
              </c:strCache>
            </c:strRef>
          </c:tx>
          <c:spPr>
            <a:ln w="28575">
              <a:noFill/>
            </a:ln>
          </c:spPr>
          <c:xVal>
            <c:numRef>
              <c:f>'comparison to invivo'!$N$2:$N$7</c:f>
              <c:numCache>
                <c:formatCode>General</c:formatCode>
                <c:ptCount val="6"/>
                <c:pt idx="2" formatCode="0.0%">
                  <c:v>0.10962600000000042</c:v>
                </c:pt>
                <c:pt idx="3" formatCode="0.0%">
                  <c:v>0.50807599999999997</c:v>
                </c:pt>
                <c:pt idx="5" formatCode="0.0%">
                  <c:v>7.6769000000000004E-2</c:v>
                </c:pt>
              </c:numCache>
            </c:numRef>
          </c:xVal>
          <c:yVal>
            <c:numRef>
              <c:f>'comparison to invivo'!$S$2:$S$7</c:f>
              <c:numCache>
                <c:formatCode>General</c:formatCode>
                <c:ptCount val="6"/>
                <c:pt idx="0">
                  <c:v>23.7</c:v>
                </c:pt>
                <c:pt idx="1">
                  <c:v>15.3</c:v>
                </c:pt>
                <c:pt idx="2">
                  <c:v>19.2</c:v>
                </c:pt>
                <c:pt idx="3">
                  <c:v>4</c:v>
                </c:pt>
                <c:pt idx="4">
                  <c:v>11.7</c:v>
                </c:pt>
                <c:pt idx="5">
                  <c:v>23</c:v>
                </c:pt>
              </c:numCache>
            </c:numRef>
          </c:yVal>
        </c:ser>
        <c:axId val="103160832"/>
        <c:axId val="103179008"/>
      </c:scatterChart>
      <c:valAx>
        <c:axId val="103160832"/>
        <c:scaling>
          <c:orientation val="minMax"/>
        </c:scaling>
        <c:axPos val="b"/>
        <c:numFmt formatCode="General" sourceLinked="1"/>
        <c:tickLblPos val="nextTo"/>
        <c:crossAx val="103179008"/>
        <c:crosses val="autoZero"/>
        <c:crossBetween val="midCat"/>
      </c:valAx>
      <c:valAx>
        <c:axId val="103179008"/>
        <c:scaling>
          <c:orientation val="minMax"/>
        </c:scaling>
        <c:axPos val="l"/>
        <c:majorGridlines/>
        <c:numFmt formatCode="General" sourceLinked="1"/>
        <c:tickLblPos val="nextTo"/>
        <c:crossAx val="103160832"/>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'comparison to invitro'!$S$1</c:f>
              <c:strCache>
                <c:ptCount val="1"/>
                <c:pt idx="0">
                  <c:v>OSU-IVG Gastric As                        % Bioaccessible</c:v>
                </c:pt>
              </c:strCache>
            </c:strRef>
          </c:tx>
          <c:spPr>
            <a:ln w="28575">
              <a:noFill/>
            </a:ln>
          </c:spPr>
          <c:xVal>
            <c:numRef>
              <c:f>'comparison to invitro'!$A$2:$A$20</c:f>
              <c:numCache>
                <c:formatCode>0.0%</c:formatCode>
                <c:ptCount val="19"/>
                <c:pt idx="0">
                  <c:v>0.35743400000000008</c:v>
                </c:pt>
                <c:pt idx="1">
                  <c:v>0.30907900000000038</c:v>
                </c:pt>
                <c:pt idx="2">
                  <c:v>0.18969100000000041</c:v>
                </c:pt>
                <c:pt idx="3">
                  <c:v>0.37770000000000031</c:v>
                </c:pt>
                <c:pt idx="4">
                  <c:v>0.19120500000000001</c:v>
                </c:pt>
                <c:pt idx="6">
                  <c:v>0.22484700000000021</c:v>
                </c:pt>
                <c:pt idx="9">
                  <c:v>9.8840000000000067E-2</c:v>
                </c:pt>
                <c:pt idx="11">
                  <c:v>0.15927200000000041</c:v>
                </c:pt>
                <c:pt idx="13">
                  <c:v>0.18603800000000056</c:v>
                </c:pt>
                <c:pt idx="14">
                  <c:v>5.0500000000000003E-2</c:v>
                </c:pt>
                <c:pt idx="15">
                  <c:v>0.21815000000000001</c:v>
                </c:pt>
                <c:pt idx="16">
                  <c:v>0.19283500000000001</c:v>
                </c:pt>
                <c:pt idx="17">
                  <c:v>6.8328E-2</c:v>
                </c:pt>
                <c:pt idx="18">
                  <c:v>0.25769199999999998</c:v>
                </c:pt>
              </c:numCache>
            </c:numRef>
          </c:xVal>
          <c:yVal>
            <c:numRef>
              <c:f>'comparison to invitro'!$S$2:$S$20</c:f>
              <c:numCache>
                <c:formatCode>0.0</c:formatCode>
                <c:ptCount val="19"/>
                <c:pt idx="0">
                  <c:v>9.2689737355349919</c:v>
                </c:pt>
                <c:pt idx="1">
                  <c:v>8.0498557358219127</c:v>
                </c:pt>
                <c:pt idx="2">
                  <c:v>2.9735857246540847</c:v>
                </c:pt>
                <c:pt idx="3">
                  <c:v>3.0361912749596582</c:v>
                </c:pt>
                <c:pt idx="4">
                  <c:v>3.6649795871362842</c:v>
                </c:pt>
                <c:pt idx="5">
                  <c:v>4.4200161185484452</c:v>
                </c:pt>
                <c:pt idx="6">
                  <c:v>4.4061773021462987</c:v>
                </c:pt>
                <c:pt idx="7">
                  <c:v>2.8175007059602146</c:v>
                </c:pt>
                <c:pt idx="8">
                  <c:v>3.3239134248821065</c:v>
                </c:pt>
                <c:pt idx="9">
                  <c:v>2.2230286703362472</c:v>
                </c:pt>
                <c:pt idx="10">
                  <c:v>3.4972390074155881</c:v>
                </c:pt>
                <c:pt idx="11">
                  <c:v>5.059804950757175</c:v>
                </c:pt>
                <c:pt idx="12">
                  <c:v>1.675918816808122</c:v>
                </c:pt>
                <c:pt idx="13">
                  <c:v>1.5101842260697484</c:v>
                </c:pt>
                <c:pt idx="14">
                  <c:v>1.7690268107673162</c:v>
                </c:pt>
                <c:pt idx="15">
                  <c:v>8.0544930173060738</c:v>
                </c:pt>
                <c:pt idx="16">
                  <c:v>7.2409130597582365</c:v>
                </c:pt>
                <c:pt idx="17">
                  <c:v>0</c:v>
                </c:pt>
                <c:pt idx="18">
                  <c:v>3.0487560011414692</c:v>
                </c:pt>
              </c:numCache>
            </c:numRef>
          </c:yVal>
        </c:ser>
        <c:ser>
          <c:idx val="1"/>
          <c:order val="1"/>
          <c:tx>
            <c:strRef>
              <c:f>'comparison to invitro'!$T$1</c:f>
              <c:strCache>
                <c:ptCount val="1"/>
                <c:pt idx="0">
                  <c:v>OSU-IVG Intestinal As       % Bioaccessible</c:v>
                </c:pt>
              </c:strCache>
            </c:strRef>
          </c:tx>
          <c:spPr>
            <a:ln w="28575">
              <a:noFill/>
            </a:ln>
          </c:spPr>
          <c:trendline>
            <c:trendlineType val="linear"/>
            <c:dispRSqr val="1"/>
            <c:trendlineLbl>
              <c:layout>
                <c:manualLayout>
                  <c:x val="-2.3354480843899125E-2"/>
                  <c:y val="-0.17854497534247499"/>
                </c:manualLayout>
              </c:layout>
              <c:numFmt formatCode="General" sourceLinked="0"/>
              <c:txPr>
                <a:bodyPr/>
                <a:lstStyle/>
                <a:p>
                  <a:pPr>
                    <a:defRPr sz="1800"/>
                  </a:pPr>
                  <a:endParaRPr lang="en-US"/>
                </a:p>
              </c:txPr>
            </c:trendlineLbl>
          </c:trendline>
          <c:xVal>
            <c:numRef>
              <c:f>'comparison to invitro'!$A$2:$A$20</c:f>
              <c:numCache>
                <c:formatCode>0.0%</c:formatCode>
                <c:ptCount val="19"/>
                <c:pt idx="0">
                  <c:v>0.35743400000000008</c:v>
                </c:pt>
                <c:pt idx="1">
                  <c:v>0.30907900000000038</c:v>
                </c:pt>
                <c:pt idx="2">
                  <c:v>0.18969100000000041</c:v>
                </c:pt>
                <c:pt idx="3">
                  <c:v>0.37770000000000031</c:v>
                </c:pt>
                <c:pt idx="4">
                  <c:v>0.19120500000000001</c:v>
                </c:pt>
                <c:pt idx="6">
                  <c:v>0.22484700000000021</c:v>
                </c:pt>
                <c:pt idx="9">
                  <c:v>9.8840000000000067E-2</c:v>
                </c:pt>
                <c:pt idx="11">
                  <c:v>0.15927200000000041</c:v>
                </c:pt>
                <c:pt idx="13">
                  <c:v>0.18603800000000056</c:v>
                </c:pt>
                <c:pt idx="14">
                  <c:v>5.0500000000000003E-2</c:v>
                </c:pt>
                <c:pt idx="15">
                  <c:v>0.21815000000000001</c:v>
                </c:pt>
                <c:pt idx="16">
                  <c:v>0.19283500000000001</c:v>
                </c:pt>
                <c:pt idx="17">
                  <c:v>6.8328E-2</c:v>
                </c:pt>
                <c:pt idx="18">
                  <c:v>0.25769199999999998</c:v>
                </c:pt>
              </c:numCache>
            </c:numRef>
          </c:xVal>
          <c:yVal>
            <c:numRef>
              <c:f>'comparison to invitro'!$T$2:$T$20</c:f>
              <c:numCache>
                <c:formatCode>0.0</c:formatCode>
                <c:ptCount val="19"/>
                <c:pt idx="0">
                  <c:v>10.703315398156111</c:v>
                </c:pt>
                <c:pt idx="1">
                  <c:v>9.1118962493731033</c:v>
                </c:pt>
                <c:pt idx="2">
                  <c:v>3.1411316989200286</c:v>
                </c:pt>
                <c:pt idx="3">
                  <c:v>3.0530682799426931</c:v>
                </c:pt>
                <c:pt idx="4">
                  <c:v>4.0187273897279905</c:v>
                </c:pt>
                <c:pt idx="5">
                  <c:v>5.1291265645041975</c:v>
                </c:pt>
                <c:pt idx="6">
                  <c:v>5.1130675640558145</c:v>
                </c:pt>
                <c:pt idx="7">
                  <c:v>3.4203037828522294</c:v>
                </c:pt>
                <c:pt idx="8">
                  <c:v>3.7389272997473046</c:v>
                </c:pt>
                <c:pt idx="9">
                  <c:v>2.5986782067036329</c:v>
                </c:pt>
                <c:pt idx="10">
                  <c:v>3.9560730280875465</c:v>
                </c:pt>
                <c:pt idx="11">
                  <c:v>5.5842750961276941</c:v>
                </c:pt>
                <c:pt idx="12">
                  <c:v>2.0108671141378602</c:v>
                </c:pt>
                <c:pt idx="13">
                  <c:v>1.2687428269786667</c:v>
                </c:pt>
                <c:pt idx="14">
                  <c:v>2.2400764593596008</c:v>
                </c:pt>
                <c:pt idx="15">
                  <c:v>7.6564045464813262</c:v>
                </c:pt>
                <c:pt idx="16">
                  <c:v>7.3470601389235703</c:v>
                </c:pt>
                <c:pt idx="17">
                  <c:v>2.9661296676080546</c:v>
                </c:pt>
                <c:pt idx="18">
                  <c:v>3.0501816494904412</c:v>
                </c:pt>
              </c:numCache>
            </c:numRef>
          </c:yVal>
        </c:ser>
        <c:axId val="103196160"/>
        <c:axId val="103198080"/>
      </c:scatterChart>
      <c:valAx>
        <c:axId val="103196160"/>
        <c:scaling>
          <c:orientation val="minMax"/>
        </c:scaling>
        <c:axPos val="b"/>
        <c:title>
          <c:tx>
            <c:rich>
              <a:bodyPr/>
              <a:lstStyle/>
              <a:p>
                <a:pPr>
                  <a:defRPr/>
                </a:pPr>
                <a:r>
                  <a:rPr lang="en-US"/>
                  <a:t>Ca-Fe arsenate</a:t>
                </a:r>
              </a:p>
            </c:rich>
          </c:tx>
          <c:layout/>
        </c:title>
        <c:numFmt formatCode="0.0%" sourceLinked="1"/>
        <c:tickLblPos val="nextTo"/>
        <c:crossAx val="103198080"/>
        <c:crosses val="autoZero"/>
        <c:crossBetween val="midCat"/>
      </c:valAx>
      <c:valAx>
        <c:axId val="103198080"/>
        <c:scaling>
          <c:orientation val="minMax"/>
        </c:scaling>
        <c:axPos val="l"/>
        <c:majorGridlines/>
        <c:numFmt formatCode="0.0" sourceLinked="1"/>
        <c:tickLblPos val="nextTo"/>
        <c:crossAx val="103196160"/>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'comparison to invitro'!$S$1</c:f>
              <c:strCache>
                <c:ptCount val="1"/>
                <c:pt idx="0">
                  <c:v>OSU-IVG Gastric As                        % Bioaccessible</c:v>
                </c:pt>
              </c:strCache>
            </c:strRef>
          </c:tx>
          <c:spPr>
            <a:ln w="28575">
              <a:noFill/>
            </a:ln>
          </c:spPr>
          <c:xVal>
            <c:numRef>
              <c:f>'comparison to invitro'!$G$2:$G$20</c:f>
              <c:numCache>
                <c:formatCode>General</c:formatCode>
                <c:ptCount val="19"/>
                <c:pt idx="5" formatCode="0.0%">
                  <c:v>1.3025000000000005E-2</c:v>
                </c:pt>
                <c:pt idx="7" formatCode="0.0%">
                  <c:v>0.10962600000000031</c:v>
                </c:pt>
                <c:pt idx="8" formatCode="0.0%">
                  <c:v>2.1828E-2</c:v>
                </c:pt>
                <c:pt idx="10" formatCode="0.0%">
                  <c:v>8.2711000000000021E-2</c:v>
                </c:pt>
                <c:pt idx="11" formatCode="0.0%">
                  <c:v>0.12358500000000017</c:v>
                </c:pt>
                <c:pt idx="13" formatCode="0.0%">
                  <c:v>0.50807599999999997</c:v>
                </c:pt>
                <c:pt idx="15" formatCode="0.0%">
                  <c:v>8.4497000000000003E-2</c:v>
                </c:pt>
                <c:pt idx="16" formatCode="0.0%">
                  <c:v>7.6769000000000004E-2</c:v>
                </c:pt>
              </c:numCache>
            </c:numRef>
          </c:xVal>
          <c:yVal>
            <c:numRef>
              <c:f>'comparison to invitro'!$S$2:$S$20</c:f>
              <c:numCache>
                <c:formatCode>0.0</c:formatCode>
                <c:ptCount val="19"/>
                <c:pt idx="0">
                  <c:v>9.2689737355349919</c:v>
                </c:pt>
                <c:pt idx="1">
                  <c:v>8.0498557358219127</c:v>
                </c:pt>
                <c:pt idx="2">
                  <c:v>2.9735857246540847</c:v>
                </c:pt>
                <c:pt idx="3">
                  <c:v>3.0361912749596582</c:v>
                </c:pt>
                <c:pt idx="4">
                  <c:v>3.6649795871362842</c:v>
                </c:pt>
                <c:pt idx="5">
                  <c:v>4.4200161185484497</c:v>
                </c:pt>
                <c:pt idx="6">
                  <c:v>4.4061773021462987</c:v>
                </c:pt>
                <c:pt idx="7">
                  <c:v>2.8175007059602146</c:v>
                </c:pt>
                <c:pt idx="8">
                  <c:v>3.3239134248821065</c:v>
                </c:pt>
                <c:pt idx="9">
                  <c:v>2.2230286703362472</c:v>
                </c:pt>
                <c:pt idx="10">
                  <c:v>3.4972390074155881</c:v>
                </c:pt>
                <c:pt idx="11">
                  <c:v>5.059804950757175</c:v>
                </c:pt>
                <c:pt idx="12">
                  <c:v>1.675918816808122</c:v>
                </c:pt>
                <c:pt idx="13">
                  <c:v>1.5101842260697484</c:v>
                </c:pt>
                <c:pt idx="14">
                  <c:v>1.7690268107673173</c:v>
                </c:pt>
                <c:pt idx="15">
                  <c:v>8.0544930173060596</c:v>
                </c:pt>
                <c:pt idx="16">
                  <c:v>7.2409130597582365</c:v>
                </c:pt>
                <c:pt idx="17">
                  <c:v>0</c:v>
                </c:pt>
                <c:pt idx="18">
                  <c:v>3.0487560011414692</c:v>
                </c:pt>
              </c:numCache>
            </c:numRef>
          </c:yVal>
        </c:ser>
        <c:ser>
          <c:idx val="1"/>
          <c:order val="1"/>
          <c:tx>
            <c:strRef>
              <c:f>'comparison to invitro'!$T$1</c:f>
              <c:strCache>
                <c:ptCount val="1"/>
                <c:pt idx="0">
                  <c:v>OSU-IVG Intestinal As       % Bioaccessible</c:v>
                </c:pt>
              </c:strCache>
            </c:strRef>
          </c:tx>
          <c:spPr>
            <a:ln w="28575">
              <a:noFill/>
            </a:ln>
          </c:spPr>
          <c:trendline>
            <c:trendlineType val="linear"/>
            <c:dispRSqr val="1"/>
            <c:trendlineLbl>
              <c:layout>
                <c:manualLayout>
                  <c:x val="6.7949172681412276E-2"/>
                  <c:y val="-0.36257249392858343"/>
                </c:manualLayout>
              </c:layout>
              <c:numFmt formatCode="General" sourceLinked="0"/>
              <c:txPr>
                <a:bodyPr/>
                <a:lstStyle/>
                <a:p>
                  <a:pPr>
                    <a:defRPr sz="1800"/>
                  </a:pPr>
                  <a:endParaRPr lang="en-US"/>
                </a:p>
              </c:txPr>
            </c:trendlineLbl>
          </c:trendline>
          <c:xVal>
            <c:numRef>
              <c:f>'comparison to invitro'!$G$2:$G$20</c:f>
              <c:numCache>
                <c:formatCode>General</c:formatCode>
                <c:ptCount val="19"/>
                <c:pt idx="5" formatCode="0.0%">
                  <c:v>1.3025000000000005E-2</c:v>
                </c:pt>
                <c:pt idx="7" formatCode="0.0%">
                  <c:v>0.10962600000000031</c:v>
                </c:pt>
                <c:pt idx="8" formatCode="0.0%">
                  <c:v>2.1828E-2</c:v>
                </c:pt>
                <c:pt idx="10" formatCode="0.0%">
                  <c:v>8.2711000000000021E-2</c:v>
                </c:pt>
                <c:pt idx="11" formatCode="0.0%">
                  <c:v>0.12358500000000017</c:v>
                </c:pt>
                <c:pt idx="13" formatCode="0.0%">
                  <c:v>0.50807599999999997</c:v>
                </c:pt>
                <c:pt idx="15" formatCode="0.0%">
                  <c:v>8.4497000000000003E-2</c:v>
                </c:pt>
                <c:pt idx="16" formatCode="0.0%">
                  <c:v>7.6769000000000004E-2</c:v>
                </c:pt>
              </c:numCache>
            </c:numRef>
          </c:xVal>
          <c:yVal>
            <c:numRef>
              <c:f>'comparison to invitro'!$T$2:$T$20</c:f>
              <c:numCache>
                <c:formatCode>0.0</c:formatCode>
                <c:ptCount val="19"/>
                <c:pt idx="0">
                  <c:v>10.703315398156111</c:v>
                </c:pt>
                <c:pt idx="1">
                  <c:v>9.1118962493731033</c:v>
                </c:pt>
                <c:pt idx="2">
                  <c:v>3.1411316989200251</c:v>
                </c:pt>
                <c:pt idx="3">
                  <c:v>3.0530682799426931</c:v>
                </c:pt>
                <c:pt idx="4">
                  <c:v>4.0187273897279905</c:v>
                </c:pt>
                <c:pt idx="5">
                  <c:v>5.1291265645041975</c:v>
                </c:pt>
                <c:pt idx="6">
                  <c:v>5.1130675640558145</c:v>
                </c:pt>
                <c:pt idx="7">
                  <c:v>3.4203037828522267</c:v>
                </c:pt>
                <c:pt idx="8">
                  <c:v>3.7389272997473011</c:v>
                </c:pt>
                <c:pt idx="9">
                  <c:v>2.5986782067036329</c:v>
                </c:pt>
                <c:pt idx="10">
                  <c:v>3.9560730280875465</c:v>
                </c:pt>
                <c:pt idx="11">
                  <c:v>5.5842750961276941</c:v>
                </c:pt>
                <c:pt idx="12">
                  <c:v>2.0108671141378629</c:v>
                </c:pt>
                <c:pt idx="13">
                  <c:v>1.2687428269786651</c:v>
                </c:pt>
                <c:pt idx="14">
                  <c:v>2.2400764593596008</c:v>
                </c:pt>
                <c:pt idx="15">
                  <c:v>7.6564045464813306</c:v>
                </c:pt>
                <c:pt idx="16">
                  <c:v>7.3470601389235703</c:v>
                </c:pt>
                <c:pt idx="17">
                  <c:v>2.9661296676080546</c:v>
                </c:pt>
                <c:pt idx="18">
                  <c:v>3.0501816494904412</c:v>
                </c:pt>
              </c:numCache>
            </c:numRef>
          </c:yVal>
        </c:ser>
        <c:axId val="103317504"/>
        <c:axId val="103319424"/>
      </c:scatterChart>
      <c:valAx>
        <c:axId val="103317504"/>
        <c:scaling>
          <c:orientation val="minMax"/>
        </c:scaling>
        <c:axPos val="b"/>
        <c:title>
          <c:tx>
            <c:rich>
              <a:bodyPr/>
              <a:lstStyle/>
              <a:p>
                <a:pPr>
                  <a:defRPr/>
                </a:pPr>
                <a:r>
                  <a:rPr lang="en-US"/>
                  <a:t>As-Sulfides</a:t>
                </a:r>
              </a:p>
            </c:rich>
          </c:tx>
          <c:layout/>
        </c:title>
        <c:numFmt formatCode="General" sourceLinked="1"/>
        <c:tickLblPos val="nextTo"/>
        <c:crossAx val="103319424"/>
        <c:crosses val="autoZero"/>
        <c:crossBetween val="midCat"/>
      </c:valAx>
      <c:valAx>
        <c:axId val="103319424"/>
        <c:scaling>
          <c:orientation val="minMax"/>
        </c:scaling>
        <c:axPos val="l"/>
        <c:majorGridlines/>
        <c:numFmt formatCode="0.0" sourceLinked="1"/>
        <c:tickLblPos val="nextTo"/>
        <c:crossAx val="10331750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F0A68-0BDC-40CC-BBD6-28B26FD1F355}" type="datetimeFigureOut">
              <a:rPr lang="en-US" smtClean="0"/>
              <a:pPr/>
              <a:t>4/3/2012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22AAF-0795-41B4-99E1-D3EAABCF88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5FA79-9A92-4CD1-ACF8-9B563EAAE58F}" type="slidenum">
              <a:rPr lang="en-US"/>
              <a:pPr/>
              <a:t>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A3B3A-3AFD-4EA5-A228-1FA5944CA886}" type="slidenum">
              <a:rPr lang="en-US"/>
              <a:pPr/>
              <a:t>17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955C0-8207-4F2B-963C-746A8BD4E7CA}" type="slidenum">
              <a:rPr lang="en-US"/>
              <a:pPr/>
              <a:t>20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6507B-621B-4FB6-B47E-FF157847CB9D}" type="slidenum">
              <a:rPr lang="en-US"/>
              <a:pPr/>
              <a:t>21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FE3E1-F3E9-4A27-94F3-9B24EB3A5DEB}" type="slidenum">
              <a:rPr lang="en-US"/>
              <a:pPr/>
              <a:t>22</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Reich M. and Becker U. (2006) First-principles calculations of the thermodynamic mixing properties of arsenic incorporation into</a:t>
            </a:r>
          </a:p>
          <a:p>
            <a:r>
              <a:rPr lang="en-US" dirty="0" smtClean="0"/>
              <a:t>pyrite and </a:t>
            </a:r>
            <a:r>
              <a:rPr lang="en-US" dirty="0" err="1" smtClean="0"/>
              <a:t>marcasite</a:t>
            </a:r>
            <a:r>
              <a:rPr lang="en-US" dirty="0" smtClean="0"/>
              <a:t>. Chem. Geol. 225, 278–290.</a:t>
            </a:r>
          </a:p>
          <a:p>
            <a:endParaRPr lang="en-US" dirty="0" smtClean="0"/>
          </a:p>
          <a:p>
            <a:r>
              <a:rPr lang="en-US" dirty="0" err="1" smtClean="0"/>
              <a:t>Deditius</a:t>
            </a:r>
            <a:r>
              <a:rPr lang="en-US" dirty="0" smtClean="0"/>
              <a:t> et al (2008). A proposed new type of </a:t>
            </a:r>
            <a:r>
              <a:rPr lang="en-US" dirty="0" err="1" smtClean="0"/>
              <a:t>arsenian</a:t>
            </a:r>
            <a:r>
              <a:rPr lang="en-US" dirty="0" smtClean="0"/>
              <a:t> pyrite.</a:t>
            </a:r>
            <a:r>
              <a:rPr lang="en-US" baseline="0" dirty="0" smtClean="0"/>
              <a:t> </a:t>
            </a:r>
            <a:r>
              <a:rPr lang="en-US" baseline="0" dirty="0" err="1" smtClean="0"/>
              <a:t>Geochem</a:t>
            </a:r>
            <a:r>
              <a:rPr lang="en-US" baseline="0" dirty="0" smtClean="0"/>
              <a:t>. </a:t>
            </a:r>
            <a:r>
              <a:rPr lang="en-US" baseline="0" dirty="0" err="1" smtClean="0"/>
              <a:t>Cosmochim</a:t>
            </a:r>
            <a:r>
              <a:rPr lang="en-US" baseline="0" dirty="0" smtClean="0"/>
              <a:t>. </a:t>
            </a:r>
            <a:r>
              <a:rPr lang="en-US" baseline="0" dirty="0" err="1" smtClean="0"/>
              <a:t>Acta</a:t>
            </a:r>
            <a:r>
              <a:rPr lang="en-US" baseline="0" dirty="0" smtClean="0"/>
              <a:t>. V72, 2919-2933.</a:t>
            </a:r>
            <a:endParaRPr lang="en-US" dirty="0" smtClean="0"/>
          </a:p>
          <a:p>
            <a:endParaRPr lang="en-US" dirty="0"/>
          </a:p>
        </p:txBody>
      </p:sp>
      <p:sp>
        <p:nvSpPr>
          <p:cNvPr id="4" name="Slide Number Placeholder 3"/>
          <p:cNvSpPr>
            <a:spLocks noGrp="1"/>
          </p:cNvSpPr>
          <p:nvPr>
            <p:ph type="sldNum" sz="quarter" idx="10"/>
          </p:nvPr>
        </p:nvSpPr>
        <p:spPr/>
        <p:txBody>
          <a:bodyPr/>
          <a:lstStyle/>
          <a:p>
            <a:fld id="{6B322AAF-0795-41B4-99E1-D3EAABCF889E}"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1E19D-E116-46A7-AFD2-E2BE37B752A6}" type="slidenum">
              <a:rPr lang="en-US"/>
              <a:pPr/>
              <a:t>30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buFont typeface="Arial" pitchFamily="34" charset="0"/>
              <a:buChar char="•"/>
            </a:pPr>
            <a:r>
              <a:rPr lang="en-US" baseline="0" dirty="0" smtClean="0"/>
              <a:t>We had observed these types of clearly biogenic Fe </a:t>
            </a:r>
            <a:r>
              <a:rPr lang="en-US" baseline="0" dirty="0" err="1" smtClean="0"/>
              <a:t>flocs</a:t>
            </a:r>
            <a:r>
              <a:rPr lang="en-US" baseline="0" dirty="0" smtClean="0"/>
              <a:t>, sampled some on a whim, and found that they contained as much or more As than the mine tailings themselves.</a:t>
            </a:r>
          </a:p>
          <a:p>
            <a:pPr>
              <a:buFont typeface="Arial" pitchFamily="34" charset="0"/>
              <a:buChar char="•"/>
            </a:pPr>
            <a:r>
              <a:rPr lang="en-US" baseline="0" dirty="0" smtClean="0"/>
              <a:t> EPA superfund mandate: green remediation (try to use native materials in cleanup)</a:t>
            </a:r>
            <a:endParaRPr lang="en-US" dirty="0" smtClean="0"/>
          </a:p>
          <a:p>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F9425-EAAD-4271-8312-FDB2FD50EA4A}" type="slidenum">
              <a:rPr lang="en-US"/>
              <a:pPr/>
              <a:t>31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97CBC-1149-4E49-A7E8-0F81193D37B3}" type="slidenum">
              <a:rPr lang="en-US"/>
              <a:pPr/>
              <a:t>32</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A3249-9950-457E-9BAA-40B6CD71CCA9}" type="slidenum">
              <a:rPr lang="en-US"/>
              <a:pPr/>
              <a:t>34</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dirty="0" smtClean="0"/>
              <a:t>These are all the phases, but depending on geochemistry you get different combinations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A3249-9950-457E-9BAA-40B6CD71CCA9}" type="slidenum">
              <a:rPr lang="en-US"/>
              <a:pPr/>
              <a:t>3</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dirty="0" smtClean="0"/>
              <a:t>These are all the phases, but depending on geochemistry you get different combinations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E91F2-25D5-460C-ADAC-83C0B37152B8}" type="slidenum">
              <a:rPr lang="en-US"/>
              <a:pPr/>
              <a:t>6</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From hazard/risk assessment and remediation standpoints,the  essential question is: </a:t>
            </a:r>
          </a:p>
          <a:p>
            <a:r>
              <a:rPr lang="en-US"/>
              <a:t>	what are the processes controlling the mass transfer of arsenic from solid forms (e.g., mine waste) to dissolved forms</a:t>
            </a:r>
          </a:p>
          <a:p>
            <a:r>
              <a:rPr lang="en-US"/>
              <a:t>		in tailings ponds, hyporehic zone, creek, reservoirs?</a:t>
            </a:r>
          </a:p>
          <a:p>
            <a:r>
              <a:rPr lang="en-US"/>
              <a:t>		in human/animal bodies (ingestion, inhalation)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1E9D4-D75B-4036-8E8A-20805E0F0C9B}" type="slidenum">
              <a:rPr lang="en-US"/>
              <a:pPr/>
              <a:t>7</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4DCA4-31E2-43CC-B3AD-458A6363D7DB}" type="slidenum">
              <a:rPr lang="en-US"/>
              <a:pPr/>
              <a:t>8</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Resolution</a:t>
            </a:r>
          </a:p>
          <a:p>
            <a:r>
              <a:rPr lang="en-US" dirty="0" smtClean="0"/>
              <a:t>Detection limit for low abundance phases</a:t>
            </a:r>
          </a:p>
          <a:p>
            <a:r>
              <a:rPr lang="en-US" dirty="0" smtClean="0"/>
              <a:t>Polarized</a:t>
            </a:r>
            <a:r>
              <a:rPr lang="en-US" baseline="0" dirty="0" smtClean="0"/>
              <a:t> beam</a:t>
            </a:r>
          </a:p>
          <a:p>
            <a:r>
              <a:rPr lang="en-US" baseline="0" dirty="0" smtClean="0"/>
              <a:t>Collimated </a:t>
            </a:r>
          </a:p>
          <a:p>
            <a:r>
              <a:rPr lang="en-US" baseline="0" dirty="0" smtClean="0"/>
              <a:t>In-situ studies</a:t>
            </a:r>
          </a:p>
          <a:p>
            <a:r>
              <a:rPr lang="en-US" baseline="0" dirty="0" err="1" smtClean="0"/>
              <a:t>Tuneable</a:t>
            </a:r>
            <a:r>
              <a:rPr lang="en-US" baseline="0" dirty="0" smtClean="0"/>
              <a:t> incident energy</a:t>
            </a:r>
            <a:endParaRPr lang="en-US" dirty="0"/>
          </a:p>
        </p:txBody>
      </p:sp>
      <p:sp>
        <p:nvSpPr>
          <p:cNvPr id="4" name="Slide Number Placeholder 3"/>
          <p:cNvSpPr>
            <a:spLocks noGrp="1"/>
          </p:cNvSpPr>
          <p:nvPr>
            <p:ph type="sldNum" sz="quarter" idx="10"/>
          </p:nvPr>
        </p:nvSpPr>
        <p:spPr/>
        <p:txBody>
          <a:bodyPr/>
          <a:lstStyle/>
          <a:p>
            <a:fld id="{6B322AAF-0795-41B4-99E1-D3EAABCF889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08EB6-55EB-4286-917D-BB3062CA1CE6}" type="slidenum">
              <a:rPr lang="en-US"/>
              <a:pPr/>
              <a:t>12</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914400" y="4343400"/>
            <a:ext cx="5029200" cy="4114800"/>
          </a:xfrm>
        </p:spPr>
        <p:txBody>
          <a:bodyPr/>
          <a:lstStyle/>
          <a:p>
            <a:r>
              <a:rPr lang="en-US"/>
              <a:t>Need to show a spectrum where they are mixed together…create some using sixpak and model compounds…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7338F-9FF1-4D84-89D0-AB1E9EB0C168}" type="slidenum">
              <a:rPr lang="en-US"/>
              <a:pPr/>
              <a:t>15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r>
              <a:rPr lang="en-US" dirty="0" err="1" smtClean="0"/>
              <a:t>From:http</a:t>
            </a:r>
            <a:r>
              <a:rPr lang="en-US" dirty="0" smtClean="0"/>
              <a:t>://</a:t>
            </a:r>
            <a:r>
              <a:rPr lang="en-US" dirty="0" err="1" smtClean="0"/>
              <a:t>www.blm.gov</a:t>
            </a:r>
            <a:r>
              <a:rPr lang="en-US" dirty="0" smtClean="0"/>
              <a:t>/ca/</a:t>
            </a:r>
            <a:r>
              <a:rPr lang="en-US" dirty="0" err="1" smtClean="0"/>
              <a:t>st</a:t>
            </a:r>
            <a:r>
              <a:rPr lang="en-US" dirty="0" smtClean="0"/>
              <a:t>/en/</a:t>
            </a:r>
            <a:r>
              <a:rPr lang="en-US" dirty="0" err="1" smtClean="0"/>
              <a:t>prog</a:t>
            </a:r>
            <a:r>
              <a:rPr lang="en-US" dirty="0" smtClean="0"/>
              <a:t>/</a:t>
            </a:r>
            <a:r>
              <a:rPr lang="en-US" dirty="0" err="1" smtClean="0"/>
              <a:t>aml</a:t>
            </a:r>
            <a:r>
              <a:rPr lang="en-US" dirty="0" smtClean="0"/>
              <a:t>/</a:t>
            </a:r>
            <a:r>
              <a:rPr lang="en-US" dirty="0" err="1" smtClean="0"/>
              <a:t>project_page</a:t>
            </a:r>
            <a:r>
              <a:rPr lang="en-US" dirty="0" smtClean="0"/>
              <a:t>/</a:t>
            </a:r>
            <a:r>
              <a:rPr lang="en-US" dirty="0" err="1" smtClean="0"/>
              <a:t>ruth.html</a:t>
            </a:r>
            <a:endParaRPr lang="en-US" dirty="0" smtClean="0"/>
          </a:p>
          <a:p>
            <a:r>
              <a:rPr lang="en-US" dirty="0" smtClean="0"/>
              <a:t>Accessed on: 3/28/2012</a:t>
            </a:r>
          </a:p>
          <a:p>
            <a:endParaRPr lang="en-US" dirty="0" smtClean="0"/>
          </a:p>
          <a:p>
            <a:r>
              <a:rPr lang="en-US" dirty="0" smtClean="0"/>
              <a:t>CERCLA</a:t>
            </a:r>
            <a:r>
              <a:rPr lang="en-US" baseline="0" dirty="0" smtClean="0"/>
              <a:t> site (AML)</a:t>
            </a:r>
            <a:endParaRPr lang="en-US" dirty="0" smtClean="0"/>
          </a:p>
          <a:p>
            <a:endParaRPr lang="en-US" dirty="0" smtClean="0"/>
          </a:p>
          <a:p>
            <a:r>
              <a:rPr lang="en-US" dirty="0" smtClean="0"/>
              <a:t>The historic Ruth Mine mill tailings were the result of a historic mining and milling activity in the  Homewood Canyon Mining District, which was mined for its gold lode deposits during the early 1900’s to 1950’s time period.  The Ruth Mill was constructed during the 1920s-1930’s period ’ with a rotary ball mill-</a:t>
            </a:r>
            <a:r>
              <a:rPr lang="en-US" dirty="0" err="1" smtClean="0"/>
              <a:t>cyanidation</a:t>
            </a:r>
            <a:r>
              <a:rPr lang="en-US" dirty="0" smtClean="0"/>
              <a:t> tank circuit.  The mill tailings were produced by the rotary ball milling operations.</a:t>
            </a:r>
          </a:p>
          <a:p>
            <a:r>
              <a:rPr lang="en-US" dirty="0" smtClean="0"/>
              <a:t>Approximately +20,000 tons of mill tailings were generated by mining and associated milling operations.  These mill tailings were discharged from the mill site over a last +50-year period </a:t>
            </a:r>
            <a:r>
              <a:rPr lang="en-US" dirty="0" err="1" smtClean="0"/>
              <a:t>downslope</a:t>
            </a:r>
            <a:r>
              <a:rPr lang="en-US" dirty="0" smtClean="0"/>
              <a:t> onto the alluvial fan surface adjacent to Homewood Creek and a residential area downstream.  The largest tailings pile forms an elongate-shaped deposit that is eroding into Homewood Wash.  The Ruth Mine tailings contain elevated levels of arsenic.</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465A6-507E-4270-B7C4-38A29CD252F9}" type="slidenum">
              <a:rPr lang="en-US"/>
              <a:pPr/>
              <a:t>16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A46DA1-48C2-48AF-9214-C5F6623CC688}"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46DA1-48C2-48AF-9214-C5F6623CC688}"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46DA1-48C2-48AF-9214-C5F6623CC688}"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46DA1-48C2-48AF-9214-C5F6623CC688}"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46DA1-48C2-48AF-9214-C5F6623CC688}"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A46DA1-48C2-48AF-9214-C5F6623CC688}"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A46DA1-48C2-48AF-9214-C5F6623CC688}" type="datetimeFigureOut">
              <a:rPr lang="en-US" smtClean="0"/>
              <a:pPr/>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A46DA1-48C2-48AF-9214-C5F6623CC688}" type="datetimeFigureOut">
              <a:rPr lang="en-US" smtClean="0"/>
              <a:pPr/>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46DA1-48C2-48AF-9214-C5F6623CC688}" type="datetimeFigureOut">
              <a:rPr lang="en-US" smtClean="0"/>
              <a:pPr/>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46DA1-48C2-48AF-9214-C5F6623CC688}"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46DA1-48C2-48AF-9214-C5F6623CC688}"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3922-85FA-4A89-9984-F2916CE52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46DA1-48C2-48AF-9214-C5F6623CC688}" type="datetimeFigureOut">
              <a:rPr lang="en-US" smtClean="0"/>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43922-85FA-4A89-9984-F2916CE52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Office_Excel_97-2003_Worksheet1.xls"/><Relationship Id="rId3" Type="http://schemas.openxmlformats.org/officeDocument/2006/relationships/notesSlide" Target="../notesSlides/notesSlide8.xml"/><Relationship Id="rId7" Type="http://schemas.openxmlformats.org/officeDocument/2006/relationships/image" Target="../media/image36.wmf"/><Relationship Id="rId12"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png"/><Relationship Id="rId11" Type="http://schemas.openxmlformats.org/officeDocument/2006/relationships/image" Target="../media/image1.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hyperlink" Target="http://www.pbs.org/newshour/bb/environment/superfund_4-16.html" TargetMode="External"/><Relationship Id="rId7" Type="http://schemas.openxmlformats.org/officeDocument/2006/relationships/image" Target="../media/image43.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webmineral.com/specimens/picshow.php?id=71"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usgs.gov/"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jpeg"/><Relationship Id="rId2" Type="http://schemas.openxmlformats.org/officeDocument/2006/relationships/image" Target="../media/image54.gi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usgs.gov/" TargetMode="External"/><Relationship Id="rId4" Type="http://schemas.openxmlformats.org/officeDocument/2006/relationships/image" Target="../media/image56.wmf"/></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hyperlink" Target="http://www.galleries.com/minerals/sulfates/jarosite/jarosite.jpg" TargetMode="External"/><Relationship Id="rId13" Type="http://schemas.openxmlformats.org/officeDocument/2006/relationships/image" Target="../media/image1.png"/><Relationship Id="rId3" Type="http://schemas.openxmlformats.org/officeDocument/2006/relationships/hyperlink" Target="http://webmineral.com/specimens/picshow.php?id=71" TargetMode="External"/><Relationship Id="rId7" Type="http://schemas.openxmlformats.org/officeDocument/2006/relationships/image" Target="../media/image7.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mindat.org/photo-10765.html" TargetMode="External"/><Relationship Id="rId5" Type="http://schemas.openxmlformats.org/officeDocument/2006/relationships/hyperlink" Target="http://images.google.com/imgres?imgurl=http://eps.berkeley.edu/~wenk/EPS100A/Pyrite.jpg&amp;imgrefurl=http://eps.berkeley.edu/~wenk/EPS100A/&amp;h=1470&amp;w=1772&amp;sz=473&amp;tbnid=-yWovOtdMuyJKM:&amp;tbnh=124&amp;tbnw=150&amp;hl=en&amp;start=118&amp;prev=/images?q=pyrite&amp;start=100&amp;svnum=10&amp;hl=en&amp;lr=&amp;sa=N" TargetMode="External"/><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1.png"/><Relationship Id="rId5" Type="http://schemas.openxmlformats.org/officeDocument/2006/relationships/image" Target="../media/image66.png"/><Relationship Id="rId10" Type="http://schemas.openxmlformats.org/officeDocument/2006/relationships/image" Target="../media/image45.jpeg"/><Relationship Id="rId4" Type="http://schemas.openxmlformats.org/officeDocument/2006/relationships/image" Target="../media/image65.png"/><Relationship Id="rId9" Type="http://schemas.openxmlformats.org/officeDocument/2006/relationships/hyperlink" Target="http://www.usgs.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8" Type="http://schemas.openxmlformats.org/officeDocument/2006/relationships/hyperlink" Target="http://www.galleries.com/minerals/sulfates/jarosite/jarosite.jpg" TargetMode="External"/><Relationship Id="rId13" Type="http://schemas.openxmlformats.org/officeDocument/2006/relationships/image" Target="../media/image1.png"/><Relationship Id="rId3" Type="http://schemas.openxmlformats.org/officeDocument/2006/relationships/hyperlink" Target="http://webmineral.com/specimens/picshow.php?id=71" TargetMode="External"/><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hyperlink" Target="http://images.google.com/imgres?imgurl=http://eps.berkeley.edu/~wenk/EPS100A/Pyrite.jpg&amp;imgrefurl=http://eps.berkeley.edu/~wenk/EPS100A/&amp;h=1470&amp;w=1772&amp;sz=473&amp;tbnid=-yWovOtdMuyJKM:&amp;tbnh=124&amp;tbnw=150&amp;hl=en&amp;start=118&amp;prev=/images?q=pyrite&amp;start=100&amp;svnum=10&amp;hl=en&amp;lr=&amp;sa=N" TargetMode="External"/><Relationship Id="rId10" Type="http://schemas.openxmlformats.org/officeDocument/2006/relationships/hyperlink" Target="http://www.mindat.org/photo-10765.html" TargetMode="External"/><Relationship Id="rId4" Type="http://schemas.openxmlformats.org/officeDocument/2006/relationships/image" Target="../media/image5.jpe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pPr algn="l"/>
            <a:r>
              <a:rPr lang="en-US" dirty="0" smtClean="0"/>
              <a:t>Identification and Quantification of Arsenic Species in Gold Mine Wastes Using Synchrotron-Based X-ray Techniques</a:t>
            </a:r>
            <a:endParaRPr lang="en-US" dirty="0"/>
          </a:p>
        </p:txBody>
      </p:sp>
      <p:sp>
        <p:nvSpPr>
          <p:cNvPr id="3" name="Subtitle 2"/>
          <p:cNvSpPr>
            <a:spLocks noGrp="1"/>
          </p:cNvSpPr>
          <p:nvPr>
            <p:ph type="subTitle" idx="1"/>
          </p:nvPr>
        </p:nvSpPr>
        <p:spPr>
          <a:xfrm>
            <a:off x="1295400" y="4038600"/>
            <a:ext cx="6400800" cy="1752600"/>
          </a:xfrm>
        </p:spPr>
        <p:txBody>
          <a:bodyPr/>
          <a:lstStyle/>
          <a:p>
            <a:r>
              <a:rPr lang="en-US" dirty="0" smtClean="0"/>
              <a:t>Andrea L. Foster, PhD</a:t>
            </a:r>
          </a:p>
          <a:p>
            <a:r>
              <a:rPr lang="en-US" dirty="0" smtClean="0"/>
              <a:t>U.S. Geological Survey GMEG</a:t>
            </a:r>
          </a:p>
          <a:p>
            <a:r>
              <a:rPr lang="en-US" dirty="0" smtClean="0"/>
              <a:t>Menlo Park, CA</a:t>
            </a:r>
          </a:p>
          <a:p>
            <a:endParaRPr lang="en-US" dirty="0"/>
          </a:p>
        </p:txBody>
      </p:sp>
      <p:pic>
        <p:nvPicPr>
          <p:cNvPr id="4" name="Picture 6" descr="USGS_color_1inch"/>
          <p:cNvPicPr>
            <a:picLocks noChangeAspect="1" noChangeArrowheads="1"/>
          </p:cNvPicPr>
          <p:nvPr/>
        </p:nvPicPr>
        <p:blipFill>
          <a:blip r:embed="rId2" cstate="print"/>
          <a:srcRect/>
          <a:stretch>
            <a:fillRect/>
          </a:stretch>
        </p:blipFill>
        <p:spPr bwMode="auto">
          <a:xfrm>
            <a:off x="7362339" y="6153018"/>
            <a:ext cx="1628005" cy="59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209"/>
            <a:ext cx="8229600" cy="1143000"/>
          </a:xfrm>
        </p:spPr>
        <p:txBody>
          <a:bodyPr>
            <a:normAutofit/>
          </a:bodyPr>
          <a:lstStyle/>
          <a:p>
            <a:pPr algn="l"/>
            <a:r>
              <a:rPr lang="en-US" sz="3000" dirty="0" smtClean="0">
                <a:solidFill>
                  <a:srgbClr val="FF0000"/>
                </a:solidFill>
              </a:rPr>
              <a:t>S</a:t>
            </a:r>
            <a:r>
              <a:rPr lang="en-US" sz="3000" dirty="0" smtClean="0"/>
              <a:t>ynchrotron-based</a:t>
            </a:r>
            <a:r>
              <a:rPr lang="en-US" sz="3000" dirty="0" smtClean="0">
                <a:solidFill>
                  <a:srgbClr val="FF0000"/>
                </a:solidFill>
              </a:rPr>
              <a:t> X</a:t>
            </a:r>
            <a:r>
              <a:rPr lang="en-US" sz="3000" dirty="0" smtClean="0"/>
              <a:t>-</a:t>
            </a:r>
            <a:r>
              <a:rPr lang="en-US" sz="3000" dirty="0" smtClean="0">
                <a:solidFill>
                  <a:srgbClr val="FF0000"/>
                </a:solidFill>
              </a:rPr>
              <a:t>r</a:t>
            </a:r>
            <a:r>
              <a:rPr lang="en-US" sz="3000" dirty="0" smtClean="0"/>
              <a:t>ay </a:t>
            </a:r>
            <a:r>
              <a:rPr lang="en-US" sz="3000" dirty="0" smtClean="0">
                <a:solidFill>
                  <a:srgbClr val="FF0000"/>
                </a:solidFill>
              </a:rPr>
              <a:t>D</a:t>
            </a:r>
            <a:r>
              <a:rPr lang="en-US" sz="3000" dirty="0" smtClean="0"/>
              <a:t>iffraction (SXRD)</a:t>
            </a:r>
            <a:endParaRPr lang="en-US" sz="3000" dirty="0"/>
          </a:p>
        </p:txBody>
      </p:sp>
      <p:pic>
        <p:nvPicPr>
          <p:cNvPr id="104450" name="Picture 2"/>
          <p:cNvPicPr>
            <a:picLocks noChangeAspect="1" noChangeArrowheads="1"/>
          </p:cNvPicPr>
          <p:nvPr/>
        </p:nvPicPr>
        <p:blipFill>
          <a:blip r:embed="rId3" cstate="print"/>
          <a:srcRect l="31965" t="47076" r="10706" b="3914"/>
          <a:stretch>
            <a:fillRect/>
          </a:stretch>
        </p:blipFill>
        <p:spPr bwMode="auto">
          <a:xfrm>
            <a:off x="488730" y="2869325"/>
            <a:ext cx="8056179" cy="3767958"/>
          </a:xfrm>
          <a:prstGeom prst="rect">
            <a:avLst/>
          </a:prstGeom>
          <a:noFill/>
          <a:ln w="9525">
            <a:noFill/>
            <a:miter lim="800000"/>
            <a:headEnd/>
            <a:tailEnd/>
          </a:ln>
        </p:spPr>
      </p:pic>
      <p:pic>
        <p:nvPicPr>
          <p:cNvPr id="6" name="Picture 70" descr="AH1-1 separate map4 As spot 17keV"/>
          <p:cNvPicPr>
            <a:picLocks noChangeAspect="1" noChangeArrowheads="1"/>
          </p:cNvPicPr>
          <p:nvPr/>
        </p:nvPicPr>
        <p:blipFill>
          <a:blip r:embed="rId4" cstate="print"/>
          <a:srcRect/>
          <a:stretch>
            <a:fillRect/>
          </a:stretch>
        </p:blipFill>
        <p:spPr bwMode="auto">
          <a:xfrm>
            <a:off x="2853559" y="1348965"/>
            <a:ext cx="1387365" cy="1189282"/>
          </a:xfrm>
          <a:prstGeom prst="rect">
            <a:avLst/>
          </a:prstGeom>
          <a:noFill/>
        </p:spPr>
      </p:pic>
      <p:grpSp>
        <p:nvGrpSpPr>
          <p:cNvPr id="8" name="Group 7"/>
          <p:cNvGrpSpPr/>
          <p:nvPr/>
        </p:nvGrpSpPr>
        <p:grpSpPr>
          <a:xfrm>
            <a:off x="6101254" y="1403131"/>
            <a:ext cx="1450429" cy="1087821"/>
            <a:chOff x="631922" y="4513265"/>
            <a:chExt cx="3433782" cy="2344735"/>
          </a:xfrm>
        </p:grpSpPr>
        <p:pic>
          <p:nvPicPr>
            <p:cNvPr id="9" name="Picture 3" descr="DSCN4347"/>
            <p:cNvPicPr>
              <a:picLocks noChangeAspect="1" noChangeArrowheads="1"/>
            </p:cNvPicPr>
            <p:nvPr/>
          </p:nvPicPr>
          <p:blipFill>
            <a:blip r:embed="rId5" cstate="print"/>
            <a:srcRect t="8936"/>
            <a:stretch>
              <a:fillRect/>
            </a:stretch>
          </p:blipFill>
          <p:spPr bwMode="auto">
            <a:xfrm>
              <a:off x="631922" y="4513265"/>
              <a:ext cx="3433782" cy="2344735"/>
            </a:xfrm>
            <a:prstGeom prst="rect">
              <a:avLst/>
            </a:prstGeom>
            <a:noFill/>
          </p:spPr>
        </p:pic>
        <p:sp>
          <p:nvSpPr>
            <p:cNvPr id="10" name="Rounded Rectangle 9"/>
            <p:cNvSpPr/>
            <p:nvPr/>
          </p:nvSpPr>
          <p:spPr>
            <a:xfrm>
              <a:off x="1986455" y="4997669"/>
              <a:ext cx="504497" cy="94593"/>
            </a:xfrm>
            <a:prstGeom prst="roundRect">
              <a:avLst/>
            </a:prstGeom>
            <a:solidFill>
              <a:srgbClr val="D1F616"/>
            </a:solidFill>
            <a:ln>
              <a:solidFill>
                <a:srgbClr val="D1F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DSCN2972.jpg"/>
          <p:cNvPicPr>
            <a:picLocks noChangeAspect="1"/>
          </p:cNvPicPr>
          <p:nvPr/>
        </p:nvPicPr>
        <p:blipFill>
          <a:blip r:embed="rId6" cstate="print"/>
          <a:srcRect l="26765" r="15904" b="37035"/>
          <a:stretch>
            <a:fillRect/>
          </a:stretch>
        </p:blipFill>
        <p:spPr>
          <a:xfrm>
            <a:off x="462443" y="1434662"/>
            <a:ext cx="1571308" cy="1134801"/>
          </a:xfrm>
          <a:prstGeom prst="rect">
            <a:avLst/>
          </a:prstGeom>
        </p:spPr>
      </p:pic>
      <p:cxnSp>
        <p:nvCxnSpPr>
          <p:cNvPr id="13" name="Straight Arrow Connector 12"/>
          <p:cNvCxnSpPr/>
          <p:nvPr/>
        </p:nvCxnSpPr>
        <p:spPr>
          <a:xfrm flipV="1">
            <a:off x="2175641" y="1891862"/>
            <a:ext cx="520262" cy="157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6" idx="3"/>
          </p:cNvCxnSpPr>
          <p:nvPr/>
        </p:nvCxnSpPr>
        <p:spPr>
          <a:xfrm>
            <a:off x="4240924" y="1943606"/>
            <a:ext cx="756745" cy="1162201"/>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17"/>
          <p:cNvCxnSpPr/>
          <p:nvPr/>
        </p:nvCxnSpPr>
        <p:spPr>
          <a:xfrm flipH="1">
            <a:off x="5134310" y="1938351"/>
            <a:ext cx="756745" cy="1162201"/>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 Box 71"/>
          <p:cNvSpPr txBox="1">
            <a:spLocks noChangeArrowheads="1"/>
          </p:cNvSpPr>
          <p:nvPr/>
        </p:nvSpPr>
        <p:spPr bwMode="auto">
          <a:xfrm>
            <a:off x="2928344" y="1040523"/>
            <a:ext cx="1263616" cy="369332"/>
          </a:xfrm>
          <a:prstGeom prst="rect">
            <a:avLst/>
          </a:prstGeom>
          <a:noFill/>
          <a:ln w="9525">
            <a:noFill/>
            <a:miter lim="800000"/>
            <a:headEnd/>
            <a:tailEnd/>
          </a:ln>
          <a:effectLst/>
        </p:spPr>
        <p:txBody>
          <a:bodyPr wrap="none">
            <a:spAutoFit/>
          </a:bodyPr>
          <a:lstStyle/>
          <a:p>
            <a:r>
              <a:rPr lang="en-US" dirty="0" smtClean="0">
                <a:latin typeface="+mj-lt"/>
              </a:rPr>
              <a:t>2-D pattern</a:t>
            </a:r>
            <a:endParaRPr lang="en-US" dirty="0">
              <a:latin typeface="+mj-lt"/>
            </a:endParaRPr>
          </a:p>
        </p:txBody>
      </p:sp>
      <p:sp>
        <p:nvSpPr>
          <p:cNvPr id="31" name="Text Box 71"/>
          <p:cNvSpPr txBox="1">
            <a:spLocks noChangeArrowheads="1"/>
          </p:cNvSpPr>
          <p:nvPr/>
        </p:nvSpPr>
        <p:spPr bwMode="auto">
          <a:xfrm>
            <a:off x="220717" y="2627583"/>
            <a:ext cx="2680138" cy="707886"/>
          </a:xfrm>
          <a:prstGeom prst="rect">
            <a:avLst/>
          </a:prstGeom>
          <a:noFill/>
          <a:ln w="9525">
            <a:noFill/>
            <a:miter lim="800000"/>
            <a:headEnd/>
            <a:tailEnd/>
          </a:ln>
          <a:effectLst/>
        </p:spPr>
        <p:txBody>
          <a:bodyPr wrap="square">
            <a:spAutoFit/>
          </a:bodyPr>
          <a:lstStyle/>
          <a:p>
            <a:r>
              <a:rPr lang="en-US" sz="2000" dirty="0" smtClean="0">
                <a:latin typeface="+mj-lt"/>
              </a:rPr>
              <a:t>goethite/</a:t>
            </a:r>
            <a:r>
              <a:rPr lang="en-US" sz="2000" dirty="0" err="1" smtClean="0">
                <a:latin typeface="+mj-lt"/>
              </a:rPr>
              <a:t>lepidocrocite</a:t>
            </a:r>
            <a:endParaRPr lang="en-US" sz="2000" dirty="0" smtClean="0">
              <a:latin typeface="+mj-lt"/>
            </a:endParaRPr>
          </a:p>
          <a:p>
            <a:r>
              <a:rPr lang="en-US" sz="2000" dirty="0" smtClean="0">
                <a:latin typeface="+mj-lt"/>
              </a:rPr>
              <a:t>mixture</a:t>
            </a:r>
            <a:endParaRPr lang="en-US" sz="2000" dirty="0">
              <a:latin typeface="+mj-lt"/>
            </a:endParaRPr>
          </a:p>
        </p:txBody>
      </p:sp>
      <p:sp>
        <p:nvSpPr>
          <p:cNvPr id="32" name="Text Box 71"/>
          <p:cNvSpPr txBox="1">
            <a:spLocks noChangeArrowheads="1"/>
          </p:cNvSpPr>
          <p:nvPr/>
        </p:nvSpPr>
        <p:spPr bwMode="auto">
          <a:xfrm>
            <a:off x="4177860" y="4167352"/>
            <a:ext cx="2002221" cy="707886"/>
          </a:xfrm>
          <a:prstGeom prst="rect">
            <a:avLst/>
          </a:prstGeom>
          <a:solidFill>
            <a:schemeClr val="bg1"/>
          </a:solidFill>
          <a:ln w="9525">
            <a:noFill/>
            <a:miter lim="800000"/>
            <a:headEnd/>
            <a:tailEnd/>
          </a:ln>
          <a:effectLst/>
        </p:spPr>
        <p:txBody>
          <a:bodyPr wrap="square">
            <a:spAutoFit/>
          </a:bodyPr>
          <a:lstStyle/>
          <a:p>
            <a:r>
              <a:rPr lang="en-US" sz="2000" b="1" dirty="0" smtClean="0">
                <a:solidFill>
                  <a:srgbClr val="FF0000"/>
                </a:solidFill>
                <a:latin typeface="+mj-lt"/>
              </a:rPr>
              <a:t>Synchrotron XRD</a:t>
            </a:r>
          </a:p>
          <a:p>
            <a:r>
              <a:rPr lang="en-US" sz="2000" b="1" dirty="0" smtClean="0">
                <a:solidFill>
                  <a:srgbClr val="FF0000"/>
                </a:solidFill>
                <a:latin typeface="+mj-lt"/>
              </a:rPr>
              <a:t>20 min</a:t>
            </a:r>
            <a:endParaRPr lang="en-US" sz="2000" b="1" dirty="0">
              <a:solidFill>
                <a:srgbClr val="FF0000"/>
              </a:solidFill>
              <a:latin typeface="+mj-lt"/>
            </a:endParaRPr>
          </a:p>
        </p:txBody>
      </p:sp>
      <p:sp>
        <p:nvSpPr>
          <p:cNvPr id="33" name="Rectangle 32"/>
          <p:cNvSpPr/>
          <p:nvPr/>
        </p:nvSpPr>
        <p:spPr>
          <a:xfrm>
            <a:off x="4462867" y="3149740"/>
            <a:ext cx="1353384" cy="369332"/>
          </a:xfrm>
          <a:prstGeom prst="rect">
            <a:avLst/>
          </a:prstGeom>
        </p:spPr>
        <p:txBody>
          <a:bodyPr wrap="none">
            <a:spAutoFit/>
          </a:bodyPr>
          <a:lstStyle/>
          <a:p>
            <a:r>
              <a:rPr lang="en-US" dirty="0" smtClean="0"/>
              <a:t>1-D patterns</a:t>
            </a:r>
          </a:p>
        </p:txBody>
      </p:sp>
      <p:sp>
        <p:nvSpPr>
          <p:cNvPr id="34" name="Text Box 71"/>
          <p:cNvSpPr txBox="1">
            <a:spLocks noChangeArrowheads="1"/>
          </p:cNvSpPr>
          <p:nvPr/>
        </p:nvSpPr>
        <p:spPr bwMode="auto">
          <a:xfrm>
            <a:off x="5975106" y="5344509"/>
            <a:ext cx="2349062" cy="707886"/>
          </a:xfrm>
          <a:prstGeom prst="rect">
            <a:avLst/>
          </a:prstGeom>
          <a:solidFill>
            <a:schemeClr val="bg1"/>
          </a:solidFill>
          <a:ln w="9525">
            <a:noFill/>
            <a:miter lim="800000"/>
            <a:headEnd/>
            <a:tailEnd/>
          </a:ln>
          <a:effectLst/>
        </p:spPr>
        <p:txBody>
          <a:bodyPr wrap="square">
            <a:spAutoFit/>
          </a:bodyPr>
          <a:lstStyle/>
          <a:p>
            <a:r>
              <a:rPr lang="en-US" sz="2000" b="1" dirty="0" smtClean="0">
                <a:solidFill>
                  <a:srgbClr val="FF0000"/>
                </a:solidFill>
                <a:latin typeface="+mj-lt"/>
              </a:rPr>
              <a:t>Conventional XRD</a:t>
            </a:r>
          </a:p>
          <a:p>
            <a:r>
              <a:rPr lang="en-US" sz="2000" b="1" dirty="0" smtClean="0">
                <a:solidFill>
                  <a:srgbClr val="FF0000"/>
                </a:solidFill>
                <a:latin typeface="+mj-lt"/>
              </a:rPr>
              <a:t>8 hours</a:t>
            </a:r>
            <a:endParaRPr lang="en-US" sz="2000" b="1" dirty="0">
              <a:solidFill>
                <a:srgbClr val="FF0000"/>
              </a:solidFill>
              <a:latin typeface="+mj-lt"/>
            </a:endParaRPr>
          </a:p>
        </p:txBody>
      </p:sp>
      <p:sp>
        <p:nvSpPr>
          <p:cNvPr id="17" name="TextBox 16"/>
          <p:cNvSpPr txBox="1"/>
          <p:nvPr/>
        </p:nvSpPr>
        <p:spPr>
          <a:xfrm>
            <a:off x="6741996" y="2988859"/>
            <a:ext cx="2579426" cy="1200329"/>
          </a:xfrm>
          <a:prstGeom prst="rect">
            <a:avLst/>
          </a:prstGeom>
          <a:noFill/>
        </p:spPr>
        <p:txBody>
          <a:bodyPr wrap="square" rtlCol="0">
            <a:spAutoFit/>
          </a:bodyPr>
          <a:lstStyle/>
          <a:p>
            <a:pPr>
              <a:buFont typeface="Arial" pitchFamily="34" charset="0"/>
              <a:buChar char="•"/>
            </a:pPr>
            <a:r>
              <a:rPr lang="en-US" dirty="0" smtClean="0"/>
              <a:t> Mineral ID</a:t>
            </a:r>
          </a:p>
          <a:p>
            <a:pPr>
              <a:buFont typeface="Arial" pitchFamily="34" charset="0"/>
              <a:buChar char="•"/>
            </a:pPr>
            <a:r>
              <a:rPr lang="en-US" dirty="0" smtClean="0"/>
              <a:t> Mineral Mapping</a:t>
            </a:r>
          </a:p>
          <a:p>
            <a:pPr>
              <a:buFont typeface="Arial" pitchFamily="34" charset="0"/>
              <a:buChar char="•"/>
            </a:pPr>
            <a:r>
              <a:rPr lang="en-US" dirty="0" smtClean="0"/>
              <a:t> Amorphous materials (scattering)</a:t>
            </a:r>
            <a:endParaRPr lang="en-US" dirty="0"/>
          </a:p>
        </p:txBody>
      </p:sp>
      <p:pic>
        <p:nvPicPr>
          <p:cNvPr id="19" name="Picture 6" descr="USGS_color_1inch"/>
          <p:cNvPicPr>
            <a:picLocks noChangeAspect="1" noChangeArrowheads="1"/>
          </p:cNvPicPr>
          <p:nvPr/>
        </p:nvPicPr>
        <p:blipFill>
          <a:blip r:embed="rId7"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449"/>
            <a:ext cx="8229600" cy="1143000"/>
          </a:xfrm>
        </p:spPr>
        <p:txBody>
          <a:bodyPr>
            <a:normAutofit/>
          </a:bodyPr>
          <a:lstStyle/>
          <a:p>
            <a:pPr algn="l"/>
            <a:r>
              <a:rPr lang="en-US" sz="3000" dirty="0" smtClean="0">
                <a:solidFill>
                  <a:srgbClr val="FF0000"/>
                </a:solidFill>
              </a:rPr>
              <a:t>X</a:t>
            </a:r>
            <a:r>
              <a:rPr lang="en-US" sz="3000" dirty="0" smtClean="0"/>
              <a:t>-ray </a:t>
            </a:r>
            <a:r>
              <a:rPr lang="en-US" sz="3000" dirty="0" smtClean="0">
                <a:solidFill>
                  <a:srgbClr val="FF0000"/>
                </a:solidFill>
              </a:rPr>
              <a:t>A</a:t>
            </a:r>
            <a:r>
              <a:rPr lang="en-US" sz="3000" dirty="0" smtClean="0"/>
              <a:t>bsorption </a:t>
            </a:r>
            <a:r>
              <a:rPr lang="en-US" sz="3000" dirty="0" smtClean="0">
                <a:solidFill>
                  <a:srgbClr val="FF0000"/>
                </a:solidFill>
              </a:rPr>
              <a:t>F</a:t>
            </a:r>
            <a:r>
              <a:rPr lang="en-US" sz="3000" dirty="0" smtClean="0"/>
              <a:t>ine </a:t>
            </a:r>
            <a:r>
              <a:rPr lang="en-US" sz="3000" dirty="0" smtClean="0">
                <a:solidFill>
                  <a:srgbClr val="FF0000"/>
                </a:solidFill>
              </a:rPr>
              <a:t>S</a:t>
            </a:r>
            <a:r>
              <a:rPr lang="en-US" sz="3000" dirty="0" smtClean="0"/>
              <a:t>tructure Spectroscopy</a:t>
            </a:r>
            <a:endParaRPr lang="en-US" sz="3000" dirty="0"/>
          </a:p>
        </p:txBody>
      </p:sp>
      <p:pic>
        <p:nvPicPr>
          <p:cNvPr id="13" name="Picture 3"/>
          <p:cNvPicPr>
            <a:picLocks noChangeAspect="1" noChangeArrowheads="1"/>
          </p:cNvPicPr>
          <p:nvPr/>
        </p:nvPicPr>
        <p:blipFill>
          <a:blip r:embed="rId2" cstate="print"/>
          <a:srcRect/>
          <a:stretch>
            <a:fillRect/>
          </a:stretch>
        </p:blipFill>
        <p:spPr bwMode="auto">
          <a:xfrm>
            <a:off x="286407" y="1079936"/>
            <a:ext cx="6186439" cy="4611416"/>
          </a:xfrm>
          <a:prstGeom prst="rect">
            <a:avLst/>
          </a:prstGeom>
          <a:noFill/>
          <a:ln w="9525">
            <a:noFill/>
            <a:miter lim="800000"/>
            <a:headEnd/>
            <a:tailEnd/>
          </a:ln>
        </p:spPr>
      </p:pic>
      <p:grpSp>
        <p:nvGrpSpPr>
          <p:cNvPr id="39" name="Group 38"/>
          <p:cNvGrpSpPr/>
          <p:nvPr/>
        </p:nvGrpSpPr>
        <p:grpSpPr>
          <a:xfrm>
            <a:off x="0" y="1148347"/>
            <a:ext cx="4493172" cy="3497967"/>
            <a:chOff x="236483" y="3308222"/>
            <a:chExt cx="4493172" cy="3497967"/>
          </a:xfrm>
        </p:grpSpPr>
        <p:sp>
          <p:nvSpPr>
            <p:cNvPr id="14" name="Rectangle 5"/>
            <p:cNvSpPr>
              <a:spLocks noChangeArrowheads="1"/>
            </p:cNvSpPr>
            <p:nvPr/>
          </p:nvSpPr>
          <p:spPr bwMode="auto">
            <a:xfrm>
              <a:off x="236483" y="3308222"/>
              <a:ext cx="4493172" cy="920765"/>
            </a:xfrm>
            <a:prstGeom prst="rect">
              <a:avLst/>
            </a:prstGeom>
            <a:noFill/>
            <a:ln w="12700">
              <a:noFill/>
              <a:miter lim="800000"/>
              <a:headEnd/>
              <a:tailEnd/>
            </a:ln>
            <a:effectLst/>
          </p:spPr>
          <p:txBody>
            <a:bodyPr wrap="square" lIns="90488" tIns="44450" rIns="90488" bIns="44450">
              <a:spAutoFit/>
            </a:bodyPr>
            <a:lstStyle/>
            <a:p>
              <a:pPr eaLnBrk="0" hangingPunct="0"/>
              <a:r>
                <a:rPr lang="en-US" altLang="en-US" b="1" dirty="0">
                  <a:solidFill>
                    <a:schemeClr val="tx2"/>
                  </a:solidFill>
                  <a:latin typeface="+mn-lt"/>
                </a:rPr>
                <a:t>X-ray Absorption Near </a:t>
              </a:r>
            </a:p>
            <a:p>
              <a:pPr eaLnBrk="0" hangingPunct="0"/>
              <a:r>
                <a:rPr lang="en-US" altLang="en-US" b="1" dirty="0">
                  <a:solidFill>
                    <a:schemeClr val="tx2"/>
                  </a:solidFill>
                  <a:latin typeface="+mn-lt"/>
                </a:rPr>
                <a:t>Edge Structure (XANES)</a:t>
              </a:r>
            </a:p>
            <a:p>
              <a:pPr eaLnBrk="0" hangingPunct="0"/>
              <a:r>
                <a:rPr lang="en-US" altLang="en-US" b="1" i="1" dirty="0" smtClean="0">
                  <a:latin typeface="+mn-lt"/>
                </a:rPr>
                <a:t>Oxidation state,  species “fingerprinting”</a:t>
              </a:r>
              <a:endParaRPr lang="en-US" altLang="en-US" b="1" i="1" dirty="0">
                <a:latin typeface="+mn-lt"/>
              </a:endParaRPr>
            </a:p>
          </p:txBody>
        </p:sp>
        <p:grpSp>
          <p:nvGrpSpPr>
            <p:cNvPr id="15" name="Group 53"/>
            <p:cNvGrpSpPr/>
            <p:nvPr/>
          </p:nvGrpSpPr>
          <p:grpSpPr>
            <a:xfrm>
              <a:off x="595507" y="4272455"/>
              <a:ext cx="3471996" cy="2533734"/>
              <a:chOff x="5451644" y="1447800"/>
              <a:chExt cx="2371556" cy="1930610"/>
            </a:xfrm>
          </p:grpSpPr>
          <p:sp>
            <p:nvSpPr>
              <p:cNvPr id="16" name="Rectangle 3"/>
              <p:cNvSpPr>
                <a:spLocks noChangeArrowheads="1"/>
              </p:cNvSpPr>
              <p:nvPr/>
            </p:nvSpPr>
            <p:spPr bwMode="auto">
              <a:xfrm rot="16200000">
                <a:off x="5111191" y="2144476"/>
                <a:ext cx="910404" cy="229498"/>
              </a:xfrm>
              <a:prstGeom prst="rect">
                <a:avLst/>
              </a:prstGeom>
              <a:noFill/>
              <a:ln w="12700">
                <a:noFill/>
                <a:miter lim="800000"/>
                <a:headEnd/>
                <a:tailEnd/>
              </a:ln>
              <a:effectLst/>
            </p:spPr>
            <p:txBody>
              <a:bodyPr wrap="none" lIns="90488" tIns="44450" rIns="90488" bIns="44450">
                <a:spAutoFit/>
              </a:bodyPr>
              <a:lstStyle/>
              <a:p>
                <a:pPr eaLnBrk="0" hangingPunct="0"/>
                <a:r>
                  <a:rPr lang="en-US" altLang="en-US" sz="1600" dirty="0"/>
                  <a:t>Absorbance</a:t>
                </a:r>
              </a:p>
            </p:txBody>
          </p:sp>
          <p:sp>
            <p:nvSpPr>
              <p:cNvPr id="17" name="Rectangle 4"/>
              <p:cNvSpPr>
                <a:spLocks noChangeArrowheads="1"/>
              </p:cNvSpPr>
              <p:nvPr/>
            </p:nvSpPr>
            <p:spPr bwMode="auto">
              <a:xfrm>
                <a:off x="6335880" y="3122399"/>
                <a:ext cx="793260" cy="256011"/>
              </a:xfrm>
              <a:prstGeom prst="rect">
                <a:avLst/>
              </a:prstGeom>
              <a:noFill/>
              <a:ln w="12700">
                <a:noFill/>
                <a:miter lim="800000"/>
                <a:headEnd/>
                <a:tailEnd/>
              </a:ln>
              <a:effectLst/>
            </p:spPr>
            <p:txBody>
              <a:bodyPr wrap="none" lIns="90488" tIns="44450" rIns="90488" bIns="44450">
                <a:spAutoFit/>
              </a:bodyPr>
              <a:lstStyle/>
              <a:p>
                <a:pPr eaLnBrk="0" hangingPunct="0"/>
                <a:r>
                  <a:rPr lang="en-US" altLang="en-US" sz="1600" dirty="0"/>
                  <a:t>Energy (</a:t>
                </a:r>
                <a:r>
                  <a:rPr lang="en-US" altLang="en-US" sz="1600" dirty="0" err="1"/>
                  <a:t>eV</a:t>
                </a:r>
                <a:r>
                  <a:rPr lang="en-US" altLang="en-US" sz="1600" dirty="0"/>
                  <a:t>)</a:t>
                </a:r>
              </a:p>
            </p:txBody>
          </p:sp>
          <p:grpSp>
            <p:nvGrpSpPr>
              <p:cNvPr id="18" name="Group 16"/>
              <p:cNvGrpSpPr>
                <a:grpSpLocks/>
              </p:cNvGrpSpPr>
              <p:nvPr/>
            </p:nvGrpSpPr>
            <p:grpSpPr bwMode="auto">
              <a:xfrm>
                <a:off x="5721353" y="1457325"/>
                <a:ext cx="2089151" cy="1609725"/>
                <a:chOff x="3492" y="726"/>
                <a:chExt cx="1316" cy="1014"/>
              </a:xfrm>
            </p:grpSpPr>
            <p:pic>
              <p:nvPicPr>
                <p:cNvPr id="20" name="Picture 17"/>
                <p:cNvPicPr>
                  <a:picLocks noChangeAspect="1" noChangeArrowheads="1"/>
                </p:cNvPicPr>
                <p:nvPr/>
              </p:nvPicPr>
              <p:blipFill>
                <a:blip r:embed="rId3" cstate="print"/>
                <a:srcRect r="1605"/>
                <a:stretch>
                  <a:fillRect/>
                </a:stretch>
              </p:blipFill>
              <p:spPr bwMode="auto">
                <a:xfrm>
                  <a:off x="3499" y="726"/>
                  <a:ext cx="1309" cy="1014"/>
                </a:xfrm>
                <a:prstGeom prst="rect">
                  <a:avLst/>
                </a:prstGeom>
                <a:noFill/>
                <a:ln w="9525">
                  <a:noFill/>
                  <a:miter lim="800000"/>
                  <a:headEnd/>
                  <a:tailEnd/>
                </a:ln>
              </p:spPr>
            </p:pic>
            <p:sp>
              <p:nvSpPr>
                <p:cNvPr id="21" name="Text Box 18"/>
                <p:cNvSpPr txBox="1">
                  <a:spLocks noChangeArrowheads="1"/>
                </p:cNvSpPr>
                <p:nvPr/>
              </p:nvSpPr>
              <p:spPr bwMode="auto">
                <a:xfrm>
                  <a:off x="3492" y="773"/>
                  <a:ext cx="447" cy="162"/>
                </a:xfrm>
                <a:prstGeom prst="rect">
                  <a:avLst/>
                </a:prstGeom>
                <a:noFill/>
                <a:ln w="9525">
                  <a:noFill/>
                  <a:miter lim="800000"/>
                  <a:headEnd/>
                  <a:tailEnd/>
                </a:ln>
                <a:effectLst/>
              </p:spPr>
              <p:txBody>
                <a:bodyPr wrap="none">
                  <a:spAutoFit/>
                </a:bodyPr>
                <a:lstStyle/>
                <a:p>
                  <a:r>
                    <a:rPr lang="en-US" sz="1600" b="1" dirty="0"/>
                    <a:t>&gt; 1 mg/kg</a:t>
                  </a:r>
                </a:p>
              </p:txBody>
            </p:sp>
          </p:grpSp>
          <p:sp>
            <p:nvSpPr>
              <p:cNvPr id="19" name="Rectangle 18"/>
              <p:cNvSpPr/>
              <p:nvPr/>
            </p:nvSpPr>
            <p:spPr>
              <a:xfrm>
                <a:off x="5727700" y="1447800"/>
                <a:ext cx="2095500" cy="16129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3642165" y="3058510"/>
            <a:ext cx="5722882" cy="3531477"/>
            <a:chOff x="4146359" y="3326523"/>
            <a:chExt cx="5722882" cy="3209555"/>
          </a:xfrm>
        </p:grpSpPr>
        <p:sp>
          <p:nvSpPr>
            <p:cNvPr id="23" name="Rectangle 22"/>
            <p:cNvSpPr>
              <a:spLocks noChangeArrowheads="1"/>
            </p:cNvSpPr>
            <p:nvPr/>
          </p:nvSpPr>
          <p:spPr bwMode="auto">
            <a:xfrm rot="16200000">
              <a:off x="4831344" y="4883079"/>
              <a:ext cx="1645516" cy="305212"/>
            </a:xfrm>
            <a:prstGeom prst="rect">
              <a:avLst/>
            </a:prstGeom>
            <a:noFill/>
            <a:ln w="12700">
              <a:noFill/>
              <a:miter lim="800000"/>
              <a:headEnd/>
              <a:tailEnd/>
            </a:ln>
            <a:effectLst/>
          </p:spPr>
          <p:txBody>
            <a:bodyPr wrap="none" lIns="90488" tIns="44450" rIns="90488" bIns="44450">
              <a:spAutoFit/>
            </a:bodyPr>
            <a:lstStyle/>
            <a:p>
              <a:pPr eaLnBrk="0" hangingPunct="0"/>
              <a:r>
                <a:rPr lang="en-US" altLang="en-US" sz="1400" dirty="0"/>
                <a:t>EXAFS function </a:t>
              </a:r>
              <a:r>
                <a:rPr lang="en-US" altLang="en-US" sz="1400" dirty="0">
                  <a:latin typeface="Symbol" pitchFamily="18" charset="2"/>
                </a:rPr>
                <a:t>c</a:t>
              </a:r>
              <a:r>
                <a:rPr lang="en-US" altLang="en-US" sz="1400" dirty="0"/>
                <a:t>(k)</a:t>
              </a:r>
            </a:p>
          </p:txBody>
        </p:sp>
        <p:grpSp>
          <p:nvGrpSpPr>
            <p:cNvPr id="24" name="Group 59"/>
            <p:cNvGrpSpPr/>
            <p:nvPr/>
          </p:nvGrpSpPr>
          <p:grpSpPr>
            <a:xfrm>
              <a:off x="4146359" y="3326523"/>
              <a:ext cx="5722882" cy="3209555"/>
              <a:chOff x="1761891" y="3007505"/>
              <a:chExt cx="8028325" cy="3886154"/>
            </a:xfrm>
          </p:grpSpPr>
          <p:sp>
            <p:nvSpPr>
              <p:cNvPr id="25" name="Rectangle 23"/>
              <p:cNvSpPr>
                <a:spLocks noChangeArrowheads="1"/>
              </p:cNvSpPr>
              <p:nvPr/>
            </p:nvSpPr>
            <p:spPr bwMode="auto">
              <a:xfrm>
                <a:off x="4778116" y="6486841"/>
                <a:ext cx="3994707" cy="406818"/>
              </a:xfrm>
              <a:prstGeom prst="rect">
                <a:avLst/>
              </a:prstGeom>
              <a:noFill/>
              <a:ln w="12700">
                <a:noFill/>
                <a:miter lim="800000"/>
                <a:headEnd/>
                <a:tailEnd/>
              </a:ln>
              <a:effectLst/>
            </p:spPr>
            <p:txBody>
              <a:bodyPr wrap="square" lIns="90488" tIns="44450" rIns="90488" bIns="44450">
                <a:spAutoFit/>
              </a:bodyPr>
              <a:lstStyle/>
              <a:p>
                <a:pPr eaLnBrk="0" hangingPunct="0"/>
                <a:r>
                  <a:rPr lang="en-US" altLang="en-US" sz="1600" dirty="0"/>
                  <a:t>Photoelectron</a:t>
                </a:r>
                <a:r>
                  <a:rPr lang="en-US" altLang="en-US" sz="1400" b="1" dirty="0"/>
                  <a:t> Wave vector k (</a:t>
                </a:r>
                <a:r>
                  <a:rPr lang="en-US" altLang="en-US" sz="1400" b="1" dirty="0">
                    <a:cs typeface="Times New Roman" pitchFamily="18" charset="0"/>
                  </a:rPr>
                  <a:t>Å</a:t>
                </a:r>
                <a:r>
                  <a:rPr lang="en-US" altLang="en-US" sz="1400" b="1" baseline="30000" dirty="0">
                    <a:cs typeface="Times New Roman" pitchFamily="18" charset="0"/>
                  </a:rPr>
                  <a:t>-1</a:t>
                </a:r>
                <a:r>
                  <a:rPr lang="en-US" altLang="en-US" sz="1400" b="1" dirty="0"/>
                  <a:t>)</a:t>
                </a:r>
              </a:p>
            </p:txBody>
          </p:sp>
          <p:grpSp>
            <p:nvGrpSpPr>
              <p:cNvPr id="27" name="Group 55"/>
              <p:cNvGrpSpPr/>
              <p:nvPr/>
            </p:nvGrpSpPr>
            <p:grpSpPr>
              <a:xfrm>
                <a:off x="1761891" y="3007505"/>
                <a:ext cx="8028325" cy="3382180"/>
                <a:chOff x="1761891" y="3007505"/>
                <a:chExt cx="8028325" cy="3382180"/>
              </a:xfrm>
            </p:grpSpPr>
            <p:sp>
              <p:nvSpPr>
                <p:cNvPr id="29" name="Rectangle 6"/>
                <p:cNvSpPr>
                  <a:spLocks noChangeArrowheads="1"/>
                </p:cNvSpPr>
                <p:nvPr/>
              </p:nvSpPr>
              <p:spPr bwMode="auto">
                <a:xfrm>
                  <a:off x="1761891" y="3007505"/>
                  <a:ext cx="8028325" cy="779477"/>
                </a:xfrm>
                <a:prstGeom prst="rect">
                  <a:avLst/>
                </a:prstGeom>
                <a:solidFill>
                  <a:schemeClr val="bg1"/>
                </a:solidFill>
                <a:ln w="12700">
                  <a:noFill/>
                  <a:miter lim="800000"/>
                  <a:headEnd/>
                  <a:tailEnd/>
                </a:ln>
                <a:effectLst/>
              </p:spPr>
              <p:txBody>
                <a:bodyPr wrap="square" lIns="90488" tIns="44450" rIns="90488" bIns="44450">
                  <a:spAutoFit/>
                </a:bodyPr>
                <a:lstStyle/>
                <a:p>
                  <a:pPr eaLnBrk="0" hangingPunct="0"/>
                  <a:r>
                    <a:rPr lang="en-US" altLang="en-US" b="1" dirty="0">
                      <a:solidFill>
                        <a:srgbClr val="FF0000"/>
                      </a:solidFill>
                      <a:latin typeface="+mn-lt"/>
                    </a:rPr>
                    <a:t>Extended X-ray Absorption </a:t>
                  </a:r>
                  <a:r>
                    <a:rPr lang="en-US" altLang="en-US" b="1" dirty="0" smtClean="0">
                      <a:solidFill>
                        <a:srgbClr val="FF0000"/>
                      </a:solidFill>
                      <a:latin typeface="+mn-lt"/>
                    </a:rPr>
                    <a:t> Fine </a:t>
                  </a:r>
                  <a:r>
                    <a:rPr lang="en-US" altLang="en-US" b="1" dirty="0">
                      <a:solidFill>
                        <a:srgbClr val="FF0000"/>
                      </a:solidFill>
                      <a:latin typeface="+mn-lt"/>
                    </a:rPr>
                    <a:t>Structure (EXAFS)</a:t>
                  </a:r>
                </a:p>
                <a:p>
                  <a:pPr eaLnBrk="0" hangingPunct="0"/>
                  <a:r>
                    <a:rPr lang="en-US" altLang="en-US" b="1" i="1" dirty="0" smtClean="0"/>
                    <a:t>Speciation = identity, #, distance of neighboring atoms</a:t>
                  </a:r>
                  <a:endParaRPr lang="en-US" altLang="en-US" b="1" i="1" dirty="0">
                    <a:latin typeface="+mn-lt"/>
                  </a:endParaRPr>
                </a:p>
              </p:txBody>
            </p:sp>
            <p:grpSp>
              <p:nvGrpSpPr>
                <p:cNvPr id="31" name="Group 19"/>
                <p:cNvGrpSpPr>
                  <a:grpSpLocks noChangeAspect="1"/>
                </p:cNvGrpSpPr>
                <p:nvPr/>
              </p:nvGrpSpPr>
              <p:grpSpPr bwMode="auto">
                <a:xfrm>
                  <a:off x="4254487" y="3613148"/>
                  <a:ext cx="4893468" cy="2776537"/>
                  <a:chOff x="3683" y="2894"/>
                  <a:chExt cx="2055" cy="1166"/>
                </a:xfrm>
              </p:grpSpPr>
              <p:pic>
                <p:nvPicPr>
                  <p:cNvPr id="32" name="Picture 20"/>
                  <p:cNvPicPr>
                    <a:picLocks noChangeAspect="1" noChangeArrowheads="1"/>
                  </p:cNvPicPr>
                  <p:nvPr/>
                </p:nvPicPr>
                <p:blipFill>
                  <a:blip r:embed="rId4" cstate="print"/>
                  <a:srcRect r="1598"/>
                  <a:stretch>
                    <a:fillRect/>
                  </a:stretch>
                </p:blipFill>
                <p:spPr bwMode="auto">
                  <a:xfrm>
                    <a:off x="3704" y="2935"/>
                    <a:ext cx="2034" cy="1125"/>
                  </a:xfrm>
                  <a:prstGeom prst="rect">
                    <a:avLst/>
                  </a:prstGeom>
                  <a:noFill/>
                  <a:ln w="28575">
                    <a:solidFill>
                      <a:srgbClr val="FF3300"/>
                    </a:solidFill>
                    <a:miter lim="800000"/>
                    <a:headEnd/>
                    <a:tailEnd/>
                  </a:ln>
                </p:spPr>
              </p:pic>
              <p:sp>
                <p:nvSpPr>
                  <p:cNvPr id="33" name="Text Box 21"/>
                  <p:cNvSpPr txBox="1">
                    <a:spLocks noChangeAspect="1" noChangeArrowheads="1"/>
                  </p:cNvSpPr>
                  <p:nvPr/>
                </p:nvSpPr>
                <p:spPr bwMode="auto">
                  <a:xfrm>
                    <a:off x="3683" y="2894"/>
                    <a:ext cx="673" cy="172"/>
                  </a:xfrm>
                  <a:prstGeom prst="rect">
                    <a:avLst/>
                  </a:prstGeom>
                  <a:solidFill>
                    <a:schemeClr val="bg1"/>
                  </a:solidFill>
                  <a:ln w="9525">
                    <a:noFill/>
                    <a:miter lim="800000"/>
                    <a:headEnd/>
                    <a:tailEnd/>
                  </a:ln>
                  <a:effectLst/>
                </p:spPr>
                <p:txBody>
                  <a:bodyPr wrap="none">
                    <a:spAutoFit/>
                  </a:bodyPr>
                  <a:lstStyle/>
                  <a:p>
                    <a:r>
                      <a:rPr lang="en-US" sz="1600" b="1" dirty="0"/>
                      <a:t>&gt; 75 mg/kg</a:t>
                    </a:r>
                  </a:p>
                </p:txBody>
              </p:sp>
            </p:grpSp>
          </p:grpSp>
        </p:grpSp>
      </p:grpSp>
      <p:pic>
        <p:nvPicPr>
          <p:cNvPr id="35" name="Picture 3" descr="DSCN4347"/>
          <p:cNvPicPr>
            <a:picLocks noChangeAspect="1" noChangeArrowheads="1"/>
          </p:cNvPicPr>
          <p:nvPr/>
        </p:nvPicPr>
        <p:blipFill>
          <a:blip r:embed="rId5" cstate="print"/>
          <a:srcRect t="8936"/>
          <a:stretch>
            <a:fillRect/>
          </a:stretch>
        </p:blipFill>
        <p:spPr bwMode="auto">
          <a:xfrm>
            <a:off x="7945821" y="1324302"/>
            <a:ext cx="1008993" cy="914401"/>
          </a:xfrm>
          <a:prstGeom prst="rect">
            <a:avLst/>
          </a:prstGeom>
          <a:noFill/>
        </p:spPr>
      </p:pic>
      <p:pic>
        <p:nvPicPr>
          <p:cNvPr id="37" name="Picture 36" descr="DSCN2972.jpg"/>
          <p:cNvPicPr>
            <a:picLocks noChangeAspect="1"/>
          </p:cNvPicPr>
          <p:nvPr/>
        </p:nvPicPr>
        <p:blipFill>
          <a:blip r:embed="rId6" cstate="print"/>
          <a:srcRect l="26765" r="15904" b="37035"/>
          <a:stretch>
            <a:fillRect/>
          </a:stretch>
        </p:blipFill>
        <p:spPr>
          <a:xfrm>
            <a:off x="7945816" y="520262"/>
            <a:ext cx="961701" cy="762854"/>
          </a:xfrm>
          <a:prstGeom prst="rect">
            <a:avLst/>
          </a:prstGeom>
        </p:spPr>
      </p:pic>
      <p:pic>
        <p:nvPicPr>
          <p:cNvPr id="12" name="Picture 2"/>
          <p:cNvPicPr>
            <a:picLocks noChangeAspect="1" noChangeArrowheads="1"/>
          </p:cNvPicPr>
          <p:nvPr/>
        </p:nvPicPr>
        <p:blipFill>
          <a:blip r:embed="rId7" cstate="print"/>
          <a:srcRect/>
          <a:stretch>
            <a:fillRect/>
          </a:stretch>
        </p:blipFill>
        <p:spPr bwMode="auto">
          <a:xfrm>
            <a:off x="624058" y="1022508"/>
            <a:ext cx="7321763" cy="5330992"/>
          </a:xfrm>
          <a:prstGeom prst="rect">
            <a:avLst/>
          </a:prstGeom>
          <a:noFill/>
          <a:ln w="9525">
            <a:noFill/>
            <a:miter lim="800000"/>
            <a:headEnd/>
            <a:tailEnd/>
          </a:ln>
        </p:spPr>
      </p:pic>
      <p:pic>
        <p:nvPicPr>
          <p:cNvPr id="26" name="Picture 6" descr="USGS_color_1inch"/>
          <p:cNvPicPr>
            <a:picLocks noChangeAspect="1" noChangeArrowheads="1"/>
          </p:cNvPicPr>
          <p:nvPr/>
        </p:nvPicPr>
        <p:blipFill>
          <a:blip r:embed="rId8"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2" presetClass="entr" presetSubtype="8"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03200" y="88900"/>
            <a:ext cx="8839200" cy="1143000"/>
          </a:xfrm>
        </p:spPr>
        <p:txBody>
          <a:bodyPr/>
          <a:lstStyle/>
          <a:p>
            <a:pPr algn="l"/>
            <a:r>
              <a:rPr lang="en-US" sz="2800" dirty="0" smtClean="0"/>
              <a:t>Spectral </a:t>
            </a:r>
            <a:r>
              <a:rPr lang="en-US" sz="2800" dirty="0" err="1" smtClean="0"/>
              <a:t>Deconvolution</a:t>
            </a:r>
            <a:r>
              <a:rPr lang="en-US" sz="2800" dirty="0" smtClean="0"/>
              <a:t> by Least-Squares Fits</a:t>
            </a:r>
            <a:endParaRPr lang="en-US" sz="2800" dirty="0"/>
          </a:p>
        </p:txBody>
      </p:sp>
      <p:sp>
        <p:nvSpPr>
          <p:cNvPr id="263171" name="Line 3"/>
          <p:cNvSpPr>
            <a:spLocks noChangeShapeType="1"/>
          </p:cNvSpPr>
          <p:nvPr/>
        </p:nvSpPr>
        <p:spPr bwMode="auto">
          <a:xfrm flipV="1">
            <a:off x="982663" y="2211388"/>
            <a:ext cx="1587" cy="2357437"/>
          </a:xfrm>
          <a:prstGeom prst="line">
            <a:avLst/>
          </a:prstGeom>
          <a:noFill/>
          <a:ln w="4763">
            <a:solidFill>
              <a:srgbClr val="000000"/>
            </a:solidFill>
            <a:round/>
            <a:headEnd/>
            <a:tailEnd/>
          </a:ln>
        </p:spPr>
        <p:txBody>
          <a:bodyPr/>
          <a:lstStyle/>
          <a:p>
            <a:endParaRPr lang="en-US"/>
          </a:p>
        </p:txBody>
      </p:sp>
      <p:grpSp>
        <p:nvGrpSpPr>
          <p:cNvPr id="2" name="Group 4"/>
          <p:cNvGrpSpPr>
            <a:grpSpLocks/>
          </p:cNvGrpSpPr>
          <p:nvPr/>
        </p:nvGrpSpPr>
        <p:grpSpPr bwMode="auto">
          <a:xfrm>
            <a:off x="760413" y="1958975"/>
            <a:ext cx="5916612" cy="2768600"/>
            <a:chOff x="7" y="870"/>
            <a:chExt cx="3727" cy="1744"/>
          </a:xfrm>
        </p:grpSpPr>
        <p:sp>
          <p:nvSpPr>
            <p:cNvPr id="263173" name="Text Box 5"/>
            <p:cNvSpPr txBox="1">
              <a:spLocks noChangeArrowheads="1"/>
            </p:cNvSpPr>
            <p:nvPr/>
          </p:nvSpPr>
          <p:spPr bwMode="auto">
            <a:xfrm>
              <a:off x="2345" y="1530"/>
              <a:ext cx="1389" cy="250"/>
            </a:xfrm>
            <a:prstGeom prst="rect">
              <a:avLst/>
            </a:prstGeom>
            <a:solidFill>
              <a:schemeClr val="bg1"/>
            </a:solidFill>
            <a:ln w="9525">
              <a:noFill/>
              <a:miter lim="800000"/>
              <a:headEnd/>
              <a:tailEnd/>
            </a:ln>
            <a:effectLst/>
          </p:spPr>
          <p:txBody>
            <a:bodyPr wrap="none">
              <a:spAutoFit/>
            </a:bodyPr>
            <a:lstStyle/>
            <a:p>
              <a:r>
                <a:rPr lang="en-US" sz="2000" b="0">
                  <a:solidFill>
                    <a:srgbClr val="00FFFF"/>
                  </a:solidFill>
                </a:rPr>
                <a:t>Orpiment (As</a:t>
              </a:r>
              <a:r>
                <a:rPr lang="en-US" sz="2000" b="0" baseline="30000">
                  <a:solidFill>
                    <a:srgbClr val="00FFFF"/>
                  </a:solidFill>
                </a:rPr>
                <a:t>3+</a:t>
              </a:r>
              <a:r>
                <a:rPr lang="en-US" sz="2000" b="0">
                  <a:solidFill>
                    <a:srgbClr val="00FFFF"/>
                  </a:solidFill>
                </a:rPr>
                <a:t>-S)</a:t>
              </a:r>
            </a:p>
          </p:txBody>
        </p:sp>
        <p:sp>
          <p:nvSpPr>
            <p:cNvPr id="263174" name="Freeform 6"/>
            <p:cNvSpPr>
              <a:spLocks/>
            </p:cNvSpPr>
            <p:nvPr/>
          </p:nvSpPr>
          <p:spPr bwMode="auto">
            <a:xfrm>
              <a:off x="7" y="870"/>
              <a:ext cx="2308" cy="1744"/>
            </a:xfrm>
            <a:custGeom>
              <a:avLst/>
              <a:gdLst/>
              <a:ahLst/>
              <a:cxnLst>
                <a:cxn ang="0">
                  <a:pos x="56" y="4005"/>
                </a:cxn>
                <a:cxn ang="0">
                  <a:pos x="133" y="3996"/>
                </a:cxn>
                <a:cxn ang="0">
                  <a:pos x="207" y="3989"/>
                </a:cxn>
                <a:cxn ang="0">
                  <a:pos x="282" y="3977"/>
                </a:cxn>
                <a:cxn ang="0">
                  <a:pos x="359" y="3969"/>
                </a:cxn>
                <a:cxn ang="0">
                  <a:pos x="434" y="3955"/>
                </a:cxn>
                <a:cxn ang="0">
                  <a:pos x="510" y="3943"/>
                </a:cxn>
                <a:cxn ang="0">
                  <a:pos x="585" y="3926"/>
                </a:cxn>
                <a:cxn ang="0">
                  <a:pos x="661" y="3907"/>
                </a:cxn>
                <a:cxn ang="0">
                  <a:pos x="736" y="3886"/>
                </a:cxn>
                <a:cxn ang="0">
                  <a:pos x="811" y="3858"/>
                </a:cxn>
                <a:cxn ang="0">
                  <a:pos x="888" y="3823"/>
                </a:cxn>
                <a:cxn ang="0">
                  <a:pos x="963" y="3782"/>
                </a:cxn>
                <a:cxn ang="0">
                  <a:pos x="1039" y="3722"/>
                </a:cxn>
                <a:cxn ang="0">
                  <a:pos x="1114" y="3643"/>
                </a:cxn>
                <a:cxn ang="0">
                  <a:pos x="1190" y="3524"/>
                </a:cxn>
                <a:cxn ang="0">
                  <a:pos x="1265" y="3345"/>
                </a:cxn>
                <a:cxn ang="0">
                  <a:pos x="1341" y="3049"/>
                </a:cxn>
                <a:cxn ang="0">
                  <a:pos x="1416" y="2556"/>
                </a:cxn>
                <a:cxn ang="0">
                  <a:pos x="1493" y="1775"/>
                </a:cxn>
                <a:cxn ang="0">
                  <a:pos x="1568" y="837"/>
                </a:cxn>
                <a:cxn ang="0">
                  <a:pos x="1644" y="139"/>
                </a:cxn>
                <a:cxn ang="0">
                  <a:pos x="1720" y="37"/>
                </a:cxn>
                <a:cxn ang="0">
                  <a:pos x="1795" y="464"/>
                </a:cxn>
                <a:cxn ang="0">
                  <a:pos x="1872" y="1039"/>
                </a:cxn>
                <a:cxn ang="0">
                  <a:pos x="1948" y="1533"/>
                </a:cxn>
                <a:cxn ang="0">
                  <a:pos x="2023" y="1833"/>
                </a:cxn>
                <a:cxn ang="0">
                  <a:pos x="2098" y="1929"/>
                </a:cxn>
                <a:cxn ang="0">
                  <a:pos x="2174" y="1866"/>
                </a:cxn>
                <a:cxn ang="0">
                  <a:pos x="2251" y="1746"/>
                </a:cxn>
                <a:cxn ang="0">
                  <a:pos x="2326" y="1664"/>
                </a:cxn>
                <a:cxn ang="0">
                  <a:pos x="2402" y="1638"/>
                </a:cxn>
                <a:cxn ang="0">
                  <a:pos x="2478" y="1655"/>
                </a:cxn>
                <a:cxn ang="0">
                  <a:pos x="2555" y="1694"/>
                </a:cxn>
                <a:cxn ang="0">
                  <a:pos x="2629" y="1734"/>
                </a:cxn>
                <a:cxn ang="0">
                  <a:pos x="2704" y="1762"/>
                </a:cxn>
                <a:cxn ang="0">
                  <a:pos x="2781" y="1777"/>
                </a:cxn>
                <a:cxn ang="0">
                  <a:pos x="2857" y="1786"/>
                </a:cxn>
                <a:cxn ang="0">
                  <a:pos x="2933" y="1788"/>
                </a:cxn>
                <a:cxn ang="0">
                  <a:pos x="3010" y="1791"/>
                </a:cxn>
                <a:cxn ang="0">
                  <a:pos x="3085" y="1794"/>
                </a:cxn>
                <a:cxn ang="0">
                  <a:pos x="3161" y="1803"/>
                </a:cxn>
                <a:cxn ang="0">
                  <a:pos x="3236" y="1811"/>
                </a:cxn>
                <a:cxn ang="0">
                  <a:pos x="3312" y="1824"/>
                </a:cxn>
                <a:cxn ang="0">
                  <a:pos x="3389" y="1837"/>
                </a:cxn>
                <a:cxn ang="0">
                  <a:pos x="3465" y="1850"/>
                </a:cxn>
                <a:cxn ang="0">
                  <a:pos x="3540" y="1865"/>
                </a:cxn>
                <a:cxn ang="0">
                  <a:pos x="3616" y="1875"/>
                </a:cxn>
                <a:cxn ang="0">
                  <a:pos x="3693" y="1888"/>
                </a:cxn>
                <a:cxn ang="0">
                  <a:pos x="3920" y="1926"/>
                </a:cxn>
                <a:cxn ang="0">
                  <a:pos x="4226" y="1976"/>
                </a:cxn>
                <a:cxn ang="0">
                  <a:pos x="4576" y="2002"/>
                </a:cxn>
                <a:cxn ang="0">
                  <a:pos x="4972" y="1975"/>
                </a:cxn>
                <a:cxn ang="0">
                  <a:pos x="5399" y="1874"/>
                </a:cxn>
                <a:cxn ang="0">
                  <a:pos x="5785" y="1803"/>
                </a:cxn>
              </a:cxnLst>
              <a:rect l="0" t="0" r="r" b="b"/>
              <a:pathLst>
                <a:path w="5785" h="4011">
                  <a:moveTo>
                    <a:pt x="0" y="4011"/>
                  </a:moveTo>
                  <a:lnTo>
                    <a:pt x="13" y="4010"/>
                  </a:lnTo>
                  <a:lnTo>
                    <a:pt x="28" y="4008"/>
                  </a:lnTo>
                  <a:lnTo>
                    <a:pt x="41" y="4007"/>
                  </a:lnTo>
                  <a:lnTo>
                    <a:pt x="56" y="4005"/>
                  </a:lnTo>
                  <a:lnTo>
                    <a:pt x="73" y="4004"/>
                  </a:lnTo>
                  <a:lnTo>
                    <a:pt x="88" y="4003"/>
                  </a:lnTo>
                  <a:lnTo>
                    <a:pt x="103" y="4001"/>
                  </a:lnTo>
                  <a:lnTo>
                    <a:pt x="118" y="3999"/>
                  </a:lnTo>
                  <a:lnTo>
                    <a:pt x="133" y="3996"/>
                  </a:lnTo>
                  <a:lnTo>
                    <a:pt x="148" y="3995"/>
                  </a:lnTo>
                  <a:lnTo>
                    <a:pt x="163" y="3993"/>
                  </a:lnTo>
                  <a:lnTo>
                    <a:pt x="177" y="3992"/>
                  </a:lnTo>
                  <a:lnTo>
                    <a:pt x="192" y="3990"/>
                  </a:lnTo>
                  <a:lnTo>
                    <a:pt x="207" y="3989"/>
                  </a:lnTo>
                  <a:lnTo>
                    <a:pt x="222" y="3985"/>
                  </a:lnTo>
                  <a:lnTo>
                    <a:pt x="237" y="3984"/>
                  </a:lnTo>
                  <a:lnTo>
                    <a:pt x="254" y="3981"/>
                  </a:lnTo>
                  <a:lnTo>
                    <a:pt x="269" y="3980"/>
                  </a:lnTo>
                  <a:lnTo>
                    <a:pt x="282" y="3977"/>
                  </a:lnTo>
                  <a:lnTo>
                    <a:pt x="299" y="3975"/>
                  </a:lnTo>
                  <a:lnTo>
                    <a:pt x="314" y="3974"/>
                  </a:lnTo>
                  <a:lnTo>
                    <a:pt x="329" y="3973"/>
                  </a:lnTo>
                  <a:lnTo>
                    <a:pt x="344" y="3970"/>
                  </a:lnTo>
                  <a:lnTo>
                    <a:pt x="359" y="3969"/>
                  </a:lnTo>
                  <a:lnTo>
                    <a:pt x="374" y="3966"/>
                  </a:lnTo>
                  <a:lnTo>
                    <a:pt x="389" y="3963"/>
                  </a:lnTo>
                  <a:lnTo>
                    <a:pt x="404" y="3960"/>
                  </a:lnTo>
                  <a:lnTo>
                    <a:pt x="419" y="3959"/>
                  </a:lnTo>
                  <a:lnTo>
                    <a:pt x="434" y="3955"/>
                  </a:lnTo>
                  <a:lnTo>
                    <a:pt x="449" y="3952"/>
                  </a:lnTo>
                  <a:lnTo>
                    <a:pt x="465" y="3948"/>
                  </a:lnTo>
                  <a:lnTo>
                    <a:pt x="480" y="3948"/>
                  </a:lnTo>
                  <a:lnTo>
                    <a:pt x="495" y="3946"/>
                  </a:lnTo>
                  <a:lnTo>
                    <a:pt x="510" y="3943"/>
                  </a:lnTo>
                  <a:lnTo>
                    <a:pt x="525" y="3939"/>
                  </a:lnTo>
                  <a:lnTo>
                    <a:pt x="540" y="3936"/>
                  </a:lnTo>
                  <a:lnTo>
                    <a:pt x="555" y="3932"/>
                  </a:lnTo>
                  <a:lnTo>
                    <a:pt x="570" y="3929"/>
                  </a:lnTo>
                  <a:lnTo>
                    <a:pt x="585" y="3926"/>
                  </a:lnTo>
                  <a:lnTo>
                    <a:pt x="600" y="3922"/>
                  </a:lnTo>
                  <a:lnTo>
                    <a:pt x="616" y="3920"/>
                  </a:lnTo>
                  <a:lnTo>
                    <a:pt x="631" y="3916"/>
                  </a:lnTo>
                  <a:lnTo>
                    <a:pt x="646" y="3911"/>
                  </a:lnTo>
                  <a:lnTo>
                    <a:pt x="661" y="3907"/>
                  </a:lnTo>
                  <a:lnTo>
                    <a:pt x="675" y="3903"/>
                  </a:lnTo>
                  <a:lnTo>
                    <a:pt x="691" y="3899"/>
                  </a:lnTo>
                  <a:lnTo>
                    <a:pt x="706" y="3896"/>
                  </a:lnTo>
                  <a:lnTo>
                    <a:pt x="721" y="3891"/>
                  </a:lnTo>
                  <a:lnTo>
                    <a:pt x="736" y="3886"/>
                  </a:lnTo>
                  <a:lnTo>
                    <a:pt x="751" y="3879"/>
                  </a:lnTo>
                  <a:lnTo>
                    <a:pt x="766" y="3875"/>
                  </a:lnTo>
                  <a:lnTo>
                    <a:pt x="783" y="3871"/>
                  </a:lnTo>
                  <a:lnTo>
                    <a:pt x="798" y="3864"/>
                  </a:lnTo>
                  <a:lnTo>
                    <a:pt x="811" y="3858"/>
                  </a:lnTo>
                  <a:lnTo>
                    <a:pt x="828" y="3853"/>
                  </a:lnTo>
                  <a:lnTo>
                    <a:pt x="843" y="3846"/>
                  </a:lnTo>
                  <a:lnTo>
                    <a:pt x="858" y="3839"/>
                  </a:lnTo>
                  <a:lnTo>
                    <a:pt x="873" y="3831"/>
                  </a:lnTo>
                  <a:lnTo>
                    <a:pt x="888" y="3823"/>
                  </a:lnTo>
                  <a:lnTo>
                    <a:pt x="903" y="3815"/>
                  </a:lnTo>
                  <a:lnTo>
                    <a:pt x="918" y="3808"/>
                  </a:lnTo>
                  <a:lnTo>
                    <a:pt x="934" y="3798"/>
                  </a:lnTo>
                  <a:lnTo>
                    <a:pt x="949" y="3790"/>
                  </a:lnTo>
                  <a:lnTo>
                    <a:pt x="963" y="3782"/>
                  </a:lnTo>
                  <a:lnTo>
                    <a:pt x="978" y="3771"/>
                  </a:lnTo>
                  <a:lnTo>
                    <a:pt x="994" y="3760"/>
                  </a:lnTo>
                  <a:lnTo>
                    <a:pt x="1009" y="3748"/>
                  </a:lnTo>
                  <a:lnTo>
                    <a:pt x="1024" y="3737"/>
                  </a:lnTo>
                  <a:lnTo>
                    <a:pt x="1039" y="3722"/>
                  </a:lnTo>
                  <a:lnTo>
                    <a:pt x="1054" y="3708"/>
                  </a:lnTo>
                  <a:lnTo>
                    <a:pt x="1069" y="3693"/>
                  </a:lnTo>
                  <a:lnTo>
                    <a:pt x="1084" y="3677"/>
                  </a:lnTo>
                  <a:lnTo>
                    <a:pt x="1099" y="3661"/>
                  </a:lnTo>
                  <a:lnTo>
                    <a:pt x="1114" y="3643"/>
                  </a:lnTo>
                  <a:lnTo>
                    <a:pt x="1129" y="3623"/>
                  </a:lnTo>
                  <a:lnTo>
                    <a:pt x="1145" y="3601"/>
                  </a:lnTo>
                  <a:lnTo>
                    <a:pt x="1160" y="3578"/>
                  </a:lnTo>
                  <a:lnTo>
                    <a:pt x="1175" y="3553"/>
                  </a:lnTo>
                  <a:lnTo>
                    <a:pt x="1190" y="3524"/>
                  </a:lnTo>
                  <a:lnTo>
                    <a:pt x="1205" y="3494"/>
                  </a:lnTo>
                  <a:lnTo>
                    <a:pt x="1220" y="3462"/>
                  </a:lnTo>
                  <a:lnTo>
                    <a:pt x="1235" y="3426"/>
                  </a:lnTo>
                  <a:lnTo>
                    <a:pt x="1250" y="3385"/>
                  </a:lnTo>
                  <a:lnTo>
                    <a:pt x="1265" y="3345"/>
                  </a:lnTo>
                  <a:lnTo>
                    <a:pt x="1280" y="3297"/>
                  </a:lnTo>
                  <a:lnTo>
                    <a:pt x="1296" y="3244"/>
                  </a:lnTo>
                  <a:lnTo>
                    <a:pt x="1311" y="3185"/>
                  </a:lnTo>
                  <a:lnTo>
                    <a:pt x="1326" y="3124"/>
                  </a:lnTo>
                  <a:lnTo>
                    <a:pt x="1341" y="3049"/>
                  </a:lnTo>
                  <a:lnTo>
                    <a:pt x="1356" y="2970"/>
                  </a:lnTo>
                  <a:lnTo>
                    <a:pt x="1371" y="2880"/>
                  </a:lnTo>
                  <a:lnTo>
                    <a:pt x="1386" y="2787"/>
                  </a:lnTo>
                  <a:lnTo>
                    <a:pt x="1401" y="2675"/>
                  </a:lnTo>
                  <a:lnTo>
                    <a:pt x="1416" y="2556"/>
                  </a:lnTo>
                  <a:lnTo>
                    <a:pt x="1433" y="2422"/>
                  </a:lnTo>
                  <a:lnTo>
                    <a:pt x="1448" y="2283"/>
                  </a:lnTo>
                  <a:lnTo>
                    <a:pt x="1463" y="2122"/>
                  </a:lnTo>
                  <a:lnTo>
                    <a:pt x="1478" y="1957"/>
                  </a:lnTo>
                  <a:lnTo>
                    <a:pt x="1493" y="1775"/>
                  </a:lnTo>
                  <a:lnTo>
                    <a:pt x="1508" y="1595"/>
                  </a:lnTo>
                  <a:lnTo>
                    <a:pt x="1523" y="1397"/>
                  </a:lnTo>
                  <a:lnTo>
                    <a:pt x="1538" y="1206"/>
                  </a:lnTo>
                  <a:lnTo>
                    <a:pt x="1553" y="1013"/>
                  </a:lnTo>
                  <a:lnTo>
                    <a:pt x="1568" y="837"/>
                  </a:lnTo>
                  <a:lnTo>
                    <a:pt x="1584" y="657"/>
                  </a:lnTo>
                  <a:lnTo>
                    <a:pt x="1599" y="503"/>
                  </a:lnTo>
                  <a:lnTo>
                    <a:pt x="1614" y="359"/>
                  </a:lnTo>
                  <a:lnTo>
                    <a:pt x="1628" y="240"/>
                  </a:lnTo>
                  <a:lnTo>
                    <a:pt x="1644" y="139"/>
                  </a:lnTo>
                  <a:lnTo>
                    <a:pt x="1659" y="66"/>
                  </a:lnTo>
                  <a:lnTo>
                    <a:pt x="1674" y="19"/>
                  </a:lnTo>
                  <a:lnTo>
                    <a:pt x="1689" y="0"/>
                  </a:lnTo>
                  <a:lnTo>
                    <a:pt x="1704" y="7"/>
                  </a:lnTo>
                  <a:lnTo>
                    <a:pt x="1720" y="37"/>
                  </a:lnTo>
                  <a:lnTo>
                    <a:pt x="1735" y="93"/>
                  </a:lnTo>
                  <a:lnTo>
                    <a:pt x="1750" y="161"/>
                  </a:lnTo>
                  <a:lnTo>
                    <a:pt x="1765" y="251"/>
                  </a:lnTo>
                  <a:lnTo>
                    <a:pt x="1780" y="352"/>
                  </a:lnTo>
                  <a:lnTo>
                    <a:pt x="1795" y="464"/>
                  </a:lnTo>
                  <a:lnTo>
                    <a:pt x="1810" y="573"/>
                  </a:lnTo>
                  <a:lnTo>
                    <a:pt x="1825" y="694"/>
                  </a:lnTo>
                  <a:lnTo>
                    <a:pt x="1840" y="810"/>
                  </a:lnTo>
                  <a:lnTo>
                    <a:pt x="1855" y="931"/>
                  </a:lnTo>
                  <a:lnTo>
                    <a:pt x="1872" y="1039"/>
                  </a:lnTo>
                  <a:lnTo>
                    <a:pt x="1887" y="1152"/>
                  </a:lnTo>
                  <a:lnTo>
                    <a:pt x="1902" y="1255"/>
                  </a:lnTo>
                  <a:lnTo>
                    <a:pt x="1917" y="1358"/>
                  </a:lnTo>
                  <a:lnTo>
                    <a:pt x="1932" y="1446"/>
                  </a:lnTo>
                  <a:lnTo>
                    <a:pt x="1948" y="1533"/>
                  </a:lnTo>
                  <a:lnTo>
                    <a:pt x="1962" y="1610"/>
                  </a:lnTo>
                  <a:lnTo>
                    <a:pt x="1977" y="1681"/>
                  </a:lnTo>
                  <a:lnTo>
                    <a:pt x="1993" y="1738"/>
                  </a:lnTo>
                  <a:lnTo>
                    <a:pt x="2008" y="1791"/>
                  </a:lnTo>
                  <a:lnTo>
                    <a:pt x="2023" y="1833"/>
                  </a:lnTo>
                  <a:lnTo>
                    <a:pt x="2038" y="1869"/>
                  </a:lnTo>
                  <a:lnTo>
                    <a:pt x="2053" y="1893"/>
                  </a:lnTo>
                  <a:lnTo>
                    <a:pt x="2068" y="1914"/>
                  </a:lnTo>
                  <a:lnTo>
                    <a:pt x="2084" y="1925"/>
                  </a:lnTo>
                  <a:lnTo>
                    <a:pt x="2098" y="1929"/>
                  </a:lnTo>
                  <a:lnTo>
                    <a:pt x="2114" y="1926"/>
                  </a:lnTo>
                  <a:lnTo>
                    <a:pt x="2129" y="1916"/>
                  </a:lnTo>
                  <a:lnTo>
                    <a:pt x="2144" y="1903"/>
                  </a:lnTo>
                  <a:lnTo>
                    <a:pt x="2159" y="1885"/>
                  </a:lnTo>
                  <a:lnTo>
                    <a:pt x="2174" y="1866"/>
                  </a:lnTo>
                  <a:lnTo>
                    <a:pt x="2189" y="1841"/>
                  </a:lnTo>
                  <a:lnTo>
                    <a:pt x="2206" y="1820"/>
                  </a:lnTo>
                  <a:lnTo>
                    <a:pt x="2221" y="1794"/>
                  </a:lnTo>
                  <a:lnTo>
                    <a:pt x="2236" y="1771"/>
                  </a:lnTo>
                  <a:lnTo>
                    <a:pt x="2251" y="1746"/>
                  </a:lnTo>
                  <a:lnTo>
                    <a:pt x="2266" y="1726"/>
                  </a:lnTo>
                  <a:lnTo>
                    <a:pt x="2281" y="1708"/>
                  </a:lnTo>
                  <a:lnTo>
                    <a:pt x="2296" y="1692"/>
                  </a:lnTo>
                  <a:lnTo>
                    <a:pt x="2311" y="1677"/>
                  </a:lnTo>
                  <a:lnTo>
                    <a:pt x="2326" y="1664"/>
                  </a:lnTo>
                  <a:lnTo>
                    <a:pt x="2341" y="1655"/>
                  </a:lnTo>
                  <a:lnTo>
                    <a:pt x="2357" y="1647"/>
                  </a:lnTo>
                  <a:lnTo>
                    <a:pt x="2372" y="1641"/>
                  </a:lnTo>
                  <a:lnTo>
                    <a:pt x="2387" y="1638"/>
                  </a:lnTo>
                  <a:lnTo>
                    <a:pt x="2402" y="1638"/>
                  </a:lnTo>
                  <a:lnTo>
                    <a:pt x="2417" y="1638"/>
                  </a:lnTo>
                  <a:lnTo>
                    <a:pt x="2432" y="1640"/>
                  </a:lnTo>
                  <a:lnTo>
                    <a:pt x="2447" y="1644"/>
                  </a:lnTo>
                  <a:lnTo>
                    <a:pt x="2462" y="1649"/>
                  </a:lnTo>
                  <a:lnTo>
                    <a:pt x="2478" y="1655"/>
                  </a:lnTo>
                  <a:lnTo>
                    <a:pt x="2493" y="1662"/>
                  </a:lnTo>
                  <a:lnTo>
                    <a:pt x="2508" y="1670"/>
                  </a:lnTo>
                  <a:lnTo>
                    <a:pt x="2523" y="1678"/>
                  </a:lnTo>
                  <a:lnTo>
                    <a:pt x="2538" y="1686"/>
                  </a:lnTo>
                  <a:lnTo>
                    <a:pt x="2555" y="1694"/>
                  </a:lnTo>
                  <a:lnTo>
                    <a:pt x="2568" y="1701"/>
                  </a:lnTo>
                  <a:lnTo>
                    <a:pt x="2583" y="1711"/>
                  </a:lnTo>
                  <a:lnTo>
                    <a:pt x="2598" y="1719"/>
                  </a:lnTo>
                  <a:lnTo>
                    <a:pt x="2614" y="1727"/>
                  </a:lnTo>
                  <a:lnTo>
                    <a:pt x="2629" y="1734"/>
                  </a:lnTo>
                  <a:lnTo>
                    <a:pt x="2644" y="1739"/>
                  </a:lnTo>
                  <a:lnTo>
                    <a:pt x="2659" y="1745"/>
                  </a:lnTo>
                  <a:lnTo>
                    <a:pt x="2676" y="1751"/>
                  </a:lnTo>
                  <a:lnTo>
                    <a:pt x="2691" y="1757"/>
                  </a:lnTo>
                  <a:lnTo>
                    <a:pt x="2704" y="1762"/>
                  </a:lnTo>
                  <a:lnTo>
                    <a:pt x="2721" y="1765"/>
                  </a:lnTo>
                  <a:lnTo>
                    <a:pt x="2736" y="1769"/>
                  </a:lnTo>
                  <a:lnTo>
                    <a:pt x="2751" y="1772"/>
                  </a:lnTo>
                  <a:lnTo>
                    <a:pt x="2766" y="1776"/>
                  </a:lnTo>
                  <a:lnTo>
                    <a:pt x="2781" y="1777"/>
                  </a:lnTo>
                  <a:lnTo>
                    <a:pt x="2796" y="1781"/>
                  </a:lnTo>
                  <a:lnTo>
                    <a:pt x="2812" y="1781"/>
                  </a:lnTo>
                  <a:lnTo>
                    <a:pt x="2827" y="1784"/>
                  </a:lnTo>
                  <a:lnTo>
                    <a:pt x="2842" y="1786"/>
                  </a:lnTo>
                  <a:lnTo>
                    <a:pt x="2857" y="1786"/>
                  </a:lnTo>
                  <a:lnTo>
                    <a:pt x="2872" y="1787"/>
                  </a:lnTo>
                  <a:lnTo>
                    <a:pt x="2887" y="1787"/>
                  </a:lnTo>
                  <a:lnTo>
                    <a:pt x="2902" y="1788"/>
                  </a:lnTo>
                  <a:lnTo>
                    <a:pt x="2917" y="1788"/>
                  </a:lnTo>
                  <a:lnTo>
                    <a:pt x="2933" y="1788"/>
                  </a:lnTo>
                  <a:lnTo>
                    <a:pt x="2948" y="1787"/>
                  </a:lnTo>
                  <a:lnTo>
                    <a:pt x="2963" y="1790"/>
                  </a:lnTo>
                  <a:lnTo>
                    <a:pt x="2978" y="1790"/>
                  </a:lnTo>
                  <a:lnTo>
                    <a:pt x="2993" y="1790"/>
                  </a:lnTo>
                  <a:lnTo>
                    <a:pt x="3010" y="1791"/>
                  </a:lnTo>
                  <a:lnTo>
                    <a:pt x="3025" y="1791"/>
                  </a:lnTo>
                  <a:lnTo>
                    <a:pt x="3038" y="1792"/>
                  </a:lnTo>
                  <a:lnTo>
                    <a:pt x="3055" y="1792"/>
                  </a:lnTo>
                  <a:lnTo>
                    <a:pt x="3070" y="1794"/>
                  </a:lnTo>
                  <a:lnTo>
                    <a:pt x="3085" y="1794"/>
                  </a:lnTo>
                  <a:lnTo>
                    <a:pt x="3100" y="1796"/>
                  </a:lnTo>
                  <a:lnTo>
                    <a:pt x="3115" y="1798"/>
                  </a:lnTo>
                  <a:lnTo>
                    <a:pt x="3131" y="1798"/>
                  </a:lnTo>
                  <a:lnTo>
                    <a:pt x="3146" y="1801"/>
                  </a:lnTo>
                  <a:lnTo>
                    <a:pt x="3161" y="1803"/>
                  </a:lnTo>
                  <a:lnTo>
                    <a:pt x="3176" y="1803"/>
                  </a:lnTo>
                  <a:lnTo>
                    <a:pt x="3191" y="1806"/>
                  </a:lnTo>
                  <a:lnTo>
                    <a:pt x="3206" y="1807"/>
                  </a:lnTo>
                  <a:lnTo>
                    <a:pt x="3221" y="1809"/>
                  </a:lnTo>
                  <a:lnTo>
                    <a:pt x="3236" y="1811"/>
                  </a:lnTo>
                  <a:lnTo>
                    <a:pt x="3252" y="1813"/>
                  </a:lnTo>
                  <a:lnTo>
                    <a:pt x="3267" y="1814"/>
                  </a:lnTo>
                  <a:lnTo>
                    <a:pt x="3282" y="1817"/>
                  </a:lnTo>
                  <a:lnTo>
                    <a:pt x="3297" y="1821"/>
                  </a:lnTo>
                  <a:lnTo>
                    <a:pt x="3312" y="1824"/>
                  </a:lnTo>
                  <a:lnTo>
                    <a:pt x="3329" y="1826"/>
                  </a:lnTo>
                  <a:lnTo>
                    <a:pt x="3344" y="1828"/>
                  </a:lnTo>
                  <a:lnTo>
                    <a:pt x="3359" y="1831"/>
                  </a:lnTo>
                  <a:lnTo>
                    <a:pt x="3374" y="1835"/>
                  </a:lnTo>
                  <a:lnTo>
                    <a:pt x="3389" y="1837"/>
                  </a:lnTo>
                  <a:lnTo>
                    <a:pt x="3404" y="1840"/>
                  </a:lnTo>
                  <a:lnTo>
                    <a:pt x="3419" y="1841"/>
                  </a:lnTo>
                  <a:lnTo>
                    <a:pt x="3434" y="1846"/>
                  </a:lnTo>
                  <a:lnTo>
                    <a:pt x="3450" y="1847"/>
                  </a:lnTo>
                  <a:lnTo>
                    <a:pt x="3465" y="1850"/>
                  </a:lnTo>
                  <a:lnTo>
                    <a:pt x="3480" y="1852"/>
                  </a:lnTo>
                  <a:lnTo>
                    <a:pt x="3495" y="1856"/>
                  </a:lnTo>
                  <a:lnTo>
                    <a:pt x="3510" y="1859"/>
                  </a:lnTo>
                  <a:lnTo>
                    <a:pt x="3526" y="1862"/>
                  </a:lnTo>
                  <a:lnTo>
                    <a:pt x="3540" y="1865"/>
                  </a:lnTo>
                  <a:lnTo>
                    <a:pt x="3555" y="1865"/>
                  </a:lnTo>
                  <a:lnTo>
                    <a:pt x="3571" y="1869"/>
                  </a:lnTo>
                  <a:lnTo>
                    <a:pt x="3586" y="1871"/>
                  </a:lnTo>
                  <a:lnTo>
                    <a:pt x="3601" y="1874"/>
                  </a:lnTo>
                  <a:lnTo>
                    <a:pt x="3616" y="1875"/>
                  </a:lnTo>
                  <a:lnTo>
                    <a:pt x="3633" y="1878"/>
                  </a:lnTo>
                  <a:lnTo>
                    <a:pt x="3648" y="1881"/>
                  </a:lnTo>
                  <a:lnTo>
                    <a:pt x="3663" y="1882"/>
                  </a:lnTo>
                  <a:lnTo>
                    <a:pt x="3678" y="1886"/>
                  </a:lnTo>
                  <a:lnTo>
                    <a:pt x="3693" y="1888"/>
                  </a:lnTo>
                  <a:lnTo>
                    <a:pt x="3709" y="1890"/>
                  </a:lnTo>
                  <a:lnTo>
                    <a:pt x="3754" y="1897"/>
                  </a:lnTo>
                  <a:lnTo>
                    <a:pt x="3799" y="1905"/>
                  </a:lnTo>
                  <a:lnTo>
                    <a:pt x="3860" y="1916"/>
                  </a:lnTo>
                  <a:lnTo>
                    <a:pt x="3920" y="1926"/>
                  </a:lnTo>
                  <a:lnTo>
                    <a:pt x="3982" y="1937"/>
                  </a:lnTo>
                  <a:lnTo>
                    <a:pt x="4043" y="1946"/>
                  </a:lnTo>
                  <a:lnTo>
                    <a:pt x="4103" y="1957"/>
                  </a:lnTo>
                  <a:lnTo>
                    <a:pt x="4164" y="1967"/>
                  </a:lnTo>
                  <a:lnTo>
                    <a:pt x="4226" y="1976"/>
                  </a:lnTo>
                  <a:lnTo>
                    <a:pt x="4302" y="1986"/>
                  </a:lnTo>
                  <a:lnTo>
                    <a:pt x="4363" y="1991"/>
                  </a:lnTo>
                  <a:lnTo>
                    <a:pt x="4438" y="1997"/>
                  </a:lnTo>
                  <a:lnTo>
                    <a:pt x="4499" y="2001"/>
                  </a:lnTo>
                  <a:lnTo>
                    <a:pt x="4576" y="2002"/>
                  </a:lnTo>
                  <a:lnTo>
                    <a:pt x="4652" y="2002"/>
                  </a:lnTo>
                  <a:lnTo>
                    <a:pt x="4728" y="1999"/>
                  </a:lnTo>
                  <a:lnTo>
                    <a:pt x="4803" y="1993"/>
                  </a:lnTo>
                  <a:lnTo>
                    <a:pt x="4880" y="1990"/>
                  </a:lnTo>
                  <a:lnTo>
                    <a:pt x="4972" y="1975"/>
                  </a:lnTo>
                  <a:lnTo>
                    <a:pt x="5047" y="1964"/>
                  </a:lnTo>
                  <a:lnTo>
                    <a:pt x="5140" y="1942"/>
                  </a:lnTo>
                  <a:lnTo>
                    <a:pt x="5215" y="1926"/>
                  </a:lnTo>
                  <a:lnTo>
                    <a:pt x="5308" y="1897"/>
                  </a:lnTo>
                  <a:lnTo>
                    <a:pt x="5399" y="1874"/>
                  </a:lnTo>
                  <a:lnTo>
                    <a:pt x="5490" y="1852"/>
                  </a:lnTo>
                  <a:lnTo>
                    <a:pt x="5583" y="1833"/>
                  </a:lnTo>
                  <a:lnTo>
                    <a:pt x="5674" y="1818"/>
                  </a:lnTo>
                  <a:lnTo>
                    <a:pt x="5766" y="1805"/>
                  </a:lnTo>
                  <a:lnTo>
                    <a:pt x="5785" y="1803"/>
                  </a:lnTo>
                </a:path>
              </a:pathLst>
            </a:custGeom>
            <a:noFill/>
            <a:ln w="9525">
              <a:solidFill>
                <a:srgbClr val="00FFFF"/>
              </a:solidFill>
              <a:prstDash val="solid"/>
              <a:round/>
              <a:headEnd/>
              <a:tailEnd/>
            </a:ln>
          </p:spPr>
          <p:txBody>
            <a:bodyPr/>
            <a:lstStyle/>
            <a:p>
              <a:endParaRPr lang="en-US"/>
            </a:p>
          </p:txBody>
        </p:sp>
      </p:grpSp>
      <p:grpSp>
        <p:nvGrpSpPr>
          <p:cNvPr id="3" name="Group 7"/>
          <p:cNvGrpSpPr>
            <a:grpSpLocks/>
          </p:cNvGrpSpPr>
          <p:nvPr/>
        </p:nvGrpSpPr>
        <p:grpSpPr bwMode="auto">
          <a:xfrm>
            <a:off x="774700" y="1952625"/>
            <a:ext cx="7466013" cy="2768600"/>
            <a:chOff x="16" y="866"/>
            <a:chExt cx="4703" cy="1744"/>
          </a:xfrm>
        </p:grpSpPr>
        <p:sp>
          <p:nvSpPr>
            <p:cNvPr id="263176" name="Text Box 8"/>
            <p:cNvSpPr txBox="1">
              <a:spLocks noChangeArrowheads="1"/>
            </p:cNvSpPr>
            <p:nvPr/>
          </p:nvSpPr>
          <p:spPr bwMode="auto">
            <a:xfrm>
              <a:off x="2361" y="2149"/>
              <a:ext cx="2358" cy="250"/>
            </a:xfrm>
            <a:prstGeom prst="rect">
              <a:avLst/>
            </a:prstGeom>
            <a:solidFill>
              <a:schemeClr val="bg1"/>
            </a:solidFill>
            <a:ln w="9525">
              <a:noFill/>
              <a:miter lim="800000"/>
              <a:headEnd/>
              <a:tailEnd/>
            </a:ln>
            <a:effectLst/>
          </p:spPr>
          <p:txBody>
            <a:bodyPr wrap="none">
              <a:spAutoFit/>
            </a:bodyPr>
            <a:lstStyle/>
            <a:p>
              <a:r>
                <a:rPr lang="en-US" sz="2000" b="0">
                  <a:solidFill>
                    <a:srgbClr val="66FF33"/>
                  </a:solidFill>
                </a:rPr>
                <a:t>As</a:t>
              </a:r>
              <a:r>
                <a:rPr lang="en-US" sz="2000" b="0" baseline="30000">
                  <a:solidFill>
                    <a:srgbClr val="66FF33"/>
                  </a:solidFill>
                </a:rPr>
                <a:t>5+</a:t>
              </a:r>
              <a:r>
                <a:rPr lang="en-US" sz="2000" b="0">
                  <a:solidFill>
                    <a:srgbClr val="66FF33"/>
                  </a:solidFill>
                </a:rPr>
                <a:t> on rust (iron oxyhydroxide)</a:t>
              </a:r>
            </a:p>
          </p:txBody>
        </p:sp>
        <p:sp>
          <p:nvSpPr>
            <p:cNvPr id="263177" name="Freeform 9"/>
            <p:cNvSpPr>
              <a:spLocks/>
            </p:cNvSpPr>
            <p:nvPr/>
          </p:nvSpPr>
          <p:spPr bwMode="auto">
            <a:xfrm>
              <a:off x="16" y="866"/>
              <a:ext cx="2293" cy="1744"/>
            </a:xfrm>
            <a:custGeom>
              <a:avLst/>
              <a:gdLst/>
              <a:ahLst/>
              <a:cxnLst>
                <a:cxn ang="0">
                  <a:pos x="52" y="3958"/>
                </a:cxn>
                <a:cxn ang="0">
                  <a:pos x="112" y="3965"/>
                </a:cxn>
                <a:cxn ang="0">
                  <a:pos x="180" y="3970"/>
                </a:cxn>
                <a:cxn ang="0">
                  <a:pos x="247" y="3974"/>
                </a:cxn>
                <a:cxn ang="0">
                  <a:pos x="313" y="3981"/>
                </a:cxn>
                <a:cxn ang="0">
                  <a:pos x="373" y="3984"/>
                </a:cxn>
                <a:cxn ang="0">
                  <a:pos x="440" y="3985"/>
                </a:cxn>
                <a:cxn ang="0">
                  <a:pos x="508" y="3992"/>
                </a:cxn>
                <a:cxn ang="0">
                  <a:pos x="575" y="3995"/>
                </a:cxn>
                <a:cxn ang="0">
                  <a:pos x="635" y="4000"/>
                </a:cxn>
                <a:cxn ang="0">
                  <a:pos x="702" y="4003"/>
                </a:cxn>
                <a:cxn ang="0">
                  <a:pos x="770" y="4003"/>
                </a:cxn>
                <a:cxn ang="0">
                  <a:pos x="837" y="4006"/>
                </a:cxn>
                <a:cxn ang="0">
                  <a:pos x="897" y="4004"/>
                </a:cxn>
                <a:cxn ang="0">
                  <a:pos x="965" y="4006"/>
                </a:cxn>
                <a:cxn ang="0">
                  <a:pos x="1032" y="4006"/>
                </a:cxn>
                <a:cxn ang="0">
                  <a:pos x="1100" y="4003"/>
                </a:cxn>
                <a:cxn ang="0">
                  <a:pos x="1160" y="4000"/>
                </a:cxn>
                <a:cxn ang="0">
                  <a:pos x="1227" y="3993"/>
                </a:cxn>
                <a:cxn ang="0">
                  <a:pos x="1295" y="3985"/>
                </a:cxn>
                <a:cxn ang="0">
                  <a:pos x="1361" y="3978"/>
                </a:cxn>
                <a:cxn ang="0">
                  <a:pos x="1421" y="3952"/>
                </a:cxn>
                <a:cxn ang="0">
                  <a:pos x="1490" y="3925"/>
                </a:cxn>
                <a:cxn ang="0">
                  <a:pos x="1556" y="3873"/>
                </a:cxn>
                <a:cxn ang="0">
                  <a:pos x="1624" y="3800"/>
                </a:cxn>
                <a:cxn ang="0">
                  <a:pos x="1683" y="3689"/>
                </a:cxn>
                <a:cxn ang="0">
                  <a:pos x="1751" y="3482"/>
                </a:cxn>
                <a:cxn ang="0">
                  <a:pos x="1819" y="3187"/>
                </a:cxn>
                <a:cxn ang="0">
                  <a:pos x="1879" y="2764"/>
                </a:cxn>
                <a:cxn ang="0">
                  <a:pos x="1946" y="1949"/>
                </a:cxn>
                <a:cxn ang="0">
                  <a:pos x="2014" y="901"/>
                </a:cxn>
                <a:cxn ang="0">
                  <a:pos x="2081" y="105"/>
                </a:cxn>
                <a:cxn ang="0">
                  <a:pos x="2142" y="94"/>
                </a:cxn>
                <a:cxn ang="0">
                  <a:pos x="2209" y="791"/>
                </a:cxn>
                <a:cxn ang="0">
                  <a:pos x="2277" y="1653"/>
                </a:cxn>
                <a:cxn ang="0">
                  <a:pos x="2344" y="2203"/>
                </a:cxn>
                <a:cxn ang="0">
                  <a:pos x="2405" y="2445"/>
                </a:cxn>
                <a:cxn ang="0">
                  <a:pos x="2472" y="2562"/>
                </a:cxn>
                <a:cxn ang="0">
                  <a:pos x="2540" y="2598"/>
                </a:cxn>
                <a:cxn ang="0">
                  <a:pos x="2600" y="2607"/>
                </a:cxn>
                <a:cxn ang="0">
                  <a:pos x="2667" y="2620"/>
                </a:cxn>
                <a:cxn ang="0">
                  <a:pos x="2735" y="2644"/>
                </a:cxn>
                <a:cxn ang="0">
                  <a:pos x="2802" y="2673"/>
                </a:cxn>
                <a:cxn ang="0">
                  <a:pos x="2863" y="2697"/>
                </a:cxn>
                <a:cxn ang="0">
                  <a:pos x="2932" y="2718"/>
                </a:cxn>
                <a:cxn ang="0">
                  <a:pos x="2998" y="2729"/>
                </a:cxn>
                <a:cxn ang="0">
                  <a:pos x="3058" y="2734"/>
                </a:cxn>
                <a:cxn ang="0">
                  <a:pos x="3126" y="2738"/>
                </a:cxn>
                <a:cxn ang="0">
                  <a:pos x="3195" y="2740"/>
                </a:cxn>
                <a:cxn ang="0">
                  <a:pos x="3255" y="2742"/>
                </a:cxn>
                <a:cxn ang="0">
                  <a:pos x="3321" y="2755"/>
                </a:cxn>
                <a:cxn ang="0">
                  <a:pos x="3390" y="2770"/>
                </a:cxn>
                <a:cxn ang="0">
                  <a:pos x="3458" y="2783"/>
                </a:cxn>
                <a:cxn ang="0">
                  <a:pos x="3518" y="2801"/>
                </a:cxn>
                <a:cxn ang="0">
                  <a:pos x="3586" y="2820"/>
                </a:cxn>
                <a:cxn ang="0">
                  <a:pos x="3653" y="2845"/>
                </a:cxn>
                <a:cxn ang="0">
                  <a:pos x="3947" y="2951"/>
                </a:cxn>
                <a:cxn ang="0">
                  <a:pos x="4581" y="3257"/>
                </a:cxn>
                <a:cxn ang="0">
                  <a:pos x="5358" y="3321"/>
                </a:cxn>
              </a:cxnLst>
              <a:rect l="0" t="0" r="r" b="b"/>
              <a:pathLst>
                <a:path w="5730" h="4011">
                  <a:moveTo>
                    <a:pt x="0" y="3970"/>
                  </a:moveTo>
                  <a:lnTo>
                    <a:pt x="15" y="3958"/>
                  </a:lnTo>
                  <a:lnTo>
                    <a:pt x="30" y="3962"/>
                  </a:lnTo>
                  <a:lnTo>
                    <a:pt x="52" y="3958"/>
                  </a:lnTo>
                  <a:lnTo>
                    <a:pt x="67" y="3961"/>
                  </a:lnTo>
                  <a:lnTo>
                    <a:pt x="82" y="3961"/>
                  </a:lnTo>
                  <a:lnTo>
                    <a:pt x="97" y="3962"/>
                  </a:lnTo>
                  <a:lnTo>
                    <a:pt x="112" y="3965"/>
                  </a:lnTo>
                  <a:lnTo>
                    <a:pt x="135" y="3967"/>
                  </a:lnTo>
                  <a:lnTo>
                    <a:pt x="148" y="3965"/>
                  </a:lnTo>
                  <a:lnTo>
                    <a:pt x="163" y="3970"/>
                  </a:lnTo>
                  <a:lnTo>
                    <a:pt x="180" y="3970"/>
                  </a:lnTo>
                  <a:lnTo>
                    <a:pt x="193" y="3973"/>
                  </a:lnTo>
                  <a:lnTo>
                    <a:pt x="217" y="3974"/>
                  </a:lnTo>
                  <a:lnTo>
                    <a:pt x="230" y="3973"/>
                  </a:lnTo>
                  <a:lnTo>
                    <a:pt x="247" y="3974"/>
                  </a:lnTo>
                  <a:lnTo>
                    <a:pt x="262" y="3973"/>
                  </a:lnTo>
                  <a:lnTo>
                    <a:pt x="275" y="3978"/>
                  </a:lnTo>
                  <a:lnTo>
                    <a:pt x="292" y="3978"/>
                  </a:lnTo>
                  <a:lnTo>
                    <a:pt x="313" y="3981"/>
                  </a:lnTo>
                  <a:lnTo>
                    <a:pt x="328" y="3978"/>
                  </a:lnTo>
                  <a:lnTo>
                    <a:pt x="343" y="3982"/>
                  </a:lnTo>
                  <a:lnTo>
                    <a:pt x="358" y="3981"/>
                  </a:lnTo>
                  <a:lnTo>
                    <a:pt x="373" y="3984"/>
                  </a:lnTo>
                  <a:lnTo>
                    <a:pt x="396" y="3985"/>
                  </a:lnTo>
                  <a:lnTo>
                    <a:pt x="411" y="3986"/>
                  </a:lnTo>
                  <a:lnTo>
                    <a:pt x="425" y="3984"/>
                  </a:lnTo>
                  <a:lnTo>
                    <a:pt x="440" y="3985"/>
                  </a:lnTo>
                  <a:lnTo>
                    <a:pt x="456" y="3988"/>
                  </a:lnTo>
                  <a:lnTo>
                    <a:pt x="478" y="3993"/>
                  </a:lnTo>
                  <a:lnTo>
                    <a:pt x="493" y="3992"/>
                  </a:lnTo>
                  <a:lnTo>
                    <a:pt x="508" y="3992"/>
                  </a:lnTo>
                  <a:lnTo>
                    <a:pt x="523" y="3991"/>
                  </a:lnTo>
                  <a:lnTo>
                    <a:pt x="538" y="3992"/>
                  </a:lnTo>
                  <a:lnTo>
                    <a:pt x="560" y="3996"/>
                  </a:lnTo>
                  <a:lnTo>
                    <a:pt x="575" y="3995"/>
                  </a:lnTo>
                  <a:lnTo>
                    <a:pt x="590" y="3997"/>
                  </a:lnTo>
                  <a:lnTo>
                    <a:pt x="605" y="3995"/>
                  </a:lnTo>
                  <a:lnTo>
                    <a:pt x="620" y="3997"/>
                  </a:lnTo>
                  <a:lnTo>
                    <a:pt x="635" y="4000"/>
                  </a:lnTo>
                  <a:lnTo>
                    <a:pt x="658" y="4003"/>
                  </a:lnTo>
                  <a:lnTo>
                    <a:pt x="673" y="4000"/>
                  </a:lnTo>
                  <a:lnTo>
                    <a:pt x="688" y="4001"/>
                  </a:lnTo>
                  <a:lnTo>
                    <a:pt x="702" y="4003"/>
                  </a:lnTo>
                  <a:lnTo>
                    <a:pt x="718" y="4003"/>
                  </a:lnTo>
                  <a:lnTo>
                    <a:pt x="740" y="4001"/>
                  </a:lnTo>
                  <a:lnTo>
                    <a:pt x="755" y="4001"/>
                  </a:lnTo>
                  <a:lnTo>
                    <a:pt x="770" y="4003"/>
                  </a:lnTo>
                  <a:lnTo>
                    <a:pt x="785" y="4004"/>
                  </a:lnTo>
                  <a:lnTo>
                    <a:pt x="800" y="4006"/>
                  </a:lnTo>
                  <a:lnTo>
                    <a:pt x="823" y="4007"/>
                  </a:lnTo>
                  <a:lnTo>
                    <a:pt x="837" y="4006"/>
                  </a:lnTo>
                  <a:lnTo>
                    <a:pt x="852" y="4004"/>
                  </a:lnTo>
                  <a:lnTo>
                    <a:pt x="867" y="4004"/>
                  </a:lnTo>
                  <a:lnTo>
                    <a:pt x="883" y="4004"/>
                  </a:lnTo>
                  <a:lnTo>
                    <a:pt x="897" y="4004"/>
                  </a:lnTo>
                  <a:lnTo>
                    <a:pt x="920" y="4006"/>
                  </a:lnTo>
                  <a:lnTo>
                    <a:pt x="935" y="4008"/>
                  </a:lnTo>
                  <a:lnTo>
                    <a:pt x="950" y="4007"/>
                  </a:lnTo>
                  <a:lnTo>
                    <a:pt x="965" y="4006"/>
                  </a:lnTo>
                  <a:lnTo>
                    <a:pt x="980" y="4007"/>
                  </a:lnTo>
                  <a:lnTo>
                    <a:pt x="1002" y="4011"/>
                  </a:lnTo>
                  <a:lnTo>
                    <a:pt x="1018" y="4006"/>
                  </a:lnTo>
                  <a:lnTo>
                    <a:pt x="1032" y="4006"/>
                  </a:lnTo>
                  <a:lnTo>
                    <a:pt x="1047" y="4006"/>
                  </a:lnTo>
                  <a:lnTo>
                    <a:pt x="1063" y="4004"/>
                  </a:lnTo>
                  <a:lnTo>
                    <a:pt x="1077" y="4006"/>
                  </a:lnTo>
                  <a:lnTo>
                    <a:pt x="1100" y="4003"/>
                  </a:lnTo>
                  <a:lnTo>
                    <a:pt x="1113" y="4001"/>
                  </a:lnTo>
                  <a:lnTo>
                    <a:pt x="1130" y="4001"/>
                  </a:lnTo>
                  <a:lnTo>
                    <a:pt x="1145" y="4001"/>
                  </a:lnTo>
                  <a:lnTo>
                    <a:pt x="1160" y="4000"/>
                  </a:lnTo>
                  <a:lnTo>
                    <a:pt x="1182" y="4001"/>
                  </a:lnTo>
                  <a:lnTo>
                    <a:pt x="1197" y="3995"/>
                  </a:lnTo>
                  <a:lnTo>
                    <a:pt x="1212" y="3993"/>
                  </a:lnTo>
                  <a:lnTo>
                    <a:pt x="1227" y="3993"/>
                  </a:lnTo>
                  <a:lnTo>
                    <a:pt x="1241" y="3992"/>
                  </a:lnTo>
                  <a:lnTo>
                    <a:pt x="1265" y="3991"/>
                  </a:lnTo>
                  <a:lnTo>
                    <a:pt x="1280" y="3988"/>
                  </a:lnTo>
                  <a:lnTo>
                    <a:pt x="1295" y="3985"/>
                  </a:lnTo>
                  <a:lnTo>
                    <a:pt x="1308" y="3981"/>
                  </a:lnTo>
                  <a:lnTo>
                    <a:pt x="1325" y="3978"/>
                  </a:lnTo>
                  <a:lnTo>
                    <a:pt x="1340" y="3976"/>
                  </a:lnTo>
                  <a:lnTo>
                    <a:pt x="1361" y="3978"/>
                  </a:lnTo>
                  <a:lnTo>
                    <a:pt x="1376" y="3966"/>
                  </a:lnTo>
                  <a:lnTo>
                    <a:pt x="1391" y="3963"/>
                  </a:lnTo>
                  <a:lnTo>
                    <a:pt x="1406" y="3958"/>
                  </a:lnTo>
                  <a:lnTo>
                    <a:pt x="1421" y="3952"/>
                  </a:lnTo>
                  <a:lnTo>
                    <a:pt x="1445" y="3944"/>
                  </a:lnTo>
                  <a:lnTo>
                    <a:pt x="1460" y="3936"/>
                  </a:lnTo>
                  <a:lnTo>
                    <a:pt x="1475" y="3929"/>
                  </a:lnTo>
                  <a:lnTo>
                    <a:pt x="1490" y="3925"/>
                  </a:lnTo>
                  <a:lnTo>
                    <a:pt x="1505" y="3918"/>
                  </a:lnTo>
                  <a:lnTo>
                    <a:pt x="1520" y="3902"/>
                  </a:lnTo>
                  <a:lnTo>
                    <a:pt x="1541" y="3892"/>
                  </a:lnTo>
                  <a:lnTo>
                    <a:pt x="1556" y="3873"/>
                  </a:lnTo>
                  <a:lnTo>
                    <a:pt x="1571" y="3862"/>
                  </a:lnTo>
                  <a:lnTo>
                    <a:pt x="1586" y="3846"/>
                  </a:lnTo>
                  <a:lnTo>
                    <a:pt x="1601" y="3830"/>
                  </a:lnTo>
                  <a:lnTo>
                    <a:pt x="1624" y="3800"/>
                  </a:lnTo>
                  <a:lnTo>
                    <a:pt x="1639" y="3777"/>
                  </a:lnTo>
                  <a:lnTo>
                    <a:pt x="1654" y="3749"/>
                  </a:lnTo>
                  <a:lnTo>
                    <a:pt x="1669" y="3718"/>
                  </a:lnTo>
                  <a:lnTo>
                    <a:pt x="1683" y="3689"/>
                  </a:lnTo>
                  <a:lnTo>
                    <a:pt x="1699" y="3651"/>
                  </a:lnTo>
                  <a:lnTo>
                    <a:pt x="1721" y="3589"/>
                  </a:lnTo>
                  <a:lnTo>
                    <a:pt x="1738" y="3540"/>
                  </a:lnTo>
                  <a:lnTo>
                    <a:pt x="1751" y="3482"/>
                  </a:lnTo>
                  <a:lnTo>
                    <a:pt x="1766" y="3429"/>
                  </a:lnTo>
                  <a:lnTo>
                    <a:pt x="1783" y="3366"/>
                  </a:lnTo>
                  <a:lnTo>
                    <a:pt x="1804" y="3263"/>
                  </a:lnTo>
                  <a:lnTo>
                    <a:pt x="1819" y="3187"/>
                  </a:lnTo>
                  <a:lnTo>
                    <a:pt x="1834" y="3098"/>
                  </a:lnTo>
                  <a:lnTo>
                    <a:pt x="1849" y="3000"/>
                  </a:lnTo>
                  <a:lnTo>
                    <a:pt x="1864" y="2884"/>
                  </a:lnTo>
                  <a:lnTo>
                    <a:pt x="1879" y="2764"/>
                  </a:lnTo>
                  <a:lnTo>
                    <a:pt x="1901" y="2530"/>
                  </a:lnTo>
                  <a:lnTo>
                    <a:pt x="1916" y="2358"/>
                  </a:lnTo>
                  <a:lnTo>
                    <a:pt x="1931" y="2162"/>
                  </a:lnTo>
                  <a:lnTo>
                    <a:pt x="1946" y="1949"/>
                  </a:lnTo>
                  <a:lnTo>
                    <a:pt x="1961" y="1719"/>
                  </a:lnTo>
                  <a:lnTo>
                    <a:pt x="1984" y="1377"/>
                  </a:lnTo>
                  <a:lnTo>
                    <a:pt x="1999" y="1132"/>
                  </a:lnTo>
                  <a:lnTo>
                    <a:pt x="2014" y="901"/>
                  </a:lnTo>
                  <a:lnTo>
                    <a:pt x="2029" y="671"/>
                  </a:lnTo>
                  <a:lnTo>
                    <a:pt x="2044" y="472"/>
                  </a:lnTo>
                  <a:lnTo>
                    <a:pt x="2059" y="296"/>
                  </a:lnTo>
                  <a:lnTo>
                    <a:pt x="2081" y="105"/>
                  </a:lnTo>
                  <a:lnTo>
                    <a:pt x="2097" y="28"/>
                  </a:lnTo>
                  <a:lnTo>
                    <a:pt x="2112" y="0"/>
                  </a:lnTo>
                  <a:lnTo>
                    <a:pt x="2126" y="18"/>
                  </a:lnTo>
                  <a:lnTo>
                    <a:pt x="2142" y="94"/>
                  </a:lnTo>
                  <a:lnTo>
                    <a:pt x="2164" y="274"/>
                  </a:lnTo>
                  <a:lnTo>
                    <a:pt x="2179" y="422"/>
                  </a:lnTo>
                  <a:lnTo>
                    <a:pt x="2194" y="604"/>
                  </a:lnTo>
                  <a:lnTo>
                    <a:pt x="2209" y="791"/>
                  </a:lnTo>
                  <a:lnTo>
                    <a:pt x="2224" y="980"/>
                  </a:lnTo>
                  <a:lnTo>
                    <a:pt x="2239" y="1181"/>
                  </a:lnTo>
                  <a:lnTo>
                    <a:pt x="2261" y="1491"/>
                  </a:lnTo>
                  <a:lnTo>
                    <a:pt x="2277" y="1653"/>
                  </a:lnTo>
                  <a:lnTo>
                    <a:pt x="2292" y="1809"/>
                  </a:lnTo>
                  <a:lnTo>
                    <a:pt x="2307" y="1937"/>
                  </a:lnTo>
                  <a:lnTo>
                    <a:pt x="2322" y="2060"/>
                  </a:lnTo>
                  <a:lnTo>
                    <a:pt x="2344" y="2203"/>
                  </a:lnTo>
                  <a:lnTo>
                    <a:pt x="2360" y="2278"/>
                  </a:lnTo>
                  <a:lnTo>
                    <a:pt x="2374" y="2343"/>
                  </a:lnTo>
                  <a:lnTo>
                    <a:pt x="2389" y="2399"/>
                  </a:lnTo>
                  <a:lnTo>
                    <a:pt x="2405" y="2445"/>
                  </a:lnTo>
                  <a:lnTo>
                    <a:pt x="2419" y="2485"/>
                  </a:lnTo>
                  <a:lnTo>
                    <a:pt x="2442" y="2530"/>
                  </a:lnTo>
                  <a:lnTo>
                    <a:pt x="2457" y="2545"/>
                  </a:lnTo>
                  <a:lnTo>
                    <a:pt x="2472" y="2562"/>
                  </a:lnTo>
                  <a:lnTo>
                    <a:pt x="2487" y="2571"/>
                  </a:lnTo>
                  <a:lnTo>
                    <a:pt x="2502" y="2580"/>
                  </a:lnTo>
                  <a:lnTo>
                    <a:pt x="2524" y="2588"/>
                  </a:lnTo>
                  <a:lnTo>
                    <a:pt x="2540" y="2598"/>
                  </a:lnTo>
                  <a:lnTo>
                    <a:pt x="2554" y="2602"/>
                  </a:lnTo>
                  <a:lnTo>
                    <a:pt x="2570" y="2603"/>
                  </a:lnTo>
                  <a:lnTo>
                    <a:pt x="2585" y="2606"/>
                  </a:lnTo>
                  <a:lnTo>
                    <a:pt x="2600" y="2607"/>
                  </a:lnTo>
                  <a:lnTo>
                    <a:pt x="2622" y="2618"/>
                  </a:lnTo>
                  <a:lnTo>
                    <a:pt x="2637" y="2613"/>
                  </a:lnTo>
                  <a:lnTo>
                    <a:pt x="2652" y="2620"/>
                  </a:lnTo>
                  <a:lnTo>
                    <a:pt x="2667" y="2620"/>
                  </a:lnTo>
                  <a:lnTo>
                    <a:pt x="2682" y="2625"/>
                  </a:lnTo>
                  <a:lnTo>
                    <a:pt x="2699" y="2632"/>
                  </a:lnTo>
                  <a:lnTo>
                    <a:pt x="2720" y="2639"/>
                  </a:lnTo>
                  <a:lnTo>
                    <a:pt x="2735" y="2644"/>
                  </a:lnTo>
                  <a:lnTo>
                    <a:pt x="2750" y="2652"/>
                  </a:lnTo>
                  <a:lnTo>
                    <a:pt x="2765" y="2658"/>
                  </a:lnTo>
                  <a:lnTo>
                    <a:pt x="2780" y="2663"/>
                  </a:lnTo>
                  <a:lnTo>
                    <a:pt x="2802" y="2673"/>
                  </a:lnTo>
                  <a:lnTo>
                    <a:pt x="2818" y="2681"/>
                  </a:lnTo>
                  <a:lnTo>
                    <a:pt x="2833" y="2684"/>
                  </a:lnTo>
                  <a:lnTo>
                    <a:pt x="2847" y="2693"/>
                  </a:lnTo>
                  <a:lnTo>
                    <a:pt x="2863" y="2697"/>
                  </a:lnTo>
                  <a:lnTo>
                    <a:pt x="2878" y="2704"/>
                  </a:lnTo>
                  <a:lnTo>
                    <a:pt x="2902" y="2712"/>
                  </a:lnTo>
                  <a:lnTo>
                    <a:pt x="2915" y="2712"/>
                  </a:lnTo>
                  <a:lnTo>
                    <a:pt x="2932" y="2718"/>
                  </a:lnTo>
                  <a:lnTo>
                    <a:pt x="2947" y="2725"/>
                  </a:lnTo>
                  <a:lnTo>
                    <a:pt x="2960" y="2727"/>
                  </a:lnTo>
                  <a:lnTo>
                    <a:pt x="2983" y="2733"/>
                  </a:lnTo>
                  <a:lnTo>
                    <a:pt x="2998" y="2729"/>
                  </a:lnTo>
                  <a:lnTo>
                    <a:pt x="3013" y="2730"/>
                  </a:lnTo>
                  <a:lnTo>
                    <a:pt x="3028" y="2731"/>
                  </a:lnTo>
                  <a:lnTo>
                    <a:pt x="3043" y="2733"/>
                  </a:lnTo>
                  <a:lnTo>
                    <a:pt x="3058" y="2734"/>
                  </a:lnTo>
                  <a:lnTo>
                    <a:pt x="3082" y="2737"/>
                  </a:lnTo>
                  <a:lnTo>
                    <a:pt x="3096" y="2733"/>
                  </a:lnTo>
                  <a:lnTo>
                    <a:pt x="3111" y="2737"/>
                  </a:lnTo>
                  <a:lnTo>
                    <a:pt x="3126" y="2738"/>
                  </a:lnTo>
                  <a:lnTo>
                    <a:pt x="3141" y="2735"/>
                  </a:lnTo>
                  <a:lnTo>
                    <a:pt x="3156" y="2738"/>
                  </a:lnTo>
                  <a:lnTo>
                    <a:pt x="3180" y="2744"/>
                  </a:lnTo>
                  <a:lnTo>
                    <a:pt x="3195" y="2740"/>
                  </a:lnTo>
                  <a:lnTo>
                    <a:pt x="3210" y="2741"/>
                  </a:lnTo>
                  <a:lnTo>
                    <a:pt x="3225" y="2738"/>
                  </a:lnTo>
                  <a:lnTo>
                    <a:pt x="3240" y="2744"/>
                  </a:lnTo>
                  <a:lnTo>
                    <a:pt x="3255" y="2742"/>
                  </a:lnTo>
                  <a:lnTo>
                    <a:pt x="3276" y="2746"/>
                  </a:lnTo>
                  <a:lnTo>
                    <a:pt x="3293" y="2749"/>
                  </a:lnTo>
                  <a:lnTo>
                    <a:pt x="3306" y="2746"/>
                  </a:lnTo>
                  <a:lnTo>
                    <a:pt x="3321" y="2755"/>
                  </a:lnTo>
                  <a:lnTo>
                    <a:pt x="3338" y="2755"/>
                  </a:lnTo>
                  <a:lnTo>
                    <a:pt x="3360" y="2764"/>
                  </a:lnTo>
                  <a:lnTo>
                    <a:pt x="3375" y="2764"/>
                  </a:lnTo>
                  <a:lnTo>
                    <a:pt x="3390" y="2770"/>
                  </a:lnTo>
                  <a:lnTo>
                    <a:pt x="3405" y="2770"/>
                  </a:lnTo>
                  <a:lnTo>
                    <a:pt x="3420" y="2774"/>
                  </a:lnTo>
                  <a:lnTo>
                    <a:pt x="3435" y="2778"/>
                  </a:lnTo>
                  <a:lnTo>
                    <a:pt x="3458" y="2783"/>
                  </a:lnTo>
                  <a:lnTo>
                    <a:pt x="3473" y="2787"/>
                  </a:lnTo>
                  <a:lnTo>
                    <a:pt x="3488" y="2790"/>
                  </a:lnTo>
                  <a:lnTo>
                    <a:pt x="3503" y="2794"/>
                  </a:lnTo>
                  <a:lnTo>
                    <a:pt x="3518" y="2801"/>
                  </a:lnTo>
                  <a:lnTo>
                    <a:pt x="3533" y="2805"/>
                  </a:lnTo>
                  <a:lnTo>
                    <a:pt x="3556" y="2817"/>
                  </a:lnTo>
                  <a:lnTo>
                    <a:pt x="3571" y="2817"/>
                  </a:lnTo>
                  <a:lnTo>
                    <a:pt x="3586" y="2820"/>
                  </a:lnTo>
                  <a:lnTo>
                    <a:pt x="3601" y="2824"/>
                  </a:lnTo>
                  <a:lnTo>
                    <a:pt x="3616" y="2831"/>
                  </a:lnTo>
                  <a:lnTo>
                    <a:pt x="3639" y="2835"/>
                  </a:lnTo>
                  <a:lnTo>
                    <a:pt x="3653" y="2845"/>
                  </a:lnTo>
                  <a:lnTo>
                    <a:pt x="3669" y="2843"/>
                  </a:lnTo>
                  <a:lnTo>
                    <a:pt x="3684" y="2853"/>
                  </a:lnTo>
                  <a:lnTo>
                    <a:pt x="3811" y="2902"/>
                  </a:lnTo>
                  <a:lnTo>
                    <a:pt x="3947" y="2951"/>
                  </a:lnTo>
                  <a:lnTo>
                    <a:pt x="4090" y="3022"/>
                  </a:lnTo>
                  <a:lnTo>
                    <a:pt x="4241" y="3098"/>
                  </a:lnTo>
                  <a:lnTo>
                    <a:pt x="4408" y="3184"/>
                  </a:lnTo>
                  <a:lnTo>
                    <a:pt x="4581" y="3257"/>
                  </a:lnTo>
                  <a:lnTo>
                    <a:pt x="4762" y="3319"/>
                  </a:lnTo>
                  <a:lnTo>
                    <a:pt x="4950" y="3342"/>
                  </a:lnTo>
                  <a:lnTo>
                    <a:pt x="5146" y="3343"/>
                  </a:lnTo>
                  <a:lnTo>
                    <a:pt x="5358" y="3321"/>
                  </a:lnTo>
                  <a:lnTo>
                    <a:pt x="5577" y="3301"/>
                  </a:lnTo>
                  <a:lnTo>
                    <a:pt x="5730" y="3283"/>
                  </a:lnTo>
                </a:path>
              </a:pathLst>
            </a:custGeom>
            <a:noFill/>
            <a:ln w="9525">
              <a:solidFill>
                <a:srgbClr val="00FF00"/>
              </a:solidFill>
              <a:prstDash val="solid"/>
              <a:round/>
              <a:headEnd/>
              <a:tailEnd/>
            </a:ln>
          </p:spPr>
          <p:txBody>
            <a:bodyPr/>
            <a:lstStyle/>
            <a:p>
              <a:endParaRPr lang="en-US"/>
            </a:p>
          </p:txBody>
        </p:sp>
      </p:grpSp>
      <p:grpSp>
        <p:nvGrpSpPr>
          <p:cNvPr id="4" name="Group 10"/>
          <p:cNvGrpSpPr>
            <a:grpSpLocks/>
          </p:cNvGrpSpPr>
          <p:nvPr/>
        </p:nvGrpSpPr>
        <p:grpSpPr bwMode="auto">
          <a:xfrm>
            <a:off x="790575" y="1978025"/>
            <a:ext cx="6550025" cy="2786063"/>
            <a:chOff x="26" y="847"/>
            <a:chExt cx="4126" cy="1755"/>
          </a:xfrm>
        </p:grpSpPr>
        <p:sp>
          <p:nvSpPr>
            <p:cNvPr id="263179" name="Freeform 11"/>
            <p:cNvSpPr>
              <a:spLocks noChangeAspect="1"/>
            </p:cNvSpPr>
            <p:nvPr/>
          </p:nvSpPr>
          <p:spPr bwMode="auto">
            <a:xfrm>
              <a:off x="26" y="847"/>
              <a:ext cx="2289" cy="1755"/>
            </a:xfrm>
            <a:custGeom>
              <a:avLst/>
              <a:gdLst/>
              <a:ahLst/>
              <a:cxnLst>
                <a:cxn ang="0">
                  <a:pos x="34" y="2494"/>
                </a:cxn>
                <a:cxn ang="0">
                  <a:pos x="82" y="2492"/>
                </a:cxn>
                <a:cxn ang="0">
                  <a:pos x="127" y="2490"/>
                </a:cxn>
                <a:cxn ang="0">
                  <a:pos x="174" y="2486"/>
                </a:cxn>
                <a:cxn ang="0">
                  <a:pos x="221" y="2483"/>
                </a:cxn>
                <a:cxn ang="0">
                  <a:pos x="267" y="2479"/>
                </a:cxn>
                <a:cxn ang="0">
                  <a:pos x="314" y="2475"/>
                </a:cxn>
                <a:cxn ang="0">
                  <a:pos x="361" y="2472"/>
                </a:cxn>
                <a:cxn ang="0">
                  <a:pos x="409" y="2466"/>
                </a:cxn>
                <a:cxn ang="0">
                  <a:pos x="456" y="2459"/>
                </a:cxn>
                <a:cxn ang="0">
                  <a:pos x="501" y="2452"/>
                </a:cxn>
                <a:cxn ang="0">
                  <a:pos x="549" y="2443"/>
                </a:cxn>
                <a:cxn ang="0">
                  <a:pos x="596" y="2430"/>
                </a:cxn>
                <a:cxn ang="0">
                  <a:pos x="643" y="2414"/>
                </a:cxn>
                <a:cxn ang="0">
                  <a:pos x="689" y="2392"/>
                </a:cxn>
                <a:cxn ang="0">
                  <a:pos x="736" y="2361"/>
                </a:cxn>
                <a:cxn ang="0">
                  <a:pos x="783" y="2314"/>
                </a:cxn>
                <a:cxn ang="0">
                  <a:pos x="830" y="2235"/>
                </a:cxn>
                <a:cxn ang="0">
                  <a:pos x="876" y="2088"/>
                </a:cxn>
                <a:cxn ang="0">
                  <a:pos x="923" y="1805"/>
                </a:cxn>
                <a:cxn ang="0">
                  <a:pos x="970" y="1327"/>
                </a:cxn>
                <a:cxn ang="0">
                  <a:pos x="1018" y="769"/>
                </a:cxn>
                <a:cxn ang="0">
                  <a:pos x="1065" y="292"/>
                </a:cxn>
                <a:cxn ang="0">
                  <a:pos x="1112" y="34"/>
                </a:cxn>
                <a:cxn ang="0">
                  <a:pos x="1158" y="29"/>
                </a:cxn>
                <a:cxn ang="0">
                  <a:pos x="1205" y="236"/>
                </a:cxn>
                <a:cxn ang="0">
                  <a:pos x="1252" y="503"/>
                </a:cxn>
                <a:cxn ang="0">
                  <a:pos x="1299" y="687"/>
                </a:cxn>
                <a:cxn ang="0">
                  <a:pos x="1347" y="790"/>
                </a:cxn>
                <a:cxn ang="0">
                  <a:pos x="1394" y="860"/>
                </a:cxn>
                <a:cxn ang="0">
                  <a:pos x="1441" y="921"/>
                </a:cxn>
                <a:cxn ang="0">
                  <a:pos x="1487" y="989"/>
                </a:cxn>
                <a:cxn ang="0">
                  <a:pos x="1534" y="1056"/>
                </a:cxn>
                <a:cxn ang="0">
                  <a:pos x="1581" y="1116"/>
                </a:cxn>
                <a:cxn ang="0">
                  <a:pos x="1628" y="1167"/>
                </a:cxn>
                <a:cxn ang="0">
                  <a:pos x="1676" y="1205"/>
                </a:cxn>
                <a:cxn ang="0">
                  <a:pos x="1721" y="1232"/>
                </a:cxn>
                <a:cxn ang="0">
                  <a:pos x="1768" y="1249"/>
                </a:cxn>
                <a:cxn ang="0">
                  <a:pos x="1816" y="1259"/>
                </a:cxn>
                <a:cxn ang="0">
                  <a:pos x="1863" y="1269"/>
                </a:cxn>
                <a:cxn ang="0">
                  <a:pos x="1910" y="1276"/>
                </a:cxn>
                <a:cxn ang="0">
                  <a:pos x="1957" y="1283"/>
                </a:cxn>
                <a:cxn ang="0">
                  <a:pos x="2005" y="1294"/>
                </a:cxn>
                <a:cxn ang="0">
                  <a:pos x="2052" y="1307"/>
                </a:cxn>
                <a:cxn ang="0">
                  <a:pos x="2099" y="1321"/>
                </a:cxn>
                <a:cxn ang="0">
                  <a:pos x="2145" y="1336"/>
                </a:cxn>
                <a:cxn ang="0">
                  <a:pos x="2192" y="1352"/>
                </a:cxn>
                <a:cxn ang="0">
                  <a:pos x="2239" y="1368"/>
                </a:cxn>
                <a:cxn ang="0">
                  <a:pos x="2286" y="1387"/>
                </a:cxn>
                <a:cxn ang="0">
                  <a:pos x="2354" y="1410"/>
                </a:cxn>
                <a:cxn ang="0">
                  <a:pos x="2532" y="1476"/>
                </a:cxn>
                <a:cxn ang="0">
                  <a:pos x="2730" y="1530"/>
                </a:cxn>
                <a:cxn ang="0">
                  <a:pos x="2957" y="1548"/>
                </a:cxn>
                <a:cxn ang="0">
                  <a:pos x="3203" y="1527"/>
                </a:cxn>
                <a:cxn ang="0">
                  <a:pos x="3477" y="1481"/>
                </a:cxn>
              </a:cxnLst>
              <a:rect l="0" t="0" r="r" b="b"/>
              <a:pathLst>
                <a:path w="3584" h="2495">
                  <a:moveTo>
                    <a:pt x="0" y="2495"/>
                  </a:moveTo>
                  <a:lnTo>
                    <a:pt x="5" y="2495"/>
                  </a:lnTo>
                  <a:lnTo>
                    <a:pt x="16" y="2494"/>
                  </a:lnTo>
                  <a:lnTo>
                    <a:pt x="25" y="2494"/>
                  </a:lnTo>
                  <a:lnTo>
                    <a:pt x="34" y="2494"/>
                  </a:lnTo>
                  <a:lnTo>
                    <a:pt x="43" y="2494"/>
                  </a:lnTo>
                  <a:lnTo>
                    <a:pt x="52" y="2492"/>
                  </a:lnTo>
                  <a:lnTo>
                    <a:pt x="62" y="2492"/>
                  </a:lnTo>
                  <a:lnTo>
                    <a:pt x="72" y="2492"/>
                  </a:lnTo>
                  <a:lnTo>
                    <a:pt x="82" y="2492"/>
                  </a:lnTo>
                  <a:lnTo>
                    <a:pt x="91" y="2492"/>
                  </a:lnTo>
                  <a:lnTo>
                    <a:pt x="100" y="2490"/>
                  </a:lnTo>
                  <a:lnTo>
                    <a:pt x="109" y="2490"/>
                  </a:lnTo>
                  <a:lnTo>
                    <a:pt x="118" y="2490"/>
                  </a:lnTo>
                  <a:lnTo>
                    <a:pt x="127" y="2490"/>
                  </a:lnTo>
                  <a:lnTo>
                    <a:pt x="138" y="2488"/>
                  </a:lnTo>
                  <a:lnTo>
                    <a:pt x="147" y="2488"/>
                  </a:lnTo>
                  <a:lnTo>
                    <a:pt x="156" y="2488"/>
                  </a:lnTo>
                  <a:lnTo>
                    <a:pt x="165" y="2486"/>
                  </a:lnTo>
                  <a:lnTo>
                    <a:pt x="174" y="2486"/>
                  </a:lnTo>
                  <a:lnTo>
                    <a:pt x="183" y="2486"/>
                  </a:lnTo>
                  <a:lnTo>
                    <a:pt x="192" y="2484"/>
                  </a:lnTo>
                  <a:lnTo>
                    <a:pt x="201" y="2484"/>
                  </a:lnTo>
                  <a:lnTo>
                    <a:pt x="212" y="2484"/>
                  </a:lnTo>
                  <a:lnTo>
                    <a:pt x="221" y="2483"/>
                  </a:lnTo>
                  <a:lnTo>
                    <a:pt x="231" y="2483"/>
                  </a:lnTo>
                  <a:lnTo>
                    <a:pt x="240" y="2483"/>
                  </a:lnTo>
                  <a:lnTo>
                    <a:pt x="249" y="2481"/>
                  </a:lnTo>
                  <a:lnTo>
                    <a:pt x="258" y="2481"/>
                  </a:lnTo>
                  <a:lnTo>
                    <a:pt x="267" y="2479"/>
                  </a:lnTo>
                  <a:lnTo>
                    <a:pt x="278" y="2479"/>
                  </a:lnTo>
                  <a:lnTo>
                    <a:pt x="287" y="2479"/>
                  </a:lnTo>
                  <a:lnTo>
                    <a:pt x="296" y="2477"/>
                  </a:lnTo>
                  <a:lnTo>
                    <a:pt x="305" y="2477"/>
                  </a:lnTo>
                  <a:lnTo>
                    <a:pt x="314" y="2475"/>
                  </a:lnTo>
                  <a:lnTo>
                    <a:pt x="323" y="2475"/>
                  </a:lnTo>
                  <a:lnTo>
                    <a:pt x="332" y="2474"/>
                  </a:lnTo>
                  <a:lnTo>
                    <a:pt x="343" y="2474"/>
                  </a:lnTo>
                  <a:lnTo>
                    <a:pt x="352" y="2472"/>
                  </a:lnTo>
                  <a:lnTo>
                    <a:pt x="361" y="2472"/>
                  </a:lnTo>
                  <a:lnTo>
                    <a:pt x="371" y="2470"/>
                  </a:lnTo>
                  <a:lnTo>
                    <a:pt x="380" y="2470"/>
                  </a:lnTo>
                  <a:lnTo>
                    <a:pt x="389" y="2468"/>
                  </a:lnTo>
                  <a:lnTo>
                    <a:pt x="400" y="2466"/>
                  </a:lnTo>
                  <a:lnTo>
                    <a:pt x="409" y="2466"/>
                  </a:lnTo>
                  <a:lnTo>
                    <a:pt x="418" y="2464"/>
                  </a:lnTo>
                  <a:lnTo>
                    <a:pt x="427" y="2463"/>
                  </a:lnTo>
                  <a:lnTo>
                    <a:pt x="436" y="2463"/>
                  </a:lnTo>
                  <a:lnTo>
                    <a:pt x="445" y="2461"/>
                  </a:lnTo>
                  <a:lnTo>
                    <a:pt x="456" y="2459"/>
                  </a:lnTo>
                  <a:lnTo>
                    <a:pt x="465" y="2457"/>
                  </a:lnTo>
                  <a:lnTo>
                    <a:pt x="474" y="2457"/>
                  </a:lnTo>
                  <a:lnTo>
                    <a:pt x="483" y="2455"/>
                  </a:lnTo>
                  <a:lnTo>
                    <a:pt x="492" y="2454"/>
                  </a:lnTo>
                  <a:lnTo>
                    <a:pt x="501" y="2452"/>
                  </a:lnTo>
                  <a:lnTo>
                    <a:pt x="511" y="2450"/>
                  </a:lnTo>
                  <a:lnTo>
                    <a:pt x="521" y="2448"/>
                  </a:lnTo>
                  <a:lnTo>
                    <a:pt x="530" y="2446"/>
                  </a:lnTo>
                  <a:lnTo>
                    <a:pt x="540" y="2444"/>
                  </a:lnTo>
                  <a:lnTo>
                    <a:pt x="549" y="2443"/>
                  </a:lnTo>
                  <a:lnTo>
                    <a:pt x="558" y="2439"/>
                  </a:lnTo>
                  <a:lnTo>
                    <a:pt x="567" y="2437"/>
                  </a:lnTo>
                  <a:lnTo>
                    <a:pt x="578" y="2435"/>
                  </a:lnTo>
                  <a:lnTo>
                    <a:pt x="587" y="2432"/>
                  </a:lnTo>
                  <a:lnTo>
                    <a:pt x="596" y="2430"/>
                  </a:lnTo>
                  <a:lnTo>
                    <a:pt x="605" y="2426"/>
                  </a:lnTo>
                  <a:lnTo>
                    <a:pt x="614" y="2424"/>
                  </a:lnTo>
                  <a:lnTo>
                    <a:pt x="623" y="2421"/>
                  </a:lnTo>
                  <a:lnTo>
                    <a:pt x="632" y="2417"/>
                  </a:lnTo>
                  <a:lnTo>
                    <a:pt x="643" y="2414"/>
                  </a:lnTo>
                  <a:lnTo>
                    <a:pt x="652" y="2410"/>
                  </a:lnTo>
                  <a:lnTo>
                    <a:pt x="661" y="2406"/>
                  </a:lnTo>
                  <a:lnTo>
                    <a:pt x="670" y="2403"/>
                  </a:lnTo>
                  <a:lnTo>
                    <a:pt x="680" y="2397"/>
                  </a:lnTo>
                  <a:lnTo>
                    <a:pt x="689" y="2392"/>
                  </a:lnTo>
                  <a:lnTo>
                    <a:pt x="700" y="2386"/>
                  </a:lnTo>
                  <a:lnTo>
                    <a:pt x="709" y="2381"/>
                  </a:lnTo>
                  <a:lnTo>
                    <a:pt x="718" y="2375"/>
                  </a:lnTo>
                  <a:lnTo>
                    <a:pt x="727" y="2368"/>
                  </a:lnTo>
                  <a:lnTo>
                    <a:pt x="736" y="2361"/>
                  </a:lnTo>
                  <a:lnTo>
                    <a:pt x="745" y="2354"/>
                  </a:lnTo>
                  <a:lnTo>
                    <a:pt x="756" y="2345"/>
                  </a:lnTo>
                  <a:lnTo>
                    <a:pt x="765" y="2335"/>
                  </a:lnTo>
                  <a:lnTo>
                    <a:pt x="774" y="2326"/>
                  </a:lnTo>
                  <a:lnTo>
                    <a:pt x="783" y="2314"/>
                  </a:lnTo>
                  <a:lnTo>
                    <a:pt x="792" y="2303"/>
                  </a:lnTo>
                  <a:lnTo>
                    <a:pt x="801" y="2288"/>
                  </a:lnTo>
                  <a:lnTo>
                    <a:pt x="810" y="2272"/>
                  </a:lnTo>
                  <a:lnTo>
                    <a:pt x="821" y="2254"/>
                  </a:lnTo>
                  <a:lnTo>
                    <a:pt x="830" y="2235"/>
                  </a:lnTo>
                  <a:lnTo>
                    <a:pt x="840" y="2214"/>
                  </a:lnTo>
                  <a:lnTo>
                    <a:pt x="849" y="2188"/>
                  </a:lnTo>
                  <a:lnTo>
                    <a:pt x="858" y="2159"/>
                  </a:lnTo>
                  <a:lnTo>
                    <a:pt x="867" y="2126"/>
                  </a:lnTo>
                  <a:lnTo>
                    <a:pt x="876" y="2088"/>
                  </a:lnTo>
                  <a:lnTo>
                    <a:pt x="887" y="2045"/>
                  </a:lnTo>
                  <a:lnTo>
                    <a:pt x="896" y="1994"/>
                  </a:lnTo>
                  <a:lnTo>
                    <a:pt x="905" y="1941"/>
                  </a:lnTo>
                  <a:lnTo>
                    <a:pt x="914" y="1876"/>
                  </a:lnTo>
                  <a:lnTo>
                    <a:pt x="923" y="1805"/>
                  </a:lnTo>
                  <a:lnTo>
                    <a:pt x="934" y="1721"/>
                  </a:lnTo>
                  <a:lnTo>
                    <a:pt x="943" y="1636"/>
                  </a:lnTo>
                  <a:lnTo>
                    <a:pt x="952" y="1538"/>
                  </a:lnTo>
                  <a:lnTo>
                    <a:pt x="961" y="1438"/>
                  </a:lnTo>
                  <a:lnTo>
                    <a:pt x="970" y="1327"/>
                  </a:lnTo>
                  <a:lnTo>
                    <a:pt x="979" y="1219"/>
                  </a:lnTo>
                  <a:lnTo>
                    <a:pt x="989" y="1105"/>
                  </a:lnTo>
                  <a:lnTo>
                    <a:pt x="999" y="992"/>
                  </a:lnTo>
                  <a:lnTo>
                    <a:pt x="1009" y="876"/>
                  </a:lnTo>
                  <a:lnTo>
                    <a:pt x="1018" y="769"/>
                  </a:lnTo>
                  <a:lnTo>
                    <a:pt x="1027" y="660"/>
                  </a:lnTo>
                  <a:lnTo>
                    <a:pt x="1036" y="558"/>
                  </a:lnTo>
                  <a:lnTo>
                    <a:pt x="1045" y="460"/>
                  </a:lnTo>
                  <a:lnTo>
                    <a:pt x="1056" y="374"/>
                  </a:lnTo>
                  <a:lnTo>
                    <a:pt x="1065" y="292"/>
                  </a:lnTo>
                  <a:lnTo>
                    <a:pt x="1074" y="222"/>
                  </a:lnTo>
                  <a:lnTo>
                    <a:pt x="1083" y="158"/>
                  </a:lnTo>
                  <a:lnTo>
                    <a:pt x="1092" y="109"/>
                  </a:lnTo>
                  <a:lnTo>
                    <a:pt x="1101" y="65"/>
                  </a:lnTo>
                  <a:lnTo>
                    <a:pt x="1112" y="34"/>
                  </a:lnTo>
                  <a:lnTo>
                    <a:pt x="1121" y="13"/>
                  </a:lnTo>
                  <a:lnTo>
                    <a:pt x="1130" y="2"/>
                  </a:lnTo>
                  <a:lnTo>
                    <a:pt x="1139" y="0"/>
                  </a:lnTo>
                  <a:lnTo>
                    <a:pt x="1149" y="9"/>
                  </a:lnTo>
                  <a:lnTo>
                    <a:pt x="1158" y="29"/>
                  </a:lnTo>
                  <a:lnTo>
                    <a:pt x="1167" y="56"/>
                  </a:lnTo>
                  <a:lnTo>
                    <a:pt x="1178" y="93"/>
                  </a:lnTo>
                  <a:lnTo>
                    <a:pt x="1187" y="136"/>
                  </a:lnTo>
                  <a:lnTo>
                    <a:pt x="1196" y="185"/>
                  </a:lnTo>
                  <a:lnTo>
                    <a:pt x="1205" y="236"/>
                  </a:lnTo>
                  <a:lnTo>
                    <a:pt x="1214" y="292"/>
                  </a:lnTo>
                  <a:lnTo>
                    <a:pt x="1225" y="347"/>
                  </a:lnTo>
                  <a:lnTo>
                    <a:pt x="1234" y="402"/>
                  </a:lnTo>
                  <a:lnTo>
                    <a:pt x="1243" y="452"/>
                  </a:lnTo>
                  <a:lnTo>
                    <a:pt x="1252" y="503"/>
                  </a:lnTo>
                  <a:lnTo>
                    <a:pt x="1261" y="547"/>
                  </a:lnTo>
                  <a:lnTo>
                    <a:pt x="1270" y="589"/>
                  </a:lnTo>
                  <a:lnTo>
                    <a:pt x="1281" y="625"/>
                  </a:lnTo>
                  <a:lnTo>
                    <a:pt x="1290" y="658"/>
                  </a:lnTo>
                  <a:lnTo>
                    <a:pt x="1299" y="687"/>
                  </a:lnTo>
                  <a:lnTo>
                    <a:pt x="1309" y="712"/>
                  </a:lnTo>
                  <a:lnTo>
                    <a:pt x="1318" y="736"/>
                  </a:lnTo>
                  <a:lnTo>
                    <a:pt x="1327" y="756"/>
                  </a:lnTo>
                  <a:lnTo>
                    <a:pt x="1338" y="774"/>
                  </a:lnTo>
                  <a:lnTo>
                    <a:pt x="1347" y="790"/>
                  </a:lnTo>
                  <a:lnTo>
                    <a:pt x="1356" y="807"/>
                  </a:lnTo>
                  <a:lnTo>
                    <a:pt x="1365" y="821"/>
                  </a:lnTo>
                  <a:lnTo>
                    <a:pt x="1374" y="834"/>
                  </a:lnTo>
                  <a:lnTo>
                    <a:pt x="1383" y="847"/>
                  </a:lnTo>
                  <a:lnTo>
                    <a:pt x="1394" y="860"/>
                  </a:lnTo>
                  <a:lnTo>
                    <a:pt x="1403" y="872"/>
                  </a:lnTo>
                  <a:lnTo>
                    <a:pt x="1412" y="883"/>
                  </a:lnTo>
                  <a:lnTo>
                    <a:pt x="1421" y="896"/>
                  </a:lnTo>
                  <a:lnTo>
                    <a:pt x="1430" y="909"/>
                  </a:lnTo>
                  <a:lnTo>
                    <a:pt x="1441" y="921"/>
                  </a:lnTo>
                  <a:lnTo>
                    <a:pt x="1450" y="934"/>
                  </a:lnTo>
                  <a:lnTo>
                    <a:pt x="1459" y="947"/>
                  </a:lnTo>
                  <a:lnTo>
                    <a:pt x="1468" y="961"/>
                  </a:lnTo>
                  <a:lnTo>
                    <a:pt x="1478" y="974"/>
                  </a:lnTo>
                  <a:lnTo>
                    <a:pt x="1487" y="989"/>
                  </a:lnTo>
                  <a:lnTo>
                    <a:pt x="1498" y="1001"/>
                  </a:lnTo>
                  <a:lnTo>
                    <a:pt x="1507" y="1016"/>
                  </a:lnTo>
                  <a:lnTo>
                    <a:pt x="1516" y="1029"/>
                  </a:lnTo>
                  <a:lnTo>
                    <a:pt x="1525" y="1041"/>
                  </a:lnTo>
                  <a:lnTo>
                    <a:pt x="1534" y="1056"/>
                  </a:lnTo>
                  <a:lnTo>
                    <a:pt x="1543" y="1067"/>
                  </a:lnTo>
                  <a:lnTo>
                    <a:pt x="1554" y="1079"/>
                  </a:lnTo>
                  <a:lnTo>
                    <a:pt x="1563" y="1092"/>
                  </a:lnTo>
                  <a:lnTo>
                    <a:pt x="1572" y="1105"/>
                  </a:lnTo>
                  <a:lnTo>
                    <a:pt x="1581" y="1116"/>
                  </a:lnTo>
                  <a:lnTo>
                    <a:pt x="1590" y="1127"/>
                  </a:lnTo>
                  <a:lnTo>
                    <a:pt x="1599" y="1138"/>
                  </a:lnTo>
                  <a:lnTo>
                    <a:pt x="1608" y="1149"/>
                  </a:lnTo>
                  <a:lnTo>
                    <a:pt x="1619" y="1158"/>
                  </a:lnTo>
                  <a:lnTo>
                    <a:pt x="1628" y="1167"/>
                  </a:lnTo>
                  <a:lnTo>
                    <a:pt x="1638" y="1176"/>
                  </a:lnTo>
                  <a:lnTo>
                    <a:pt x="1647" y="1183"/>
                  </a:lnTo>
                  <a:lnTo>
                    <a:pt x="1656" y="1190"/>
                  </a:lnTo>
                  <a:lnTo>
                    <a:pt x="1665" y="1198"/>
                  </a:lnTo>
                  <a:lnTo>
                    <a:pt x="1676" y="1205"/>
                  </a:lnTo>
                  <a:lnTo>
                    <a:pt x="1685" y="1210"/>
                  </a:lnTo>
                  <a:lnTo>
                    <a:pt x="1694" y="1216"/>
                  </a:lnTo>
                  <a:lnTo>
                    <a:pt x="1703" y="1223"/>
                  </a:lnTo>
                  <a:lnTo>
                    <a:pt x="1712" y="1227"/>
                  </a:lnTo>
                  <a:lnTo>
                    <a:pt x="1721" y="1232"/>
                  </a:lnTo>
                  <a:lnTo>
                    <a:pt x="1732" y="1236"/>
                  </a:lnTo>
                  <a:lnTo>
                    <a:pt x="1741" y="1239"/>
                  </a:lnTo>
                  <a:lnTo>
                    <a:pt x="1750" y="1243"/>
                  </a:lnTo>
                  <a:lnTo>
                    <a:pt x="1759" y="1247"/>
                  </a:lnTo>
                  <a:lnTo>
                    <a:pt x="1768" y="1249"/>
                  </a:lnTo>
                  <a:lnTo>
                    <a:pt x="1778" y="1252"/>
                  </a:lnTo>
                  <a:lnTo>
                    <a:pt x="1788" y="1254"/>
                  </a:lnTo>
                  <a:lnTo>
                    <a:pt x="1798" y="1256"/>
                  </a:lnTo>
                  <a:lnTo>
                    <a:pt x="1807" y="1258"/>
                  </a:lnTo>
                  <a:lnTo>
                    <a:pt x="1816" y="1259"/>
                  </a:lnTo>
                  <a:lnTo>
                    <a:pt x="1825" y="1263"/>
                  </a:lnTo>
                  <a:lnTo>
                    <a:pt x="1836" y="1263"/>
                  </a:lnTo>
                  <a:lnTo>
                    <a:pt x="1845" y="1265"/>
                  </a:lnTo>
                  <a:lnTo>
                    <a:pt x="1854" y="1267"/>
                  </a:lnTo>
                  <a:lnTo>
                    <a:pt x="1863" y="1269"/>
                  </a:lnTo>
                  <a:lnTo>
                    <a:pt x="1872" y="1270"/>
                  </a:lnTo>
                  <a:lnTo>
                    <a:pt x="1883" y="1272"/>
                  </a:lnTo>
                  <a:lnTo>
                    <a:pt x="1892" y="1272"/>
                  </a:lnTo>
                  <a:lnTo>
                    <a:pt x="1901" y="1274"/>
                  </a:lnTo>
                  <a:lnTo>
                    <a:pt x="1910" y="1276"/>
                  </a:lnTo>
                  <a:lnTo>
                    <a:pt x="1919" y="1278"/>
                  </a:lnTo>
                  <a:lnTo>
                    <a:pt x="1928" y="1279"/>
                  </a:lnTo>
                  <a:lnTo>
                    <a:pt x="1939" y="1281"/>
                  </a:lnTo>
                  <a:lnTo>
                    <a:pt x="1948" y="1283"/>
                  </a:lnTo>
                  <a:lnTo>
                    <a:pt x="1957" y="1283"/>
                  </a:lnTo>
                  <a:lnTo>
                    <a:pt x="1967" y="1287"/>
                  </a:lnTo>
                  <a:lnTo>
                    <a:pt x="1976" y="1289"/>
                  </a:lnTo>
                  <a:lnTo>
                    <a:pt x="1987" y="1290"/>
                  </a:lnTo>
                  <a:lnTo>
                    <a:pt x="1996" y="1292"/>
                  </a:lnTo>
                  <a:lnTo>
                    <a:pt x="2005" y="1294"/>
                  </a:lnTo>
                  <a:lnTo>
                    <a:pt x="2014" y="1296"/>
                  </a:lnTo>
                  <a:lnTo>
                    <a:pt x="2023" y="1299"/>
                  </a:lnTo>
                  <a:lnTo>
                    <a:pt x="2032" y="1301"/>
                  </a:lnTo>
                  <a:lnTo>
                    <a:pt x="2043" y="1305"/>
                  </a:lnTo>
                  <a:lnTo>
                    <a:pt x="2052" y="1307"/>
                  </a:lnTo>
                  <a:lnTo>
                    <a:pt x="2061" y="1309"/>
                  </a:lnTo>
                  <a:lnTo>
                    <a:pt x="2070" y="1312"/>
                  </a:lnTo>
                  <a:lnTo>
                    <a:pt x="2079" y="1316"/>
                  </a:lnTo>
                  <a:lnTo>
                    <a:pt x="2088" y="1318"/>
                  </a:lnTo>
                  <a:lnTo>
                    <a:pt x="2099" y="1321"/>
                  </a:lnTo>
                  <a:lnTo>
                    <a:pt x="2108" y="1323"/>
                  </a:lnTo>
                  <a:lnTo>
                    <a:pt x="2117" y="1327"/>
                  </a:lnTo>
                  <a:lnTo>
                    <a:pt x="2127" y="1330"/>
                  </a:lnTo>
                  <a:lnTo>
                    <a:pt x="2136" y="1334"/>
                  </a:lnTo>
                  <a:lnTo>
                    <a:pt x="2145" y="1336"/>
                  </a:lnTo>
                  <a:lnTo>
                    <a:pt x="2156" y="1339"/>
                  </a:lnTo>
                  <a:lnTo>
                    <a:pt x="2165" y="1343"/>
                  </a:lnTo>
                  <a:lnTo>
                    <a:pt x="2174" y="1347"/>
                  </a:lnTo>
                  <a:lnTo>
                    <a:pt x="2183" y="1348"/>
                  </a:lnTo>
                  <a:lnTo>
                    <a:pt x="2192" y="1352"/>
                  </a:lnTo>
                  <a:lnTo>
                    <a:pt x="2203" y="1356"/>
                  </a:lnTo>
                  <a:lnTo>
                    <a:pt x="2212" y="1359"/>
                  </a:lnTo>
                  <a:lnTo>
                    <a:pt x="2221" y="1363"/>
                  </a:lnTo>
                  <a:lnTo>
                    <a:pt x="2230" y="1367"/>
                  </a:lnTo>
                  <a:lnTo>
                    <a:pt x="2239" y="1368"/>
                  </a:lnTo>
                  <a:lnTo>
                    <a:pt x="2250" y="1372"/>
                  </a:lnTo>
                  <a:lnTo>
                    <a:pt x="2259" y="1376"/>
                  </a:lnTo>
                  <a:lnTo>
                    <a:pt x="2268" y="1379"/>
                  </a:lnTo>
                  <a:lnTo>
                    <a:pt x="2277" y="1383"/>
                  </a:lnTo>
                  <a:lnTo>
                    <a:pt x="2286" y="1387"/>
                  </a:lnTo>
                  <a:lnTo>
                    <a:pt x="2297" y="1390"/>
                  </a:lnTo>
                  <a:lnTo>
                    <a:pt x="2306" y="1394"/>
                  </a:lnTo>
                  <a:lnTo>
                    <a:pt x="2316" y="1396"/>
                  </a:lnTo>
                  <a:lnTo>
                    <a:pt x="2325" y="1399"/>
                  </a:lnTo>
                  <a:lnTo>
                    <a:pt x="2354" y="1410"/>
                  </a:lnTo>
                  <a:lnTo>
                    <a:pt x="2381" y="1421"/>
                  </a:lnTo>
                  <a:lnTo>
                    <a:pt x="2419" y="1436"/>
                  </a:lnTo>
                  <a:lnTo>
                    <a:pt x="2457" y="1450"/>
                  </a:lnTo>
                  <a:lnTo>
                    <a:pt x="2494" y="1463"/>
                  </a:lnTo>
                  <a:lnTo>
                    <a:pt x="2532" y="1476"/>
                  </a:lnTo>
                  <a:lnTo>
                    <a:pt x="2570" y="1488"/>
                  </a:lnTo>
                  <a:lnTo>
                    <a:pt x="2608" y="1499"/>
                  </a:lnTo>
                  <a:lnTo>
                    <a:pt x="2645" y="1510"/>
                  </a:lnTo>
                  <a:lnTo>
                    <a:pt x="2683" y="1519"/>
                  </a:lnTo>
                  <a:lnTo>
                    <a:pt x="2730" y="1530"/>
                  </a:lnTo>
                  <a:lnTo>
                    <a:pt x="2768" y="1536"/>
                  </a:lnTo>
                  <a:lnTo>
                    <a:pt x="2815" y="1543"/>
                  </a:lnTo>
                  <a:lnTo>
                    <a:pt x="2863" y="1547"/>
                  </a:lnTo>
                  <a:lnTo>
                    <a:pt x="2910" y="1548"/>
                  </a:lnTo>
                  <a:lnTo>
                    <a:pt x="2957" y="1548"/>
                  </a:lnTo>
                  <a:lnTo>
                    <a:pt x="3005" y="1547"/>
                  </a:lnTo>
                  <a:lnTo>
                    <a:pt x="3052" y="1545"/>
                  </a:lnTo>
                  <a:lnTo>
                    <a:pt x="3099" y="1539"/>
                  </a:lnTo>
                  <a:lnTo>
                    <a:pt x="3146" y="1536"/>
                  </a:lnTo>
                  <a:lnTo>
                    <a:pt x="3203" y="1527"/>
                  </a:lnTo>
                  <a:lnTo>
                    <a:pt x="3250" y="1519"/>
                  </a:lnTo>
                  <a:lnTo>
                    <a:pt x="3306" y="1512"/>
                  </a:lnTo>
                  <a:lnTo>
                    <a:pt x="3363" y="1501"/>
                  </a:lnTo>
                  <a:lnTo>
                    <a:pt x="3421" y="1490"/>
                  </a:lnTo>
                  <a:lnTo>
                    <a:pt x="3477" y="1481"/>
                  </a:lnTo>
                  <a:lnTo>
                    <a:pt x="3534" y="1470"/>
                  </a:lnTo>
                  <a:lnTo>
                    <a:pt x="3584" y="1461"/>
                  </a:lnTo>
                </a:path>
              </a:pathLst>
            </a:custGeom>
            <a:noFill/>
            <a:ln w="6350">
              <a:solidFill>
                <a:srgbClr val="CC99FF"/>
              </a:solidFill>
              <a:prstDash val="solid"/>
              <a:round/>
              <a:headEnd/>
              <a:tailEnd/>
            </a:ln>
          </p:spPr>
          <p:txBody>
            <a:bodyPr/>
            <a:lstStyle/>
            <a:p>
              <a:endParaRPr lang="en-US"/>
            </a:p>
          </p:txBody>
        </p:sp>
        <p:sp>
          <p:nvSpPr>
            <p:cNvPr id="263180" name="Text Box 12"/>
            <p:cNvSpPr txBox="1">
              <a:spLocks noChangeAspect="1" noChangeArrowheads="1"/>
            </p:cNvSpPr>
            <p:nvPr/>
          </p:nvSpPr>
          <p:spPr bwMode="auto">
            <a:xfrm>
              <a:off x="2230" y="1728"/>
              <a:ext cx="1922" cy="250"/>
            </a:xfrm>
            <a:prstGeom prst="rect">
              <a:avLst/>
            </a:prstGeom>
            <a:noFill/>
            <a:ln w="9525">
              <a:noFill/>
              <a:miter lim="800000"/>
              <a:headEnd/>
              <a:tailEnd/>
            </a:ln>
            <a:effectLst/>
          </p:spPr>
          <p:txBody>
            <a:bodyPr>
              <a:spAutoFit/>
            </a:bodyPr>
            <a:lstStyle/>
            <a:p>
              <a:pPr algn="ctr"/>
              <a:r>
                <a:rPr lang="en-US" sz="2000" b="0">
                  <a:solidFill>
                    <a:srgbClr val="990099"/>
                  </a:solidFill>
                </a:rPr>
                <a:t>As</a:t>
              </a:r>
              <a:r>
                <a:rPr lang="en-US" sz="2000" b="0" baseline="30000">
                  <a:solidFill>
                    <a:srgbClr val="990099"/>
                  </a:solidFill>
                </a:rPr>
                <a:t>3+</a:t>
              </a:r>
              <a:r>
                <a:rPr lang="en-US" sz="2000" b="0">
                  <a:solidFill>
                    <a:srgbClr val="990099"/>
                  </a:solidFill>
                </a:rPr>
                <a:t> in water (As</a:t>
              </a:r>
              <a:r>
                <a:rPr lang="en-US" sz="2000" b="0" baseline="30000">
                  <a:solidFill>
                    <a:srgbClr val="990099"/>
                  </a:solidFill>
                </a:rPr>
                <a:t>3+</a:t>
              </a:r>
              <a:r>
                <a:rPr lang="en-US" sz="2000" b="0">
                  <a:solidFill>
                    <a:srgbClr val="990099"/>
                  </a:solidFill>
                </a:rPr>
                <a:t>-O)</a:t>
              </a:r>
            </a:p>
          </p:txBody>
        </p:sp>
      </p:grpSp>
      <p:sp>
        <p:nvSpPr>
          <p:cNvPr id="263182" name="Line 14"/>
          <p:cNvSpPr>
            <a:spLocks noChangeShapeType="1"/>
          </p:cNvSpPr>
          <p:nvPr/>
        </p:nvSpPr>
        <p:spPr bwMode="auto">
          <a:xfrm>
            <a:off x="6635750" y="3935413"/>
            <a:ext cx="1588" cy="34925"/>
          </a:xfrm>
          <a:prstGeom prst="line">
            <a:avLst/>
          </a:prstGeom>
          <a:noFill/>
          <a:ln w="7938">
            <a:solidFill>
              <a:srgbClr val="000000"/>
            </a:solidFill>
            <a:round/>
            <a:headEnd/>
            <a:tailEnd/>
          </a:ln>
        </p:spPr>
        <p:txBody>
          <a:bodyPr/>
          <a:lstStyle/>
          <a:p>
            <a:endParaRPr lang="en-US"/>
          </a:p>
        </p:txBody>
      </p:sp>
      <p:grpSp>
        <p:nvGrpSpPr>
          <p:cNvPr id="5" name="Group 29"/>
          <p:cNvGrpSpPr>
            <a:grpSpLocks/>
          </p:cNvGrpSpPr>
          <p:nvPr/>
        </p:nvGrpSpPr>
        <p:grpSpPr bwMode="auto">
          <a:xfrm>
            <a:off x="4767263" y="4662488"/>
            <a:ext cx="4070350" cy="2230437"/>
            <a:chOff x="2988" y="1746"/>
            <a:chExt cx="2996" cy="1976"/>
          </a:xfrm>
        </p:grpSpPr>
        <p:grpSp>
          <p:nvGrpSpPr>
            <p:cNvPr id="6" name="Group 30"/>
            <p:cNvGrpSpPr>
              <a:grpSpLocks/>
            </p:cNvGrpSpPr>
            <p:nvPr/>
          </p:nvGrpSpPr>
          <p:grpSpPr bwMode="auto">
            <a:xfrm>
              <a:off x="3383" y="2244"/>
              <a:ext cx="2208" cy="1478"/>
              <a:chOff x="3152" y="2244"/>
              <a:chExt cx="2208" cy="1478"/>
            </a:xfrm>
          </p:grpSpPr>
          <p:sp>
            <p:nvSpPr>
              <p:cNvPr id="263199" name="Freeform 31"/>
              <p:cNvSpPr>
                <a:spLocks/>
              </p:cNvSpPr>
              <p:nvPr/>
            </p:nvSpPr>
            <p:spPr bwMode="auto">
              <a:xfrm>
                <a:off x="3152" y="2244"/>
                <a:ext cx="1922" cy="1260"/>
              </a:xfrm>
              <a:custGeom>
                <a:avLst/>
                <a:gdLst/>
                <a:ahLst/>
                <a:cxnLst>
                  <a:cxn ang="0">
                    <a:pos x="232" y="1291"/>
                  </a:cxn>
                  <a:cxn ang="0">
                    <a:pos x="246" y="1291"/>
                  </a:cxn>
                  <a:cxn ang="0">
                    <a:pos x="262" y="1289"/>
                  </a:cxn>
                  <a:cxn ang="0">
                    <a:pos x="277" y="1288"/>
                  </a:cxn>
                  <a:cxn ang="0">
                    <a:pos x="291" y="1286"/>
                  </a:cxn>
                  <a:cxn ang="0">
                    <a:pos x="307" y="1284"/>
                  </a:cxn>
                  <a:cxn ang="0">
                    <a:pos x="321" y="1281"/>
                  </a:cxn>
                  <a:cxn ang="0">
                    <a:pos x="336" y="1277"/>
                  </a:cxn>
                  <a:cxn ang="0">
                    <a:pos x="351" y="1273"/>
                  </a:cxn>
                  <a:cxn ang="0">
                    <a:pos x="366" y="1267"/>
                  </a:cxn>
                  <a:cxn ang="0">
                    <a:pos x="381" y="1260"/>
                  </a:cxn>
                  <a:cxn ang="0">
                    <a:pos x="396" y="1251"/>
                  </a:cxn>
                  <a:cxn ang="0">
                    <a:pos x="411" y="1238"/>
                  </a:cxn>
                  <a:cxn ang="0">
                    <a:pos x="426" y="1219"/>
                  </a:cxn>
                  <a:cxn ang="0">
                    <a:pos x="441" y="1193"/>
                  </a:cxn>
                  <a:cxn ang="0">
                    <a:pos x="456" y="1153"/>
                  </a:cxn>
                  <a:cxn ang="0">
                    <a:pos x="471" y="1088"/>
                  </a:cxn>
                  <a:cxn ang="0">
                    <a:pos x="486" y="984"/>
                  </a:cxn>
                  <a:cxn ang="0">
                    <a:pos x="501" y="832"/>
                  </a:cxn>
                  <a:cxn ang="0">
                    <a:pos x="516" y="625"/>
                  </a:cxn>
                  <a:cxn ang="0">
                    <a:pos x="531" y="390"/>
                  </a:cxn>
                  <a:cxn ang="0">
                    <a:pos x="546" y="146"/>
                  </a:cxn>
                  <a:cxn ang="0">
                    <a:pos x="561" y="7"/>
                  </a:cxn>
                  <a:cxn ang="0">
                    <a:pos x="576" y="31"/>
                  </a:cxn>
                  <a:cxn ang="0">
                    <a:pos x="591" y="105"/>
                  </a:cxn>
                  <a:cxn ang="0">
                    <a:pos x="606" y="128"/>
                  </a:cxn>
                  <a:cxn ang="0">
                    <a:pos x="621" y="98"/>
                  </a:cxn>
                  <a:cxn ang="0">
                    <a:pos x="636" y="74"/>
                  </a:cxn>
                  <a:cxn ang="0">
                    <a:pos x="651" y="125"/>
                  </a:cxn>
                  <a:cxn ang="0">
                    <a:pos x="666" y="229"/>
                  </a:cxn>
                  <a:cxn ang="0">
                    <a:pos x="681" y="331"/>
                  </a:cxn>
                  <a:cxn ang="0">
                    <a:pos x="696" y="392"/>
                  </a:cxn>
                  <a:cxn ang="0">
                    <a:pos x="711" y="426"/>
                  </a:cxn>
                  <a:cxn ang="0">
                    <a:pos x="726" y="444"/>
                  </a:cxn>
                  <a:cxn ang="0">
                    <a:pos x="741" y="457"/>
                  </a:cxn>
                  <a:cxn ang="0">
                    <a:pos x="756" y="469"/>
                  </a:cxn>
                  <a:cxn ang="0">
                    <a:pos x="771" y="480"/>
                  </a:cxn>
                  <a:cxn ang="0">
                    <a:pos x="786" y="493"/>
                  </a:cxn>
                  <a:cxn ang="0">
                    <a:pos x="801" y="507"/>
                  </a:cxn>
                  <a:cxn ang="0">
                    <a:pos x="816" y="520"/>
                  </a:cxn>
                  <a:cxn ang="0">
                    <a:pos x="831" y="533"/>
                  </a:cxn>
                  <a:cxn ang="0">
                    <a:pos x="846" y="545"/>
                  </a:cxn>
                  <a:cxn ang="0">
                    <a:pos x="860" y="557"/>
                  </a:cxn>
                  <a:cxn ang="0">
                    <a:pos x="876" y="568"/>
                  </a:cxn>
                  <a:cxn ang="0">
                    <a:pos x="891" y="580"/>
                  </a:cxn>
                  <a:cxn ang="0">
                    <a:pos x="906" y="590"/>
                  </a:cxn>
                  <a:cxn ang="0">
                    <a:pos x="920" y="598"/>
                  </a:cxn>
                  <a:cxn ang="0">
                    <a:pos x="935" y="605"/>
                  </a:cxn>
                  <a:cxn ang="0">
                    <a:pos x="951" y="611"/>
                  </a:cxn>
                  <a:cxn ang="0">
                    <a:pos x="965" y="615"/>
                  </a:cxn>
                  <a:cxn ang="0">
                    <a:pos x="1033" y="642"/>
                  </a:cxn>
                  <a:cxn ang="0">
                    <a:pos x="1178" y="750"/>
                  </a:cxn>
                  <a:cxn ang="0">
                    <a:pos x="1356" y="737"/>
                  </a:cxn>
                  <a:cxn ang="0">
                    <a:pos x="1567" y="663"/>
                  </a:cxn>
                  <a:cxn ang="0">
                    <a:pos x="1812" y="619"/>
                  </a:cxn>
                </a:cxnLst>
                <a:rect l="0" t="0" r="r" b="b"/>
                <a:pathLst>
                  <a:path w="1947" h="1312">
                    <a:moveTo>
                      <a:pt x="0" y="1312"/>
                    </a:moveTo>
                    <a:lnTo>
                      <a:pt x="224" y="1290"/>
                    </a:lnTo>
                    <a:lnTo>
                      <a:pt x="228" y="1290"/>
                    </a:lnTo>
                    <a:lnTo>
                      <a:pt x="232" y="1291"/>
                    </a:lnTo>
                    <a:lnTo>
                      <a:pt x="235" y="1291"/>
                    </a:lnTo>
                    <a:lnTo>
                      <a:pt x="239" y="1291"/>
                    </a:lnTo>
                    <a:lnTo>
                      <a:pt x="243" y="1291"/>
                    </a:lnTo>
                    <a:lnTo>
                      <a:pt x="246" y="1291"/>
                    </a:lnTo>
                    <a:lnTo>
                      <a:pt x="250" y="1290"/>
                    </a:lnTo>
                    <a:lnTo>
                      <a:pt x="254" y="1290"/>
                    </a:lnTo>
                    <a:lnTo>
                      <a:pt x="258" y="1289"/>
                    </a:lnTo>
                    <a:lnTo>
                      <a:pt x="262" y="1289"/>
                    </a:lnTo>
                    <a:lnTo>
                      <a:pt x="265" y="1289"/>
                    </a:lnTo>
                    <a:lnTo>
                      <a:pt x="269" y="1289"/>
                    </a:lnTo>
                    <a:lnTo>
                      <a:pt x="273" y="1288"/>
                    </a:lnTo>
                    <a:lnTo>
                      <a:pt x="277" y="1288"/>
                    </a:lnTo>
                    <a:lnTo>
                      <a:pt x="280" y="1287"/>
                    </a:lnTo>
                    <a:lnTo>
                      <a:pt x="284" y="1287"/>
                    </a:lnTo>
                    <a:lnTo>
                      <a:pt x="288" y="1287"/>
                    </a:lnTo>
                    <a:lnTo>
                      <a:pt x="291" y="1286"/>
                    </a:lnTo>
                    <a:lnTo>
                      <a:pt x="295" y="1285"/>
                    </a:lnTo>
                    <a:lnTo>
                      <a:pt x="299" y="1285"/>
                    </a:lnTo>
                    <a:lnTo>
                      <a:pt x="303" y="1284"/>
                    </a:lnTo>
                    <a:lnTo>
                      <a:pt x="307" y="1284"/>
                    </a:lnTo>
                    <a:lnTo>
                      <a:pt x="310" y="1283"/>
                    </a:lnTo>
                    <a:lnTo>
                      <a:pt x="314" y="1282"/>
                    </a:lnTo>
                    <a:lnTo>
                      <a:pt x="318" y="1282"/>
                    </a:lnTo>
                    <a:lnTo>
                      <a:pt x="321" y="1281"/>
                    </a:lnTo>
                    <a:lnTo>
                      <a:pt x="325" y="1280"/>
                    </a:lnTo>
                    <a:lnTo>
                      <a:pt x="329" y="1279"/>
                    </a:lnTo>
                    <a:lnTo>
                      <a:pt x="333" y="1278"/>
                    </a:lnTo>
                    <a:lnTo>
                      <a:pt x="336" y="1277"/>
                    </a:lnTo>
                    <a:lnTo>
                      <a:pt x="340" y="1276"/>
                    </a:lnTo>
                    <a:lnTo>
                      <a:pt x="344" y="1275"/>
                    </a:lnTo>
                    <a:lnTo>
                      <a:pt x="348" y="1274"/>
                    </a:lnTo>
                    <a:lnTo>
                      <a:pt x="351" y="1273"/>
                    </a:lnTo>
                    <a:lnTo>
                      <a:pt x="355" y="1271"/>
                    </a:lnTo>
                    <a:lnTo>
                      <a:pt x="359" y="1270"/>
                    </a:lnTo>
                    <a:lnTo>
                      <a:pt x="363" y="1268"/>
                    </a:lnTo>
                    <a:lnTo>
                      <a:pt x="366" y="1267"/>
                    </a:lnTo>
                    <a:lnTo>
                      <a:pt x="370" y="1266"/>
                    </a:lnTo>
                    <a:lnTo>
                      <a:pt x="374" y="1264"/>
                    </a:lnTo>
                    <a:lnTo>
                      <a:pt x="378" y="1262"/>
                    </a:lnTo>
                    <a:lnTo>
                      <a:pt x="381" y="1260"/>
                    </a:lnTo>
                    <a:lnTo>
                      <a:pt x="385" y="1258"/>
                    </a:lnTo>
                    <a:lnTo>
                      <a:pt x="389" y="1256"/>
                    </a:lnTo>
                    <a:lnTo>
                      <a:pt x="393" y="1253"/>
                    </a:lnTo>
                    <a:lnTo>
                      <a:pt x="396" y="1251"/>
                    </a:lnTo>
                    <a:lnTo>
                      <a:pt x="400" y="1248"/>
                    </a:lnTo>
                    <a:lnTo>
                      <a:pt x="404" y="1245"/>
                    </a:lnTo>
                    <a:lnTo>
                      <a:pt x="407" y="1241"/>
                    </a:lnTo>
                    <a:lnTo>
                      <a:pt x="411" y="1238"/>
                    </a:lnTo>
                    <a:lnTo>
                      <a:pt x="415" y="1234"/>
                    </a:lnTo>
                    <a:lnTo>
                      <a:pt x="419" y="1230"/>
                    </a:lnTo>
                    <a:lnTo>
                      <a:pt x="423" y="1224"/>
                    </a:lnTo>
                    <a:lnTo>
                      <a:pt x="426" y="1219"/>
                    </a:lnTo>
                    <a:lnTo>
                      <a:pt x="430" y="1214"/>
                    </a:lnTo>
                    <a:lnTo>
                      <a:pt x="434" y="1208"/>
                    </a:lnTo>
                    <a:lnTo>
                      <a:pt x="438" y="1201"/>
                    </a:lnTo>
                    <a:lnTo>
                      <a:pt x="441" y="1193"/>
                    </a:lnTo>
                    <a:lnTo>
                      <a:pt x="445" y="1184"/>
                    </a:lnTo>
                    <a:lnTo>
                      <a:pt x="449" y="1176"/>
                    </a:lnTo>
                    <a:lnTo>
                      <a:pt x="453" y="1165"/>
                    </a:lnTo>
                    <a:lnTo>
                      <a:pt x="456" y="1153"/>
                    </a:lnTo>
                    <a:lnTo>
                      <a:pt x="460" y="1140"/>
                    </a:lnTo>
                    <a:lnTo>
                      <a:pt x="464" y="1125"/>
                    </a:lnTo>
                    <a:lnTo>
                      <a:pt x="467" y="1108"/>
                    </a:lnTo>
                    <a:lnTo>
                      <a:pt x="471" y="1088"/>
                    </a:lnTo>
                    <a:lnTo>
                      <a:pt x="475" y="1068"/>
                    </a:lnTo>
                    <a:lnTo>
                      <a:pt x="479" y="1045"/>
                    </a:lnTo>
                    <a:lnTo>
                      <a:pt x="483" y="1014"/>
                    </a:lnTo>
                    <a:lnTo>
                      <a:pt x="486" y="984"/>
                    </a:lnTo>
                    <a:lnTo>
                      <a:pt x="490" y="953"/>
                    </a:lnTo>
                    <a:lnTo>
                      <a:pt x="494" y="918"/>
                    </a:lnTo>
                    <a:lnTo>
                      <a:pt x="497" y="876"/>
                    </a:lnTo>
                    <a:lnTo>
                      <a:pt x="501" y="832"/>
                    </a:lnTo>
                    <a:lnTo>
                      <a:pt x="505" y="784"/>
                    </a:lnTo>
                    <a:lnTo>
                      <a:pt x="509" y="735"/>
                    </a:lnTo>
                    <a:lnTo>
                      <a:pt x="512" y="682"/>
                    </a:lnTo>
                    <a:lnTo>
                      <a:pt x="516" y="625"/>
                    </a:lnTo>
                    <a:lnTo>
                      <a:pt x="520" y="563"/>
                    </a:lnTo>
                    <a:lnTo>
                      <a:pt x="524" y="505"/>
                    </a:lnTo>
                    <a:lnTo>
                      <a:pt x="527" y="454"/>
                    </a:lnTo>
                    <a:lnTo>
                      <a:pt x="531" y="390"/>
                    </a:lnTo>
                    <a:lnTo>
                      <a:pt x="535" y="328"/>
                    </a:lnTo>
                    <a:lnTo>
                      <a:pt x="539" y="265"/>
                    </a:lnTo>
                    <a:lnTo>
                      <a:pt x="542" y="202"/>
                    </a:lnTo>
                    <a:lnTo>
                      <a:pt x="546" y="146"/>
                    </a:lnTo>
                    <a:lnTo>
                      <a:pt x="550" y="94"/>
                    </a:lnTo>
                    <a:lnTo>
                      <a:pt x="554" y="55"/>
                    </a:lnTo>
                    <a:lnTo>
                      <a:pt x="557" y="26"/>
                    </a:lnTo>
                    <a:lnTo>
                      <a:pt x="561" y="7"/>
                    </a:lnTo>
                    <a:lnTo>
                      <a:pt x="565" y="0"/>
                    </a:lnTo>
                    <a:lnTo>
                      <a:pt x="569" y="2"/>
                    </a:lnTo>
                    <a:lnTo>
                      <a:pt x="572" y="12"/>
                    </a:lnTo>
                    <a:lnTo>
                      <a:pt x="576" y="31"/>
                    </a:lnTo>
                    <a:lnTo>
                      <a:pt x="580" y="54"/>
                    </a:lnTo>
                    <a:lnTo>
                      <a:pt x="584" y="75"/>
                    </a:lnTo>
                    <a:lnTo>
                      <a:pt x="587" y="91"/>
                    </a:lnTo>
                    <a:lnTo>
                      <a:pt x="591" y="105"/>
                    </a:lnTo>
                    <a:lnTo>
                      <a:pt x="595" y="119"/>
                    </a:lnTo>
                    <a:lnTo>
                      <a:pt x="598" y="129"/>
                    </a:lnTo>
                    <a:lnTo>
                      <a:pt x="602" y="132"/>
                    </a:lnTo>
                    <a:lnTo>
                      <a:pt x="606" y="128"/>
                    </a:lnTo>
                    <a:lnTo>
                      <a:pt x="610" y="126"/>
                    </a:lnTo>
                    <a:lnTo>
                      <a:pt x="613" y="119"/>
                    </a:lnTo>
                    <a:lnTo>
                      <a:pt x="617" y="109"/>
                    </a:lnTo>
                    <a:lnTo>
                      <a:pt x="621" y="98"/>
                    </a:lnTo>
                    <a:lnTo>
                      <a:pt x="625" y="89"/>
                    </a:lnTo>
                    <a:lnTo>
                      <a:pt x="628" y="82"/>
                    </a:lnTo>
                    <a:lnTo>
                      <a:pt x="632" y="76"/>
                    </a:lnTo>
                    <a:lnTo>
                      <a:pt x="636" y="74"/>
                    </a:lnTo>
                    <a:lnTo>
                      <a:pt x="640" y="79"/>
                    </a:lnTo>
                    <a:lnTo>
                      <a:pt x="643" y="89"/>
                    </a:lnTo>
                    <a:lnTo>
                      <a:pt x="647" y="104"/>
                    </a:lnTo>
                    <a:lnTo>
                      <a:pt x="651" y="125"/>
                    </a:lnTo>
                    <a:lnTo>
                      <a:pt x="655" y="148"/>
                    </a:lnTo>
                    <a:lnTo>
                      <a:pt x="658" y="172"/>
                    </a:lnTo>
                    <a:lnTo>
                      <a:pt x="662" y="202"/>
                    </a:lnTo>
                    <a:lnTo>
                      <a:pt x="666" y="229"/>
                    </a:lnTo>
                    <a:lnTo>
                      <a:pt x="670" y="256"/>
                    </a:lnTo>
                    <a:lnTo>
                      <a:pt x="673" y="285"/>
                    </a:lnTo>
                    <a:lnTo>
                      <a:pt x="677" y="308"/>
                    </a:lnTo>
                    <a:lnTo>
                      <a:pt x="681" y="331"/>
                    </a:lnTo>
                    <a:lnTo>
                      <a:pt x="685" y="349"/>
                    </a:lnTo>
                    <a:lnTo>
                      <a:pt x="688" y="365"/>
                    </a:lnTo>
                    <a:lnTo>
                      <a:pt x="692" y="380"/>
                    </a:lnTo>
                    <a:lnTo>
                      <a:pt x="696" y="392"/>
                    </a:lnTo>
                    <a:lnTo>
                      <a:pt x="700" y="402"/>
                    </a:lnTo>
                    <a:lnTo>
                      <a:pt x="703" y="411"/>
                    </a:lnTo>
                    <a:lnTo>
                      <a:pt x="707" y="419"/>
                    </a:lnTo>
                    <a:lnTo>
                      <a:pt x="711" y="426"/>
                    </a:lnTo>
                    <a:lnTo>
                      <a:pt x="714" y="432"/>
                    </a:lnTo>
                    <a:lnTo>
                      <a:pt x="718" y="436"/>
                    </a:lnTo>
                    <a:lnTo>
                      <a:pt x="722" y="441"/>
                    </a:lnTo>
                    <a:lnTo>
                      <a:pt x="726" y="444"/>
                    </a:lnTo>
                    <a:lnTo>
                      <a:pt x="730" y="447"/>
                    </a:lnTo>
                    <a:lnTo>
                      <a:pt x="733" y="450"/>
                    </a:lnTo>
                    <a:lnTo>
                      <a:pt x="737" y="454"/>
                    </a:lnTo>
                    <a:lnTo>
                      <a:pt x="741" y="457"/>
                    </a:lnTo>
                    <a:lnTo>
                      <a:pt x="745" y="460"/>
                    </a:lnTo>
                    <a:lnTo>
                      <a:pt x="748" y="462"/>
                    </a:lnTo>
                    <a:lnTo>
                      <a:pt x="752" y="465"/>
                    </a:lnTo>
                    <a:lnTo>
                      <a:pt x="756" y="469"/>
                    </a:lnTo>
                    <a:lnTo>
                      <a:pt x="759" y="471"/>
                    </a:lnTo>
                    <a:lnTo>
                      <a:pt x="763" y="474"/>
                    </a:lnTo>
                    <a:lnTo>
                      <a:pt x="767" y="477"/>
                    </a:lnTo>
                    <a:lnTo>
                      <a:pt x="771" y="480"/>
                    </a:lnTo>
                    <a:lnTo>
                      <a:pt x="774" y="483"/>
                    </a:lnTo>
                    <a:lnTo>
                      <a:pt x="778" y="487"/>
                    </a:lnTo>
                    <a:lnTo>
                      <a:pt x="782" y="490"/>
                    </a:lnTo>
                    <a:lnTo>
                      <a:pt x="786" y="493"/>
                    </a:lnTo>
                    <a:lnTo>
                      <a:pt x="789" y="497"/>
                    </a:lnTo>
                    <a:lnTo>
                      <a:pt x="793" y="500"/>
                    </a:lnTo>
                    <a:lnTo>
                      <a:pt x="797" y="503"/>
                    </a:lnTo>
                    <a:lnTo>
                      <a:pt x="801" y="507"/>
                    </a:lnTo>
                    <a:lnTo>
                      <a:pt x="804" y="510"/>
                    </a:lnTo>
                    <a:lnTo>
                      <a:pt x="808" y="513"/>
                    </a:lnTo>
                    <a:lnTo>
                      <a:pt x="812" y="516"/>
                    </a:lnTo>
                    <a:lnTo>
                      <a:pt x="816" y="520"/>
                    </a:lnTo>
                    <a:lnTo>
                      <a:pt x="819" y="523"/>
                    </a:lnTo>
                    <a:lnTo>
                      <a:pt x="823" y="526"/>
                    </a:lnTo>
                    <a:lnTo>
                      <a:pt x="827" y="529"/>
                    </a:lnTo>
                    <a:lnTo>
                      <a:pt x="831" y="533"/>
                    </a:lnTo>
                    <a:lnTo>
                      <a:pt x="834" y="536"/>
                    </a:lnTo>
                    <a:lnTo>
                      <a:pt x="838" y="539"/>
                    </a:lnTo>
                    <a:lnTo>
                      <a:pt x="842" y="542"/>
                    </a:lnTo>
                    <a:lnTo>
                      <a:pt x="846" y="545"/>
                    </a:lnTo>
                    <a:lnTo>
                      <a:pt x="849" y="548"/>
                    </a:lnTo>
                    <a:lnTo>
                      <a:pt x="853" y="551"/>
                    </a:lnTo>
                    <a:lnTo>
                      <a:pt x="857" y="553"/>
                    </a:lnTo>
                    <a:lnTo>
                      <a:pt x="860" y="557"/>
                    </a:lnTo>
                    <a:lnTo>
                      <a:pt x="864" y="560"/>
                    </a:lnTo>
                    <a:lnTo>
                      <a:pt x="868" y="563"/>
                    </a:lnTo>
                    <a:lnTo>
                      <a:pt x="872" y="566"/>
                    </a:lnTo>
                    <a:lnTo>
                      <a:pt x="876" y="568"/>
                    </a:lnTo>
                    <a:lnTo>
                      <a:pt x="879" y="571"/>
                    </a:lnTo>
                    <a:lnTo>
                      <a:pt x="883" y="575"/>
                    </a:lnTo>
                    <a:lnTo>
                      <a:pt x="887" y="577"/>
                    </a:lnTo>
                    <a:lnTo>
                      <a:pt x="891" y="580"/>
                    </a:lnTo>
                    <a:lnTo>
                      <a:pt x="894" y="582"/>
                    </a:lnTo>
                    <a:lnTo>
                      <a:pt x="898" y="585"/>
                    </a:lnTo>
                    <a:lnTo>
                      <a:pt x="902" y="587"/>
                    </a:lnTo>
                    <a:lnTo>
                      <a:pt x="906" y="590"/>
                    </a:lnTo>
                    <a:lnTo>
                      <a:pt x="909" y="592"/>
                    </a:lnTo>
                    <a:lnTo>
                      <a:pt x="913" y="594"/>
                    </a:lnTo>
                    <a:lnTo>
                      <a:pt x="917" y="596"/>
                    </a:lnTo>
                    <a:lnTo>
                      <a:pt x="920" y="598"/>
                    </a:lnTo>
                    <a:lnTo>
                      <a:pt x="924" y="600"/>
                    </a:lnTo>
                    <a:lnTo>
                      <a:pt x="928" y="602"/>
                    </a:lnTo>
                    <a:lnTo>
                      <a:pt x="932" y="604"/>
                    </a:lnTo>
                    <a:lnTo>
                      <a:pt x="935" y="605"/>
                    </a:lnTo>
                    <a:lnTo>
                      <a:pt x="939" y="607"/>
                    </a:lnTo>
                    <a:lnTo>
                      <a:pt x="943" y="608"/>
                    </a:lnTo>
                    <a:lnTo>
                      <a:pt x="947" y="609"/>
                    </a:lnTo>
                    <a:lnTo>
                      <a:pt x="951" y="611"/>
                    </a:lnTo>
                    <a:lnTo>
                      <a:pt x="954" y="612"/>
                    </a:lnTo>
                    <a:lnTo>
                      <a:pt x="958" y="613"/>
                    </a:lnTo>
                    <a:lnTo>
                      <a:pt x="962" y="614"/>
                    </a:lnTo>
                    <a:lnTo>
                      <a:pt x="965" y="615"/>
                    </a:lnTo>
                    <a:lnTo>
                      <a:pt x="969" y="616"/>
                    </a:lnTo>
                    <a:lnTo>
                      <a:pt x="973" y="617"/>
                    </a:lnTo>
                    <a:lnTo>
                      <a:pt x="1002" y="626"/>
                    </a:lnTo>
                    <a:lnTo>
                      <a:pt x="1033" y="642"/>
                    </a:lnTo>
                    <a:lnTo>
                      <a:pt x="1066" y="665"/>
                    </a:lnTo>
                    <a:lnTo>
                      <a:pt x="1101" y="696"/>
                    </a:lnTo>
                    <a:lnTo>
                      <a:pt x="1138" y="726"/>
                    </a:lnTo>
                    <a:lnTo>
                      <a:pt x="1178" y="750"/>
                    </a:lnTo>
                    <a:lnTo>
                      <a:pt x="1219" y="763"/>
                    </a:lnTo>
                    <a:lnTo>
                      <a:pt x="1262" y="764"/>
                    </a:lnTo>
                    <a:lnTo>
                      <a:pt x="1308" y="754"/>
                    </a:lnTo>
                    <a:lnTo>
                      <a:pt x="1356" y="737"/>
                    </a:lnTo>
                    <a:lnTo>
                      <a:pt x="1405" y="717"/>
                    </a:lnTo>
                    <a:lnTo>
                      <a:pt x="1457" y="697"/>
                    </a:lnTo>
                    <a:lnTo>
                      <a:pt x="1511" y="679"/>
                    </a:lnTo>
                    <a:lnTo>
                      <a:pt x="1567" y="663"/>
                    </a:lnTo>
                    <a:lnTo>
                      <a:pt x="1625" y="649"/>
                    </a:lnTo>
                    <a:lnTo>
                      <a:pt x="1685" y="641"/>
                    </a:lnTo>
                    <a:lnTo>
                      <a:pt x="1747" y="631"/>
                    </a:lnTo>
                    <a:lnTo>
                      <a:pt x="1812" y="619"/>
                    </a:lnTo>
                    <a:lnTo>
                      <a:pt x="1878" y="612"/>
                    </a:lnTo>
                    <a:lnTo>
                      <a:pt x="1947" y="609"/>
                    </a:lnTo>
                  </a:path>
                </a:pathLst>
              </a:custGeom>
              <a:noFill/>
              <a:ln w="8001">
                <a:solidFill>
                  <a:srgbClr val="FF0000"/>
                </a:solidFill>
                <a:prstDash val="solid"/>
                <a:round/>
                <a:headEnd/>
                <a:tailEnd/>
              </a:ln>
            </p:spPr>
            <p:txBody>
              <a:bodyPr/>
              <a:lstStyle/>
              <a:p>
                <a:endParaRPr lang="en-US"/>
              </a:p>
            </p:txBody>
          </p:sp>
          <p:sp>
            <p:nvSpPr>
              <p:cNvPr id="263200" name="Text Box 32"/>
              <p:cNvSpPr txBox="1">
                <a:spLocks noChangeArrowheads="1"/>
              </p:cNvSpPr>
              <p:nvPr/>
            </p:nvSpPr>
            <p:spPr bwMode="auto">
              <a:xfrm>
                <a:off x="3837" y="3100"/>
                <a:ext cx="1523" cy="622"/>
              </a:xfrm>
              <a:prstGeom prst="rect">
                <a:avLst/>
              </a:prstGeom>
              <a:noFill/>
              <a:ln w="9525">
                <a:noFill/>
                <a:miter lim="800000"/>
                <a:headEnd/>
                <a:tailEnd/>
              </a:ln>
              <a:effectLst/>
            </p:spPr>
            <p:txBody>
              <a:bodyPr>
                <a:spAutoFit/>
              </a:bodyPr>
              <a:lstStyle/>
              <a:p>
                <a:r>
                  <a:rPr lang="en-US" sz="2000" b="0">
                    <a:solidFill>
                      <a:srgbClr val="FF3300"/>
                    </a:solidFill>
                  </a:rPr>
                  <a:t>13.5 % As</a:t>
                </a:r>
                <a:r>
                  <a:rPr lang="en-US" sz="2000" b="0" baseline="30000">
                    <a:solidFill>
                      <a:srgbClr val="FF3300"/>
                    </a:solidFill>
                  </a:rPr>
                  <a:t>5+</a:t>
                </a:r>
                <a:endParaRPr lang="en-US" sz="2000" b="0">
                  <a:solidFill>
                    <a:srgbClr val="FF3300"/>
                  </a:solidFill>
                </a:endParaRPr>
              </a:p>
              <a:p>
                <a:r>
                  <a:rPr lang="en-US" sz="2000" b="0">
                    <a:solidFill>
                      <a:srgbClr val="FF3300"/>
                    </a:solidFill>
                  </a:rPr>
                  <a:t>86.5% As</a:t>
                </a:r>
                <a:r>
                  <a:rPr lang="en-US" sz="2000" b="0" baseline="30000">
                    <a:solidFill>
                      <a:srgbClr val="FF3300"/>
                    </a:solidFill>
                  </a:rPr>
                  <a:t>3+</a:t>
                </a:r>
                <a:endParaRPr lang="en-US" sz="2000" b="0">
                  <a:solidFill>
                    <a:srgbClr val="FF3300"/>
                  </a:solidFill>
                </a:endParaRPr>
              </a:p>
            </p:txBody>
          </p:sp>
        </p:grpSp>
        <p:grpSp>
          <p:nvGrpSpPr>
            <p:cNvPr id="7" name="Group 33"/>
            <p:cNvGrpSpPr>
              <a:grpSpLocks/>
            </p:cNvGrpSpPr>
            <p:nvPr/>
          </p:nvGrpSpPr>
          <p:grpSpPr bwMode="auto">
            <a:xfrm>
              <a:off x="3383" y="1746"/>
              <a:ext cx="2601" cy="1780"/>
              <a:chOff x="3152" y="1746"/>
              <a:chExt cx="2601" cy="1780"/>
            </a:xfrm>
          </p:grpSpPr>
          <p:sp>
            <p:nvSpPr>
              <p:cNvPr id="263202" name="Freeform 34"/>
              <p:cNvSpPr>
                <a:spLocks/>
              </p:cNvSpPr>
              <p:nvPr/>
            </p:nvSpPr>
            <p:spPr bwMode="auto">
              <a:xfrm>
                <a:off x="3152" y="2207"/>
                <a:ext cx="1922" cy="1319"/>
              </a:xfrm>
              <a:custGeom>
                <a:avLst/>
                <a:gdLst/>
                <a:ahLst/>
                <a:cxnLst>
                  <a:cxn ang="0">
                    <a:pos x="293" y="1719"/>
                  </a:cxn>
                  <a:cxn ang="0">
                    <a:pos x="311" y="1735"/>
                  </a:cxn>
                  <a:cxn ang="0">
                    <a:pos x="331" y="1723"/>
                  </a:cxn>
                  <a:cxn ang="0">
                    <a:pos x="350" y="1697"/>
                  </a:cxn>
                  <a:cxn ang="0">
                    <a:pos x="368" y="1722"/>
                  </a:cxn>
                  <a:cxn ang="0">
                    <a:pos x="388" y="1703"/>
                  </a:cxn>
                  <a:cxn ang="0">
                    <a:pos x="406" y="1722"/>
                  </a:cxn>
                  <a:cxn ang="0">
                    <a:pos x="424" y="1697"/>
                  </a:cxn>
                  <a:cxn ang="0">
                    <a:pos x="443" y="1690"/>
                  </a:cxn>
                  <a:cxn ang="0">
                    <a:pos x="462" y="1698"/>
                  </a:cxn>
                  <a:cxn ang="0">
                    <a:pos x="481" y="1673"/>
                  </a:cxn>
                  <a:cxn ang="0">
                    <a:pos x="500" y="1659"/>
                  </a:cxn>
                  <a:cxn ang="0">
                    <a:pos x="519" y="1645"/>
                  </a:cxn>
                  <a:cxn ang="0">
                    <a:pos x="538" y="1646"/>
                  </a:cxn>
                  <a:cxn ang="0">
                    <a:pos x="557" y="1626"/>
                  </a:cxn>
                  <a:cxn ang="0">
                    <a:pos x="576" y="1536"/>
                  </a:cxn>
                  <a:cxn ang="0">
                    <a:pos x="595" y="1453"/>
                  </a:cxn>
                  <a:cxn ang="0">
                    <a:pos x="614" y="1328"/>
                  </a:cxn>
                  <a:cxn ang="0">
                    <a:pos x="633" y="1084"/>
                  </a:cxn>
                  <a:cxn ang="0">
                    <a:pos x="652" y="809"/>
                  </a:cxn>
                  <a:cxn ang="0">
                    <a:pos x="671" y="469"/>
                  </a:cxn>
                  <a:cxn ang="0">
                    <a:pos x="690" y="206"/>
                  </a:cxn>
                  <a:cxn ang="0">
                    <a:pos x="709" y="26"/>
                  </a:cxn>
                  <a:cxn ang="0">
                    <a:pos x="728" y="15"/>
                  </a:cxn>
                  <a:cxn ang="0">
                    <a:pos x="747" y="104"/>
                  </a:cxn>
                  <a:cxn ang="0">
                    <a:pos x="766" y="207"/>
                  </a:cxn>
                  <a:cxn ang="0">
                    <a:pos x="785" y="209"/>
                  </a:cxn>
                  <a:cxn ang="0">
                    <a:pos x="803" y="134"/>
                  </a:cxn>
                  <a:cxn ang="0">
                    <a:pos x="822" y="140"/>
                  </a:cxn>
                  <a:cxn ang="0">
                    <a:pos x="841" y="283"/>
                  </a:cxn>
                  <a:cxn ang="0">
                    <a:pos x="860" y="452"/>
                  </a:cxn>
                  <a:cxn ang="0">
                    <a:pos x="879" y="546"/>
                  </a:cxn>
                  <a:cxn ang="0">
                    <a:pos x="898" y="603"/>
                  </a:cxn>
                  <a:cxn ang="0">
                    <a:pos x="917" y="639"/>
                  </a:cxn>
                  <a:cxn ang="0">
                    <a:pos x="936" y="624"/>
                  </a:cxn>
                  <a:cxn ang="0">
                    <a:pos x="955" y="639"/>
                  </a:cxn>
                  <a:cxn ang="0">
                    <a:pos x="974" y="660"/>
                  </a:cxn>
                  <a:cxn ang="0">
                    <a:pos x="993" y="690"/>
                  </a:cxn>
                  <a:cxn ang="0">
                    <a:pos x="1012" y="701"/>
                  </a:cxn>
                  <a:cxn ang="0">
                    <a:pos x="1031" y="729"/>
                  </a:cxn>
                  <a:cxn ang="0">
                    <a:pos x="1050" y="729"/>
                  </a:cxn>
                  <a:cxn ang="0">
                    <a:pos x="1069" y="778"/>
                  </a:cxn>
                  <a:cxn ang="0">
                    <a:pos x="1086" y="770"/>
                  </a:cxn>
                  <a:cxn ang="0">
                    <a:pos x="1107" y="777"/>
                  </a:cxn>
                  <a:cxn ang="0">
                    <a:pos x="1126" y="783"/>
                  </a:cxn>
                  <a:cxn ang="0">
                    <a:pos x="1145" y="772"/>
                  </a:cxn>
                  <a:cxn ang="0">
                    <a:pos x="1162" y="821"/>
                  </a:cxn>
                  <a:cxn ang="0">
                    <a:pos x="1181" y="819"/>
                  </a:cxn>
                  <a:cxn ang="0">
                    <a:pos x="1201" y="804"/>
                  </a:cxn>
                  <a:cxn ang="0">
                    <a:pos x="1219" y="849"/>
                  </a:cxn>
                  <a:cxn ang="0">
                    <a:pos x="1305" y="902"/>
                  </a:cxn>
                  <a:cxn ang="0">
                    <a:pos x="1488" y="1021"/>
                  </a:cxn>
                  <a:cxn ang="0">
                    <a:pos x="1713" y="1039"/>
                  </a:cxn>
                  <a:cxn ang="0">
                    <a:pos x="1980" y="989"/>
                  </a:cxn>
                  <a:cxn ang="0">
                    <a:pos x="2289" y="1002"/>
                  </a:cxn>
                </a:cxnLst>
                <a:rect l="0" t="0" r="r" b="b"/>
                <a:pathLst>
                  <a:path w="2460" h="1735">
                    <a:moveTo>
                      <a:pt x="0" y="1698"/>
                    </a:moveTo>
                    <a:lnTo>
                      <a:pt x="283" y="1728"/>
                    </a:lnTo>
                    <a:lnTo>
                      <a:pt x="288" y="1721"/>
                    </a:lnTo>
                    <a:lnTo>
                      <a:pt x="293" y="1719"/>
                    </a:lnTo>
                    <a:lnTo>
                      <a:pt x="297" y="1713"/>
                    </a:lnTo>
                    <a:lnTo>
                      <a:pt x="302" y="1708"/>
                    </a:lnTo>
                    <a:lnTo>
                      <a:pt x="307" y="1728"/>
                    </a:lnTo>
                    <a:lnTo>
                      <a:pt x="311" y="1735"/>
                    </a:lnTo>
                    <a:lnTo>
                      <a:pt x="316" y="1719"/>
                    </a:lnTo>
                    <a:lnTo>
                      <a:pt x="321" y="1695"/>
                    </a:lnTo>
                    <a:lnTo>
                      <a:pt x="326" y="1705"/>
                    </a:lnTo>
                    <a:lnTo>
                      <a:pt x="331" y="1723"/>
                    </a:lnTo>
                    <a:lnTo>
                      <a:pt x="335" y="1702"/>
                    </a:lnTo>
                    <a:lnTo>
                      <a:pt x="340" y="1709"/>
                    </a:lnTo>
                    <a:lnTo>
                      <a:pt x="345" y="1713"/>
                    </a:lnTo>
                    <a:lnTo>
                      <a:pt x="350" y="1697"/>
                    </a:lnTo>
                    <a:lnTo>
                      <a:pt x="354" y="1719"/>
                    </a:lnTo>
                    <a:lnTo>
                      <a:pt x="359" y="1718"/>
                    </a:lnTo>
                    <a:lnTo>
                      <a:pt x="364" y="1700"/>
                    </a:lnTo>
                    <a:lnTo>
                      <a:pt x="368" y="1722"/>
                    </a:lnTo>
                    <a:lnTo>
                      <a:pt x="373" y="1723"/>
                    </a:lnTo>
                    <a:lnTo>
                      <a:pt x="378" y="1707"/>
                    </a:lnTo>
                    <a:lnTo>
                      <a:pt x="383" y="1723"/>
                    </a:lnTo>
                    <a:lnTo>
                      <a:pt x="388" y="1703"/>
                    </a:lnTo>
                    <a:lnTo>
                      <a:pt x="392" y="1708"/>
                    </a:lnTo>
                    <a:lnTo>
                      <a:pt x="397" y="1700"/>
                    </a:lnTo>
                    <a:lnTo>
                      <a:pt x="402" y="1704"/>
                    </a:lnTo>
                    <a:lnTo>
                      <a:pt x="406" y="1722"/>
                    </a:lnTo>
                    <a:lnTo>
                      <a:pt x="411" y="1716"/>
                    </a:lnTo>
                    <a:lnTo>
                      <a:pt x="416" y="1702"/>
                    </a:lnTo>
                    <a:lnTo>
                      <a:pt x="421" y="1724"/>
                    </a:lnTo>
                    <a:lnTo>
                      <a:pt x="424" y="1697"/>
                    </a:lnTo>
                    <a:lnTo>
                      <a:pt x="430" y="1722"/>
                    </a:lnTo>
                    <a:lnTo>
                      <a:pt x="435" y="1674"/>
                    </a:lnTo>
                    <a:lnTo>
                      <a:pt x="440" y="1712"/>
                    </a:lnTo>
                    <a:lnTo>
                      <a:pt x="443" y="1690"/>
                    </a:lnTo>
                    <a:lnTo>
                      <a:pt x="448" y="1699"/>
                    </a:lnTo>
                    <a:lnTo>
                      <a:pt x="454" y="1697"/>
                    </a:lnTo>
                    <a:lnTo>
                      <a:pt x="459" y="1688"/>
                    </a:lnTo>
                    <a:lnTo>
                      <a:pt x="462" y="1698"/>
                    </a:lnTo>
                    <a:lnTo>
                      <a:pt x="467" y="1697"/>
                    </a:lnTo>
                    <a:lnTo>
                      <a:pt x="472" y="1684"/>
                    </a:lnTo>
                    <a:lnTo>
                      <a:pt x="478" y="1684"/>
                    </a:lnTo>
                    <a:lnTo>
                      <a:pt x="481" y="1673"/>
                    </a:lnTo>
                    <a:lnTo>
                      <a:pt x="486" y="1690"/>
                    </a:lnTo>
                    <a:lnTo>
                      <a:pt x="491" y="1660"/>
                    </a:lnTo>
                    <a:lnTo>
                      <a:pt x="496" y="1673"/>
                    </a:lnTo>
                    <a:lnTo>
                      <a:pt x="500" y="1659"/>
                    </a:lnTo>
                    <a:lnTo>
                      <a:pt x="505" y="1673"/>
                    </a:lnTo>
                    <a:lnTo>
                      <a:pt x="510" y="1671"/>
                    </a:lnTo>
                    <a:lnTo>
                      <a:pt x="514" y="1664"/>
                    </a:lnTo>
                    <a:lnTo>
                      <a:pt x="519" y="1645"/>
                    </a:lnTo>
                    <a:lnTo>
                      <a:pt x="524" y="1644"/>
                    </a:lnTo>
                    <a:lnTo>
                      <a:pt x="529" y="1642"/>
                    </a:lnTo>
                    <a:lnTo>
                      <a:pt x="534" y="1639"/>
                    </a:lnTo>
                    <a:lnTo>
                      <a:pt x="538" y="1646"/>
                    </a:lnTo>
                    <a:lnTo>
                      <a:pt x="543" y="1617"/>
                    </a:lnTo>
                    <a:lnTo>
                      <a:pt x="548" y="1652"/>
                    </a:lnTo>
                    <a:lnTo>
                      <a:pt x="553" y="1612"/>
                    </a:lnTo>
                    <a:lnTo>
                      <a:pt x="557" y="1626"/>
                    </a:lnTo>
                    <a:lnTo>
                      <a:pt x="562" y="1625"/>
                    </a:lnTo>
                    <a:lnTo>
                      <a:pt x="567" y="1588"/>
                    </a:lnTo>
                    <a:lnTo>
                      <a:pt x="572" y="1575"/>
                    </a:lnTo>
                    <a:lnTo>
                      <a:pt x="576" y="1536"/>
                    </a:lnTo>
                    <a:lnTo>
                      <a:pt x="581" y="1550"/>
                    </a:lnTo>
                    <a:lnTo>
                      <a:pt x="586" y="1543"/>
                    </a:lnTo>
                    <a:lnTo>
                      <a:pt x="590" y="1482"/>
                    </a:lnTo>
                    <a:lnTo>
                      <a:pt x="595" y="1453"/>
                    </a:lnTo>
                    <a:lnTo>
                      <a:pt x="600" y="1429"/>
                    </a:lnTo>
                    <a:lnTo>
                      <a:pt x="605" y="1382"/>
                    </a:lnTo>
                    <a:lnTo>
                      <a:pt x="610" y="1369"/>
                    </a:lnTo>
                    <a:lnTo>
                      <a:pt x="614" y="1328"/>
                    </a:lnTo>
                    <a:lnTo>
                      <a:pt x="619" y="1263"/>
                    </a:lnTo>
                    <a:lnTo>
                      <a:pt x="624" y="1212"/>
                    </a:lnTo>
                    <a:lnTo>
                      <a:pt x="628" y="1148"/>
                    </a:lnTo>
                    <a:lnTo>
                      <a:pt x="633" y="1084"/>
                    </a:lnTo>
                    <a:lnTo>
                      <a:pt x="638" y="999"/>
                    </a:lnTo>
                    <a:lnTo>
                      <a:pt x="643" y="936"/>
                    </a:lnTo>
                    <a:lnTo>
                      <a:pt x="647" y="883"/>
                    </a:lnTo>
                    <a:lnTo>
                      <a:pt x="652" y="809"/>
                    </a:lnTo>
                    <a:lnTo>
                      <a:pt x="657" y="708"/>
                    </a:lnTo>
                    <a:lnTo>
                      <a:pt x="662" y="641"/>
                    </a:lnTo>
                    <a:lnTo>
                      <a:pt x="666" y="524"/>
                    </a:lnTo>
                    <a:lnTo>
                      <a:pt x="671" y="469"/>
                    </a:lnTo>
                    <a:lnTo>
                      <a:pt x="676" y="394"/>
                    </a:lnTo>
                    <a:lnTo>
                      <a:pt x="681" y="354"/>
                    </a:lnTo>
                    <a:lnTo>
                      <a:pt x="685" y="278"/>
                    </a:lnTo>
                    <a:lnTo>
                      <a:pt x="690" y="206"/>
                    </a:lnTo>
                    <a:lnTo>
                      <a:pt x="695" y="161"/>
                    </a:lnTo>
                    <a:lnTo>
                      <a:pt x="700" y="110"/>
                    </a:lnTo>
                    <a:lnTo>
                      <a:pt x="704" y="61"/>
                    </a:lnTo>
                    <a:lnTo>
                      <a:pt x="709" y="26"/>
                    </a:lnTo>
                    <a:lnTo>
                      <a:pt x="714" y="17"/>
                    </a:lnTo>
                    <a:lnTo>
                      <a:pt x="719" y="0"/>
                    </a:lnTo>
                    <a:lnTo>
                      <a:pt x="723" y="4"/>
                    </a:lnTo>
                    <a:lnTo>
                      <a:pt x="728" y="15"/>
                    </a:lnTo>
                    <a:lnTo>
                      <a:pt x="733" y="60"/>
                    </a:lnTo>
                    <a:lnTo>
                      <a:pt x="738" y="55"/>
                    </a:lnTo>
                    <a:lnTo>
                      <a:pt x="742" y="92"/>
                    </a:lnTo>
                    <a:lnTo>
                      <a:pt x="747" y="104"/>
                    </a:lnTo>
                    <a:lnTo>
                      <a:pt x="752" y="128"/>
                    </a:lnTo>
                    <a:lnTo>
                      <a:pt x="755" y="168"/>
                    </a:lnTo>
                    <a:lnTo>
                      <a:pt x="761" y="205"/>
                    </a:lnTo>
                    <a:lnTo>
                      <a:pt x="766" y="207"/>
                    </a:lnTo>
                    <a:lnTo>
                      <a:pt x="771" y="202"/>
                    </a:lnTo>
                    <a:lnTo>
                      <a:pt x="774" y="218"/>
                    </a:lnTo>
                    <a:lnTo>
                      <a:pt x="779" y="219"/>
                    </a:lnTo>
                    <a:lnTo>
                      <a:pt x="785" y="209"/>
                    </a:lnTo>
                    <a:lnTo>
                      <a:pt x="790" y="161"/>
                    </a:lnTo>
                    <a:lnTo>
                      <a:pt x="793" y="168"/>
                    </a:lnTo>
                    <a:lnTo>
                      <a:pt x="798" y="147"/>
                    </a:lnTo>
                    <a:lnTo>
                      <a:pt x="803" y="134"/>
                    </a:lnTo>
                    <a:lnTo>
                      <a:pt x="809" y="118"/>
                    </a:lnTo>
                    <a:lnTo>
                      <a:pt x="812" y="135"/>
                    </a:lnTo>
                    <a:lnTo>
                      <a:pt x="817" y="134"/>
                    </a:lnTo>
                    <a:lnTo>
                      <a:pt x="822" y="140"/>
                    </a:lnTo>
                    <a:lnTo>
                      <a:pt x="827" y="180"/>
                    </a:lnTo>
                    <a:lnTo>
                      <a:pt x="831" y="201"/>
                    </a:lnTo>
                    <a:lnTo>
                      <a:pt x="836" y="249"/>
                    </a:lnTo>
                    <a:lnTo>
                      <a:pt x="841" y="283"/>
                    </a:lnTo>
                    <a:lnTo>
                      <a:pt x="846" y="345"/>
                    </a:lnTo>
                    <a:lnTo>
                      <a:pt x="850" y="373"/>
                    </a:lnTo>
                    <a:lnTo>
                      <a:pt x="855" y="404"/>
                    </a:lnTo>
                    <a:lnTo>
                      <a:pt x="860" y="452"/>
                    </a:lnTo>
                    <a:lnTo>
                      <a:pt x="865" y="482"/>
                    </a:lnTo>
                    <a:lnTo>
                      <a:pt x="869" y="506"/>
                    </a:lnTo>
                    <a:lnTo>
                      <a:pt x="874" y="545"/>
                    </a:lnTo>
                    <a:lnTo>
                      <a:pt x="879" y="546"/>
                    </a:lnTo>
                    <a:lnTo>
                      <a:pt x="884" y="564"/>
                    </a:lnTo>
                    <a:lnTo>
                      <a:pt x="888" y="571"/>
                    </a:lnTo>
                    <a:lnTo>
                      <a:pt x="893" y="585"/>
                    </a:lnTo>
                    <a:lnTo>
                      <a:pt x="898" y="603"/>
                    </a:lnTo>
                    <a:lnTo>
                      <a:pt x="902" y="593"/>
                    </a:lnTo>
                    <a:lnTo>
                      <a:pt x="907" y="598"/>
                    </a:lnTo>
                    <a:lnTo>
                      <a:pt x="912" y="617"/>
                    </a:lnTo>
                    <a:lnTo>
                      <a:pt x="917" y="639"/>
                    </a:lnTo>
                    <a:lnTo>
                      <a:pt x="922" y="610"/>
                    </a:lnTo>
                    <a:lnTo>
                      <a:pt x="926" y="612"/>
                    </a:lnTo>
                    <a:lnTo>
                      <a:pt x="931" y="644"/>
                    </a:lnTo>
                    <a:lnTo>
                      <a:pt x="936" y="624"/>
                    </a:lnTo>
                    <a:lnTo>
                      <a:pt x="941" y="624"/>
                    </a:lnTo>
                    <a:lnTo>
                      <a:pt x="945" y="642"/>
                    </a:lnTo>
                    <a:lnTo>
                      <a:pt x="950" y="629"/>
                    </a:lnTo>
                    <a:lnTo>
                      <a:pt x="955" y="639"/>
                    </a:lnTo>
                    <a:lnTo>
                      <a:pt x="959" y="641"/>
                    </a:lnTo>
                    <a:lnTo>
                      <a:pt x="964" y="648"/>
                    </a:lnTo>
                    <a:lnTo>
                      <a:pt x="969" y="667"/>
                    </a:lnTo>
                    <a:lnTo>
                      <a:pt x="974" y="660"/>
                    </a:lnTo>
                    <a:lnTo>
                      <a:pt x="978" y="656"/>
                    </a:lnTo>
                    <a:lnTo>
                      <a:pt x="983" y="689"/>
                    </a:lnTo>
                    <a:lnTo>
                      <a:pt x="988" y="686"/>
                    </a:lnTo>
                    <a:lnTo>
                      <a:pt x="993" y="690"/>
                    </a:lnTo>
                    <a:lnTo>
                      <a:pt x="997" y="670"/>
                    </a:lnTo>
                    <a:lnTo>
                      <a:pt x="1002" y="701"/>
                    </a:lnTo>
                    <a:lnTo>
                      <a:pt x="1007" y="689"/>
                    </a:lnTo>
                    <a:lnTo>
                      <a:pt x="1012" y="701"/>
                    </a:lnTo>
                    <a:lnTo>
                      <a:pt x="1016" y="706"/>
                    </a:lnTo>
                    <a:lnTo>
                      <a:pt x="1021" y="696"/>
                    </a:lnTo>
                    <a:lnTo>
                      <a:pt x="1026" y="709"/>
                    </a:lnTo>
                    <a:lnTo>
                      <a:pt x="1031" y="729"/>
                    </a:lnTo>
                    <a:lnTo>
                      <a:pt x="1035" y="709"/>
                    </a:lnTo>
                    <a:lnTo>
                      <a:pt x="1040" y="734"/>
                    </a:lnTo>
                    <a:lnTo>
                      <a:pt x="1045" y="738"/>
                    </a:lnTo>
                    <a:lnTo>
                      <a:pt x="1050" y="729"/>
                    </a:lnTo>
                    <a:lnTo>
                      <a:pt x="1054" y="775"/>
                    </a:lnTo>
                    <a:lnTo>
                      <a:pt x="1059" y="734"/>
                    </a:lnTo>
                    <a:lnTo>
                      <a:pt x="1064" y="735"/>
                    </a:lnTo>
                    <a:lnTo>
                      <a:pt x="1069" y="778"/>
                    </a:lnTo>
                    <a:lnTo>
                      <a:pt x="1073" y="770"/>
                    </a:lnTo>
                    <a:lnTo>
                      <a:pt x="1078" y="773"/>
                    </a:lnTo>
                    <a:lnTo>
                      <a:pt x="1083" y="782"/>
                    </a:lnTo>
                    <a:lnTo>
                      <a:pt x="1086" y="770"/>
                    </a:lnTo>
                    <a:lnTo>
                      <a:pt x="1092" y="764"/>
                    </a:lnTo>
                    <a:lnTo>
                      <a:pt x="1097" y="759"/>
                    </a:lnTo>
                    <a:lnTo>
                      <a:pt x="1102" y="771"/>
                    </a:lnTo>
                    <a:lnTo>
                      <a:pt x="1107" y="777"/>
                    </a:lnTo>
                    <a:lnTo>
                      <a:pt x="1110" y="780"/>
                    </a:lnTo>
                    <a:lnTo>
                      <a:pt x="1116" y="820"/>
                    </a:lnTo>
                    <a:lnTo>
                      <a:pt x="1121" y="771"/>
                    </a:lnTo>
                    <a:lnTo>
                      <a:pt x="1126" y="783"/>
                    </a:lnTo>
                    <a:lnTo>
                      <a:pt x="1129" y="783"/>
                    </a:lnTo>
                    <a:lnTo>
                      <a:pt x="1134" y="782"/>
                    </a:lnTo>
                    <a:lnTo>
                      <a:pt x="1140" y="773"/>
                    </a:lnTo>
                    <a:lnTo>
                      <a:pt x="1145" y="772"/>
                    </a:lnTo>
                    <a:lnTo>
                      <a:pt x="1148" y="801"/>
                    </a:lnTo>
                    <a:lnTo>
                      <a:pt x="1153" y="815"/>
                    </a:lnTo>
                    <a:lnTo>
                      <a:pt x="1158" y="811"/>
                    </a:lnTo>
                    <a:lnTo>
                      <a:pt x="1162" y="821"/>
                    </a:lnTo>
                    <a:lnTo>
                      <a:pt x="1167" y="768"/>
                    </a:lnTo>
                    <a:lnTo>
                      <a:pt x="1172" y="802"/>
                    </a:lnTo>
                    <a:lnTo>
                      <a:pt x="1177" y="820"/>
                    </a:lnTo>
                    <a:lnTo>
                      <a:pt x="1181" y="819"/>
                    </a:lnTo>
                    <a:lnTo>
                      <a:pt x="1186" y="812"/>
                    </a:lnTo>
                    <a:lnTo>
                      <a:pt x="1191" y="825"/>
                    </a:lnTo>
                    <a:lnTo>
                      <a:pt x="1196" y="850"/>
                    </a:lnTo>
                    <a:lnTo>
                      <a:pt x="1201" y="804"/>
                    </a:lnTo>
                    <a:lnTo>
                      <a:pt x="1205" y="860"/>
                    </a:lnTo>
                    <a:lnTo>
                      <a:pt x="1210" y="816"/>
                    </a:lnTo>
                    <a:lnTo>
                      <a:pt x="1215" y="835"/>
                    </a:lnTo>
                    <a:lnTo>
                      <a:pt x="1219" y="849"/>
                    </a:lnTo>
                    <a:lnTo>
                      <a:pt x="1224" y="833"/>
                    </a:lnTo>
                    <a:lnTo>
                      <a:pt x="1229" y="849"/>
                    </a:lnTo>
                    <a:lnTo>
                      <a:pt x="1266" y="866"/>
                    </a:lnTo>
                    <a:lnTo>
                      <a:pt x="1305" y="902"/>
                    </a:lnTo>
                    <a:lnTo>
                      <a:pt x="1347" y="919"/>
                    </a:lnTo>
                    <a:lnTo>
                      <a:pt x="1391" y="962"/>
                    </a:lnTo>
                    <a:lnTo>
                      <a:pt x="1438" y="987"/>
                    </a:lnTo>
                    <a:lnTo>
                      <a:pt x="1488" y="1021"/>
                    </a:lnTo>
                    <a:lnTo>
                      <a:pt x="1540" y="1054"/>
                    </a:lnTo>
                    <a:lnTo>
                      <a:pt x="1594" y="1055"/>
                    </a:lnTo>
                    <a:lnTo>
                      <a:pt x="1652" y="1061"/>
                    </a:lnTo>
                    <a:lnTo>
                      <a:pt x="1713" y="1039"/>
                    </a:lnTo>
                    <a:lnTo>
                      <a:pt x="1775" y="1021"/>
                    </a:lnTo>
                    <a:lnTo>
                      <a:pt x="1841" y="1003"/>
                    </a:lnTo>
                    <a:lnTo>
                      <a:pt x="1909" y="993"/>
                    </a:lnTo>
                    <a:lnTo>
                      <a:pt x="1980" y="989"/>
                    </a:lnTo>
                    <a:lnTo>
                      <a:pt x="2053" y="991"/>
                    </a:lnTo>
                    <a:lnTo>
                      <a:pt x="2129" y="980"/>
                    </a:lnTo>
                    <a:lnTo>
                      <a:pt x="2207" y="992"/>
                    </a:lnTo>
                    <a:lnTo>
                      <a:pt x="2289" y="1002"/>
                    </a:lnTo>
                    <a:lnTo>
                      <a:pt x="2373" y="983"/>
                    </a:lnTo>
                    <a:lnTo>
                      <a:pt x="2460" y="997"/>
                    </a:lnTo>
                  </a:path>
                </a:pathLst>
              </a:custGeom>
              <a:noFill/>
              <a:ln w="8001">
                <a:solidFill>
                  <a:schemeClr val="tx1"/>
                </a:solidFill>
                <a:prstDash val="solid"/>
                <a:round/>
                <a:headEnd/>
                <a:tailEnd/>
              </a:ln>
            </p:spPr>
            <p:txBody>
              <a:bodyPr/>
              <a:lstStyle/>
              <a:p>
                <a:endParaRPr lang="en-US"/>
              </a:p>
            </p:txBody>
          </p:sp>
          <p:sp>
            <p:nvSpPr>
              <p:cNvPr id="263203" name="Text Box 35"/>
              <p:cNvSpPr txBox="1">
                <a:spLocks noChangeArrowheads="1"/>
              </p:cNvSpPr>
              <p:nvPr/>
            </p:nvSpPr>
            <p:spPr bwMode="auto">
              <a:xfrm>
                <a:off x="3642" y="1746"/>
                <a:ext cx="2111" cy="515"/>
              </a:xfrm>
              <a:prstGeom prst="rect">
                <a:avLst/>
              </a:prstGeom>
              <a:noFill/>
              <a:ln w="9525">
                <a:noFill/>
                <a:miter lim="800000"/>
                <a:headEnd/>
                <a:tailEnd/>
              </a:ln>
              <a:effectLst/>
            </p:spPr>
            <p:txBody>
              <a:bodyPr wrap="none">
                <a:spAutoFit/>
              </a:bodyPr>
              <a:lstStyle/>
              <a:p>
                <a:r>
                  <a:rPr lang="en-US" sz="1600" b="0" i="1"/>
                  <a:t>Bangladesh Aquifer Sediment</a:t>
                </a:r>
              </a:p>
              <a:p>
                <a:r>
                  <a:rPr lang="en-US" sz="1600" b="0" i="1"/>
                  <a:t>10-10.4 meters depth</a:t>
                </a:r>
              </a:p>
            </p:txBody>
          </p:sp>
        </p:grpSp>
        <p:grpSp>
          <p:nvGrpSpPr>
            <p:cNvPr id="8" name="Group 36"/>
            <p:cNvGrpSpPr>
              <a:grpSpLocks/>
            </p:cNvGrpSpPr>
            <p:nvPr/>
          </p:nvGrpSpPr>
          <p:grpSpPr bwMode="auto">
            <a:xfrm>
              <a:off x="2988" y="2215"/>
              <a:ext cx="1551" cy="776"/>
              <a:chOff x="2748" y="2202"/>
              <a:chExt cx="1551" cy="776"/>
            </a:xfrm>
          </p:grpSpPr>
          <p:sp>
            <p:nvSpPr>
              <p:cNvPr id="263205" name="Line 37"/>
              <p:cNvSpPr>
                <a:spLocks noChangeShapeType="1"/>
              </p:cNvSpPr>
              <p:nvPr/>
            </p:nvSpPr>
            <p:spPr bwMode="auto">
              <a:xfrm flipV="1">
                <a:off x="3511" y="2255"/>
                <a:ext cx="166" cy="30"/>
              </a:xfrm>
              <a:prstGeom prst="line">
                <a:avLst/>
              </a:prstGeom>
              <a:noFill/>
              <a:ln w="9525">
                <a:solidFill>
                  <a:schemeClr val="tx1"/>
                </a:solidFill>
                <a:round/>
                <a:headEnd/>
                <a:tailEnd type="triangle" w="med" len="med"/>
              </a:ln>
              <a:effectLst/>
            </p:spPr>
            <p:txBody>
              <a:bodyPr/>
              <a:lstStyle/>
              <a:p>
                <a:endParaRPr lang="en-US"/>
              </a:p>
            </p:txBody>
          </p:sp>
          <p:sp>
            <p:nvSpPr>
              <p:cNvPr id="263206" name="Text Box 38"/>
              <p:cNvSpPr txBox="1">
                <a:spLocks noChangeArrowheads="1"/>
              </p:cNvSpPr>
              <p:nvPr/>
            </p:nvSpPr>
            <p:spPr bwMode="auto">
              <a:xfrm>
                <a:off x="2748" y="2202"/>
                <a:ext cx="974" cy="298"/>
              </a:xfrm>
              <a:prstGeom prst="rect">
                <a:avLst/>
              </a:prstGeom>
              <a:noFill/>
              <a:ln w="9525">
                <a:noFill/>
                <a:miter lim="800000"/>
                <a:headEnd/>
                <a:tailEnd/>
              </a:ln>
              <a:effectLst/>
            </p:spPr>
            <p:txBody>
              <a:bodyPr wrap="none">
                <a:spAutoFit/>
              </a:bodyPr>
              <a:lstStyle/>
              <a:p>
                <a:r>
                  <a:rPr lang="en-US" sz="1600" b="0"/>
                  <a:t>             As</a:t>
                </a:r>
                <a:r>
                  <a:rPr lang="en-US" sz="1600" b="0" baseline="30000"/>
                  <a:t>3+</a:t>
                </a:r>
                <a:endParaRPr lang="en-US" sz="1600" b="0"/>
              </a:p>
            </p:txBody>
          </p:sp>
          <p:sp>
            <p:nvSpPr>
              <p:cNvPr id="263207" name="Text Box 39"/>
              <p:cNvSpPr txBox="1">
                <a:spLocks noChangeArrowheads="1"/>
              </p:cNvSpPr>
              <p:nvPr/>
            </p:nvSpPr>
            <p:spPr bwMode="auto">
              <a:xfrm>
                <a:off x="3904" y="2464"/>
                <a:ext cx="395" cy="514"/>
              </a:xfrm>
              <a:prstGeom prst="rect">
                <a:avLst/>
              </a:prstGeom>
              <a:noFill/>
              <a:ln w="9525">
                <a:noFill/>
                <a:miter lim="800000"/>
                <a:headEnd/>
                <a:tailEnd/>
              </a:ln>
              <a:effectLst/>
            </p:spPr>
            <p:txBody>
              <a:bodyPr>
                <a:spAutoFit/>
              </a:bodyPr>
              <a:lstStyle/>
              <a:p>
                <a:r>
                  <a:rPr lang="en-US" sz="1600" b="0"/>
                  <a:t>As</a:t>
                </a:r>
                <a:r>
                  <a:rPr lang="en-US" sz="1600" b="0" baseline="30000"/>
                  <a:t>5+</a:t>
                </a:r>
                <a:endParaRPr lang="en-US" sz="1600" b="0"/>
              </a:p>
            </p:txBody>
          </p:sp>
          <p:sp>
            <p:nvSpPr>
              <p:cNvPr id="263208" name="Line 40"/>
              <p:cNvSpPr>
                <a:spLocks noChangeShapeType="1"/>
              </p:cNvSpPr>
              <p:nvPr/>
            </p:nvSpPr>
            <p:spPr bwMode="auto">
              <a:xfrm rot="-9818153">
                <a:off x="3808" y="2349"/>
                <a:ext cx="163" cy="73"/>
              </a:xfrm>
              <a:prstGeom prst="line">
                <a:avLst/>
              </a:prstGeom>
              <a:noFill/>
              <a:ln w="9525">
                <a:solidFill>
                  <a:schemeClr val="tx1"/>
                </a:solidFill>
                <a:round/>
                <a:headEnd/>
                <a:tailEnd type="triangle" w="med" len="med"/>
              </a:ln>
              <a:effectLst/>
            </p:spPr>
            <p:txBody>
              <a:bodyPr/>
              <a:lstStyle/>
              <a:p>
                <a:endParaRPr lang="en-US"/>
              </a:p>
            </p:txBody>
          </p:sp>
        </p:grpSp>
      </p:grpSp>
      <p:sp>
        <p:nvSpPr>
          <p:cNvPr id="263209" name="Text Box 41"/>
          <p:cNvSpPr txBox="1">
            <a:spLocks noChangeArrowheads="1"/>
          </p:cNvSpPr>
          <p:nvPr/>
        </p:nvSpPr>
        <p:spPr bwMode="auto">
          <a:xfrm>
            <a:off x="1112838" y="5965825"/>
            <a:ext cx="3206750" cy="396875"/>
          </a:xfrm>
          <a:prstGeom prst="rect">
            <a:avLst/>
          </a:prstGeom>
          <a:solidFill>
            <a:schemeClr val="bg1"/>
          </a:solidFill>
          <a:ln w="9525">
            <a:noFill/>
            <a:miter lim="800000"/>
            <a:headEnd/>
            <a:tailEnd/>
          </a:ln>
          <a:effectLst/>
        </p:spPr>
        <p:txBody>
          <a:bodyPr>
            <a:spAutoFit/>
          </a:bodyPr>
          <a:lstStyle/>
          <a:p>
            <a:r>
              <a:rPr lang="en-US" sz="2000" i="1">
                <a:solidFill>
                  <a:schemeClr val="hlink"/>
                </a:solidFill>
              </a:rPr>
              <a:t>Unique spectral shape </a:t>
            </a:r>
          </a:p>
        </p:txBody>
      </p:sp>
      <p:sp>
        <p:nvSpPr>
          <p:cNvPr id="263210" name="Text Box 42"/>
          <p:cNvSpPr txBox="1">
            <a:spLocks noChangeArrowheads="1"/>
          </p:cNvSpPr>
          <p:nvPr/>
        </p:nvSpPr>
        <p:spPr bwMode="auto">
          <a:xfrm>
            <a:off x="5518150" y="1773238"/>
            <a:ext cx="3303588" cy="701675"/>
          </a:xfrm>
          <a:prstGeom prst="rect">
            <a:avLst/>
          </a:prstGeom>
          <a:solidFill>
            <a:schemeClr val="bg1"/>
          </a:solidFill>
          <a:ln w="9525">
            <a:noFill/>
            <a:miter lim="800000"/>
            <a:headEnd/>
            <a:tailEnd/>
          </a:ln>
          <a:effectLst/>
        </p:spPr>
        <p:txBody>
          <a:bodyPr>
            <a:spAutoFit/>
          </a:bodyPr>
          <a:lstStyle/>
          <a:p>
            <a:r>
              <a:rPr lang="en-US" sz="2000" i="1">
                <a:solidFill>
                  <a:schemeClr val="hlink"/>
                </a:solidFill>
              </a:rPr>
              <a:t>Energy increases with oxidation state</a:t>
            </a:r>
          </a:p>
        </p:txBody>
      </p:sp>
      <p:grpSp>
        <p:nvGrpSpPr>
          <p:cNvPr id="9" name="Group 43"/>
          <p:cNvGrpSpPr>
            <a:grpSpLocks/>
          </p:cNvGrpSpPr>
          <p:nvPr/>
        </p:nvGrpSpPr>
        <p:grpSpPr bwMode="auto">
          <a:xfrm>
            <a:off x="749300" y="1978025"/>
            <a:ext cx="6124575" cy="3703638"/>
            <a:chOff x="0" y="882"/>
            <a:chExt cx="3858" cy="2333"/>
          </a:xfrm>
        </p:grpSpPr>
        <p:sp>
          <p:nvSpPr>
            <p:cNvPr id="263212" name="Text Box 44"/>
            <p:cNvSpPr txBox="1">
              <a:spLocks noChangeArrowheads="1"/>
            </p:cNvSpPr>
            <p:nvPr/>
          </p:nvSpPr>
          <p:spPr bwMode="auto">
            <a:xfrm>
              <a:off x="2370" y="1283"/>
              <a:ext cx="1488" cy="250"/>
            </a:xfrm>
            <a:prstGeom prst="rect">
              <a:avLst/>
            </a:prstGeom>
            <a:solidFill>
              <a:schemeClr val="bg1"/>
            </a:solidFill>
            <a:ln w="9525">
              <a:noFill/>
              <a:miter lim="800000"/>
              <a:headEnd/>
              <a:tailEnd/>
            </a:ln>
            <a:effectLst/>
          </p:spPr>
          <p:txBody>
            <a:bodyPr wrap="none">
              <a:spAutoFit/>
            </a:bodyPr>
            <a:lstStyle/>
            <a:p>
              <a:r>
                <a:rPr lang="en-US" sz="2000" b="0"/>
                <a:t>Arsenopyrite (As</a:t>
              </a:r>
              <a:r>
                <a:rPr lang="en-US" sz="2000" b="0" baseline="30000"/>
                <a:t>1-</a:t>
              </a:r>
              <a:r>
                <a:rPr lang="en-US" sz="2000" b="0"/>
                <a:t>) </a:t>
              </a:r>
            </a:p>
          </p:txBody>
        </p:sp>
        <p:sp>
          <p:nvSpPr>
            <p:cNvPr id="263213" name="Text Box 45"/>
            <p:cNvSpPr txBox="1">
              <a:spLocks noChangeArrowheads="1"/>
            </p:cNvSpPr>
            <p:nvPr/>
          </p:nvSpPr>
          <p:spPr bwMode="auto">
            <a:xfrm>
              <a:off x="334" y="2965"/>
              <a:ext cx="1759" cy="250"/>
            </a:xfrm>
            <a:prstGeom prst="rect">
              <a:avLst/>
            </a:prstGeom>
            <a:noFill/>
            <a:ln w="9525">
              <a:noFill/>
              <a:miter lim="800000"/>
              <a:headEnd/>
              <a:tailEnd/>
            </a:ln>
            <a:effectLst/>
          </p:spPr>
          <p:txBody>
            <a:bodyPr wrap="none">
              <a:spAutoFit/>
            </a:bodyPr>
            <a:lstStyle/>
            <a:p>
              <a:r>
                <a:rPr lang="en-US" sz="2000" b="0"/>
                <a:t>Energy, (electron volts)</a:t>
              </a:r>
            </a:p>
          </p:txBody>
        </p:sp>
        <p:sp>
          <p:nvSpPr>
            <p:cNvPr id="263214" name="Line 46"/>
            <p:cNvSpPr>
              <a:spLocks noChangeShapeType="1"/>
            </p:cNvSpPr>
            <p:nvPr/>
          </p:nvSpPr>
          <p:spPr bwMode="auto">
            <a:xfrm>
              <a:off x="0" y="2622"/>
              <a:ext cx="1" cy="70"/>
            </a:xfrm>
            <a:prstGeom prst="line">
              <a:avLst/>
            </a:prstGeom>
            <a:noFill/>
            <a:ln w="4763">
              <a:solidFill>
                <a:schemeClr val="tx1"/>
              </a:solidFill>
              <a:round/>
              <a:headEnd/>
              <a:tailEnd/>
            </a:ln>
          </p:spPr>
          <p:txBody>
            <a:bodyPr/>
            <a:lstStyle/>
            <a:p>
              <a:endParaRPr lang="en-US"/>
            </a:p>
          </p:txBody>
        </p:sp>
        <p:sp>
          <p:nvSpPr>
            <p:cNvPr id="263215" name="Line 47"/>
            <p:cNvSpPr>
              <a:spLocks noChangeShapeType="1"/>
            </p:cNvSpPr>
            <p:nvPr/>
          </p:nvSpPr>
          <p:spPr bwMode="auto">
            <a:xfrm>
              <a:off x="66" y="2659"/>
              <a:ext cx="1" cy="33"/>
            </a:xfrm>
            <a:prstGeom prst="line">
              <a:avLst/>
            </a:prstGeom>
            <a:noFill/>
            <a:ln w="4763">
              <a:solidFill>
                <a:schemeClr val="tx1"/>
              </a:solidFill>
              <a:round/>
              <a:headEnd/>
              <a:tailEnd/>
            </a:ln>
          </p:spPr>
          <p:txBody>
            <a:bodyPr/>
            <a:lstStyle/>
            <a:p>
              <a:endParaRPr lang="en-US"/>
            </a:p>
          </p:txBody>
        </p:sp>
        <p:sp>
          <p:nvSpPr>
            <p:cNvPr id="263216" name="Line 48"/>
            <p:cNvSpPr>
              <a:spLocks noChangeShapeType="1"/>
            </p:cNvSpPr>
            <p:nvPr/>
          </p:nvSpPr>
          <p:spPr bwMode="auto">
            <a:xfrm>
              <a:off x="131" y="2659"/>
              <a:ext cx="2" cy="33"/>
            </a:xfrm>
            <a:prstGeom prst="line">
              <a:avLst/>
            </a:prstGeom>
            <a:noFill/>
            <a:ln w="4763">
              <a:solidFill>
                <a:schemeClr val="tx1"/>
              </a:solidFill>
              <a:round/>
              <a:headEnd/>
              <a:tailEnd/>
            </a:ln>
          </p:spPr>
          <p:txBody>
            <a:bodyPr/>
            <a:lstStyle/>
            <a:p>
              <a:endParaRPr lang="en-US"/>
            </a:p>
          </p:txBody>
        </p:sp>
        <p:sp>
          <p:nvSpPr>
            <p:cNvPr id="263217" name="Line 49"/>
            <p:cNvSpPr>
              <a:spLocks noChangeShapeType="1"/>
            </p:cNvSpPr>
            <p:nvPr/>
          </p:nvSpPr>
          <p:spPr bwMode="auto">
            <a:xfrm>
              <a:off x="197" y="2659"/>
              <a:ext cx="1" cy="33"/>
            </a:xfrm>
            <a:prstGeom prst="line">
              <a:avLst/>
            </a:prstGeom>
            <a:noFill/>
            <a:ln w="4763">
              <a:solidFill>
                <a:schemeClr val="tx1"/>
              </a:solidFill>
              <a:round/>
              <a:headEnd/>
              <a:tailEnd/>
            </a:ln>
          </p:spPr>
          <p:txBody>
            <a:bodyPr/>
            <a:lstStyle/>
            <a:p>
              <a:endParaRPr lang="en-US"/>
            </a:p>
          </p:txBody>
        </p:sp>
        <p:sp>
          <p:nvSpPr>
            <p:cNvPr id="263218" name="Line 50"/>
            <p:cNvSpPr>
              <a:spLocks noChangeShapeType="1"/>
            </p:cNvSpPr>
            <p:nvPr/>
          </p:nvSpPr>
          <p:spPr bwMode="auto">
            <a:xfrm>
              <a:off x="265" y="2659"/>
              <a:ext cx="0" cy="33"/>
            </a:xfrm>
            <a:prstGeom prst="line">
              <a:avLst/>
            </a:prstGeom>
            <a:noFill/>
            <a:ln w="4763">
              <a:solidFill>
                <a:schemeClr val="tx1"/>
              </a:solidFill>
              <a:round/>
              <a:headEnd/>
              <a:tailEnd/>
            </a:ln>
          </p:spPr>
          <p:txBody>
            <a:bodyPr/>
            <a:lstStyle/>
            <a:p>
              <a:endParaRPr lang="en-US"/>
            </a:p>
          </p:txBody>
        </p:sp>
        <p:sp>
          <p:nvSpPr>
            <p:cNvPr id="263219" name="Line 51"/>
            <p:cNvSpPr>
              <a:spLocks noChangeShapeType="1"/>
            </p:cNvSpPr>
            <p:nvPr/>
          </p:nvSpPr>
          <p:spPr bwMode="auto">
            <a:xfrm>
              <a:off x="331" y="2622"/>
              <a:ext cx="1" cy="70"/>
            </a:xfrm>
            <a:prstGeom prst="line">
              <a:avLst/>
            </a:prstGeom>
            <a:noFill/>
            <a:ln w="4763">
              <a:solidFill>
                <a:schemeClr val="tx1"/>
              </a:solidFill>
              <a:round/>
              <a:headEnd/>
              <a:tailEnd/>
            </a:ln>
          </p:spPr>
          <p:txBody>
            <a:bodyPr/>
            <a:lstStyle/>
            <a:p>
              <a:endParaRPr lang="en-US"/>
            </a:p>
          </p:txBody>
        </p:sp>
        <p:sp>
          <p:nvSpPr>
            <p:cNvPr id="263220" name="Line 52"/>
            <p:cNvSpPr>
              <a:spLocks noChangeShapeType="1"/>
            </p:cNvSpPr>
            <p:nvPr/>
          </p:nvSpPr>
          <p:spPr bwMode="auto">
            <a:xfrm>
              <a:off x="396" y="2659"/>
              <a:ext cx="2" cy="33"/>
            </a:xfrm>
            <a:prstGeom prst="line">
              <a:avLst/>
            </a:prstGeom>
            <a:noFill/>
            <a:ln w="4763">
              <a:solidFill>
                <a:schemeClr val="tx1"/>
              </a:solidFill>
              <a:round/>
              <a:headEnd/>
              <a:tailEnd/>
            </a:ln>
          </p:spPr>
          <p:txBody>
            <a:bodyPr/>
            <a:lstStyle/>
            <a:p>
              <a:endParaRPr lang="en-US"/>
            </a:p>
          </p:txBody>
        </p:sp>
        <p:sp>
          <p:nvSpPr>
            <p:cNvPr id="263221" name="Line 53"/>
            <p:cNvSpPr>
              <a:spLocks noChangeShapeType="1"/>
            </p:cNvSpPr>
            <p:nvPr/>
          </p:nvSpPr>
          <p:spPr bwMode="auto">
            <a:xfrm>
              <a:off x="462" y="2659"/>
              <a:ext cx="1" cy="33"/>
            </a:xfrm>
            <a:prstGeom prst="line">
              <a:avLst/>
            </a:prstGeom>
            <a:noFill/>
            <a:ln w="4763">
              <a:solidFill>
                <a:schemeClr val="tx1"/>
              </a:solidFill>
              <a:round/>
              <a:headEnd/>
              <a:tailEnd/>
            </a:ln>
          </p:spPr>
          <p:txBody>
            <a:bodyPr/>
            <a:lstStyle/>
            <a:p>
              <a:endParaRPr lang="en-US"/>
            </a:p>
          </p:txBody>
        </p:sp>
        <p:sp>
          <p:nvSpPr>
            <p:cNvPr id="263222" name="Line 54"/>
            <p:cNvSpPr>
              <a:spLocks noChangeShapeType="1"/>
            </p:cNvSpPr>
            <p:nvPr/>
          </p:nvSpPr>
          <p:spPr bwMode="auto">
            <a:xfrm>
              <a:off x="527" y="2659"/>
              <a:ext cx="2" cy="33"/>
            </a:xfrm>
            <a:prstGeom prst="line">
              <a:avLst/>
            </a:prstGeom>
            <a:noFill/>
            <a:ln w="4763">
              <a:solidFill>
                <a:schemeClr val="tx1"/>
              </a:solidFill>
              <a:round/>
              <a:headEnd/>
              <a:tailEnd/>
            </a:ln>
          </p:spPr>
          <p:txBody>
            <a:bodyPr/>
            <a:lstStyle/>
            <a:p>
              <a:endParaRPr lang="en-US"/>
            </a:p>
          </p:txBody>
        </p:sp>
        <p:sp>
          <p:nvSpPr>
            <p:cNvPr id="263223" name="Line 55"/>
            <p:cNvSpPr>
              <a:spLocks noChangeShapeType="1"/>
            </p:cNvSpPr>
            <p:nvPr/>
          </p:nvSpPr>
          <p:spPr bwMode="auto">
            <a:xfrm>
              <a:off x="593" y="2659"/>
              <a:ext cx="1" cy="33"/>
            </a:xfrm>
            <a:prstGeom prst="line">
              <a:avLst/>
            </a:prstGeom>
            <a:noFill/>
            <a:ln w="4763">
              <a:solidFill>
                <a:schemeClr val="tx1"/>
              </a:solidFill>
              <a:round/>
              <a:headEnd/>
              <a:tailEnd/>
            </a:ln>
          </p:spPr>
          <p:txBody>
            <a:bodyPr/>
            <a:lstStyle/>
            <a:p>
              <a:endParaRPr lang="en-US"/>
            </a:p>
          </p:txBody>
        </p:sp>
        <p:sp>
          <p:nvSpPr>
            <p:cNvPr id="263224" name="Line 56"/>
            <p:cNvSpPr>
              <a:spLocks noChangeShapeType="1"/>
            </p:cNvSpPr>
            <p:nvPr/>
          </p:nvSpPr>
          <p:spPr bwMode="auto">
            <a:xfrm>
              <a:off x="659" y="2622"/>
              <a:ext cx="1" cy="70"/>
            </a:xfrm>
            <a:prstGeom prst="line">
              <a:avLst/>
            </a:prstGeom>
            <a:noFill/>
            <a:ln w="4763">
              <a:solidFill>
                <a:schemeClr val="tx1"/>
              </a:solidFill>
              <a:round/>
              <a:headEnd/>
              <a:tailEnd/>
            </a:ln>
          </p:spPr>
          <p:txBody>
            <a:bodyPr/>
            <a:lstStyle/>
            <a:p>
              <a:endParaRPr lang="en-US"/>
            </a:p>
          </p:txBody>
        </p:sp>
        <p:sp>
          <p:nvSpPr>
            <p:cNvPr id="263225" name="Line 57"/>
            <p:cNvSpPr>
              <a:spLocks noChangeShapeType="1"/>
            </p:cNvSpPr>
            <p:nvPr/>
          </p:nvSpPr>
          <p:spPr bwMode="auto">
            <a:xfrm>
              <a:off x="726" y="2659"/>
              <a:ext cx="1" cy="33"/>
            </a:xfrm>
            <a:prstGeom prst="line">
              <a:avLst/>
            </a:prstGeom>
            <a:noFill/>
            <a:ln w="4763">
              <a:solidFill>
                <a:schemeClr val="tx1"/>
              </a:solidFill>
              <a:round/>
              <a:headEnd/>
              <a:tailEnd/>
            </a:ln>
          </p:spPr>
          <p:txBody>
            <a:bodyPr/>
            <a:lstStyle/>
            <a:p>
              <a:endParaRPr lang="en-US"/>
            </a:p>
          </p:txBody>
        </p:sp>
        <p:sp>
          <p:nvSpPr>
            <p:cNvPr id="263226" name="Line 58"/>
            <p:cNvSpPr>
              <a:spLocks noChangeShapeType="1"/>
            </p:cNvSpPr>
            <p:nvPr/>
          </p:nvSpPr>
          <p:spPr bwMode="auto">
            <a:xfrm>
              <a:off x="791" y="2659"/>
              <a:ext cx="2" cy="33"/>
            </a:xfrm>
            <a:prstGeom prst="line">
              <a:avLst/>
            </a:prstGeom>
            <a:noFill/>
            <a:ln w="4763">
              <a:solidFill>
                <a:schemeClr val="tx1"/>
              </a:solidFill>
              <a:round/>
              <a:headEnd/>
              <a:tailEnd/>
            </a:ln>
          </p:spPr>
          <p:txBody>
            <a:bodyPr/>
            <a:lstStyle/>
            <a:p>
              <a:endParaRPr lang="en-US"/>
            </a:p>
          </p:txBody>
        </p:sp>
        <p:sp>
          <p:nvSpPr>
            <p:cNvPr id="263227" name="Line 59"/>
            <p:cNvSpPr>
              <a:spLocks noChangeShapeType="1"/>
            </p:cNvSpPr>
            <p:nvPr/>
          </p:nvSpPr>
          <p:spPr bwMode="auto">
            <a:xfrm>
              <a:off x="857" y="2659"/>
              <a:ext cx="1" cy="33"/>
            </a:xfrm>
            <a:prstGeom prst="line">
              <a:avLst/>
            </a:prstGeom>
            <a:noFill/>
            <a:ln w="4763">
              <a:solidFill>
                <a:schemeClr val="tx1"/>
              </a:solidFill>
              <a:round/>
              <a:headEnd/>
              <a:tailEnd/>
            </a:ln>
          </p:spPr>
          <p:txBody>
            <a:bodyPr/>
            <a:lstStyle/>
            <a:p>
              <a:endParaRPr lang="en-US"/>
            </a:p>
          </p:txBody>
        </p:sp>
        <p:sp>
          <p:nvSpPr>
            <p:cNvPr id="263228" name="Line 60"/>
            <p:cNvSpPr>
              <a:spLocks noChangeShapeType="1"/>
            </p:cNvSpPr>
            <p:nvPr/>
          </p:nvSpPr>
          <p:spPr bwMode="auto">
            <a:xfrm>
              <a:off x="922" y="2659"/>
              <a:ext cx="2" cy="33"/>
            </a:xfrm>
            <a:prstGeom prst="line">
              <a:avLst/>
            </a:prstGeom>
            <a:noFill/>
            <a:ln w="4763">
              <a:solidFill>
                <a:schemeClr val="tx1"/>
              </a:solidFill>
              <a:round/>
              <a:headEnd/>
              <a:tailEnd/>
            </a:ln>
          </p:spPr>
          <p:txBody>
            <a:bodyPr/>
            <a:lstStyle/>
            <a:p>
              <a:endParaRPr lang="en-US"/>
            </a:p>
          </p:txBody>
        </p:sp>
        <p:sp>
          <p:nvSpPr>
            <p:cNvPr id="263229" name="Line 61"/>
            <p:cNvSpPr>
              <a:spLocks noChangeShapeType="1"/>
            </p:cNvSpPr>
            <p:nvPr/>
          </p:nvSpPr>
          <p:spPr bwMode="auto">
            <a:xfrm>
              <a:off x="988" y="2622"/>
              <a:ext cx="1" cy="70"/>
            </a:xfrm>
            <a:prstGeom prst="line">
              <a:avLst/>
            </a:prstGeom>
            <a:noFill/>
            <a:ln w="4763">
              <a:solidFill>
                <a:schemeClr val="tx1"/>
              </a:solidFill>
              <a:round/>
              <a:headEnd/>
              <a:tailEnd/>
            </a:ln>
          </p:spPr>
          <p:txBody>
            <a:bodyPr/>
            <a:lstStyle/>
            <a:p>
              <a:endParaRPr lang="en-US"/>
            </a:p>
          </p:txBody>
        </p:sp>
        <p:sp>
          <p:nvSpPr>
            <p:cNvPr id="263230" name="Line 62"/>
            <p:cNvSpPr>
              <a:spLocks noChangeShapeType="1"/>
            </p:cNvSpPr>
            <p:nvPr/>
          </p:nvSpPr>
          <p:spPr bwMode="auto">
            <a:xfrm>
              <a:off x="1055" y="2659"/>
              <a:ext cx="1" cy="33"/>
            </a:xfrm>
            <a:prstGeom prst="line">
              <a:avLst/>
            </a:prstGeom>
            <a:noFill/>
            <a:ln w="4763">
              <a:solidFill>
                <a:schemeClr val="tx1"/>
              </a:solidFill>
              <a:round/>
              <a:headEnd/>
              <a:tailEnd/>
            </a:ln>
          </p:spPr>
          <p:txBody>
            <a:bodyPr/>
            <a:lstStyle/>
            <a:p>
              <a:endParaRPr lang="en-US"/>
            </a:p>
          </p:txBody>
        </p:sp>
        <p:sp>
          <p:nvSpPr>
            <p:cNvPr id="263231" name="Line 63"/>
            <p:cNvSpPr>
              <a:spLocks noChangeShapeType="1"/>
            </p:cNvSpPr>
            <p:nvPr/>
          </p:nvSpPr>
          <p:spPr bwMode="auto">
            <a:xfrm>
              <a:off x="1120" y="2659"/>
              <a:ext cx="2" cy="33"/>
            </a:xfrm>
            <a:prstGeom prst="line">
              <a:avLst/>
            </a:prstGeom>
            <a:noFill/>
            <a:ln w="4763">
              <a:solidFill>
                <a:schemeClr val="tx1"/>
              </a:solidFill>
              <a:round/>
              <a:headEnd/>
              <a:tailEnd/>
            </a:ln>
          </p:spPr>
          <p:txBody>
            <a:bodyPr/>
            <a:lstStyle/>
            <a:p>
              <a:endParaRPr lang="en-US"/>
            </a:p>
          </p:txBody>
        </p:sp>
        <p:sp>
          <p:nvSpPr>
            <p:cNvPr id="263232" name="Line 64"/>
            <p:cNvSpPr>
              <a:spLocks noChangeShapeType="1"/>
            </p:cNvSpPr>
            <p:nvPr/>
          </p:nvSpPr>
          <p:spPr bwMode="auto">
            <a:xfrm>
              <a:off x="1187" y="2659"/>
              <a:ext cx="2" cy="33"/>
            </a:xfrm>
            <a:prstGeom prst="line">
              <a:avLst/>
            </a:prstGeom>
            <a:noFill/>
            <a:ln w="4763">
              <a:solidFill>
                <a:schemeClr val="tx1"/>
              </a:solidFill>
              <a:round/>
              <a:headEnd/>
              <a:tailEnd/>
            </a:ln>
          </p:spPr>
          <p:txBody>
            <a:bodyPr/>
            <a:lstStyle/>
            <a:p>
              <a:endParaRPr lang="en-US"/>
            </a:p>
          </p:txBody>
        </p:sp>
        <p:sp>
          <p:nvSpPr>
            <p:cNvPr id="263233" name="Line 65"/>
            <p:cNvSpPr>
              <a:spLocks noChangeShapeType="1"/>
            </p:cNvSpPr>
            <p:nvPr/>
          </p:nvSpPr>
          <p:spPr bwMode="auto">
            <a:xfrm>
              <a:off x="1253" y="2659"/>
              <a:ext cx="1" cy="33"/>
            </a:xfrm>
            <a:prstGeom prst="line">
              <a:avLst/>
            </a:prstGeom>
            <a:noFill/>
            <a:ln w="4763">
              <a:solidFill>
                <a:schemeClr val="tx1"/>
              </a:solidFill>
              <a:round/>
              <a:headEnd/>
              <a:tailEnd/>
            </a:ln>
          </p:spPr>
          <p:txBody>
            <a:bodyPr/>
            <a:lstStyle/>
            <a:p>
              <a:endParaRPr lang="en-US"/>
            </a:p>
          </p:txBody>
        </p:sp>
        <p:sp>
          <p:nvSpPr>
            <p:cNvPr id="263234" name="Line 66"/>
            <p:cNvSpPr>
              <a:spLocks noChangeShapeType="1"/>
            </p:cNvSpPr>
            <p:nvPr/>
          </p:nvSpPr>
          <p:spPr bwMode="auto">
            <a:xfrm>
              <a:off x="1319" y="2622"/>
              <a:ext cx="1" cy="70"/>
            </a:xfrm>
            <a:prstGeom prst="line">
              <a:avLst/>
            </a:prstGeom>
            <a:noFill/>
            <a:ln w="4763">
              <a:solidFill>
                <a:schemeClr val="tx1"/>
              </a:solidFill>
              <a:round/>
              <a:headEnd/>
              <a:tailEnd/>
            </a:ln>
          </p:spPr>
          <p:txBody>
            <a:bodyPr/>
            <a:lstStyle/>
            <a:p>
              <a:endParaRPr lang="en-US"/>
            </a:p>
          </p:txBody>
        </p:sp>
        <p:sp>
          <p:nvSpPr>
            <p:cNvPr id="263235" name="Line 67"/>
            <p:cNvSpPr>
              <a:spLocks noChangeShapeType="1"/>
            </p:cNvSpPr>
            <p:nvPr/>
          </p:nvSpPr>
          <p:spPr bwMode="auto">
            <a:xfrm>
              <a:off x="1384" y="2659"/>
              <a:ext cx="2" cy="33"/>
            </a:xfrm>
            <a:prstGeom prst="line">
              <a:avLst/>
            </a:prstGeom>
            <a:noFill/>
            <a:ln w="4763">
              <a:solidFill>
                <a:schemeClr val="tx1"/>
              </a:solidFill>
              <a:round/>
              <a:headEnd/>
              <a:tailEnd/>
            </a:ln>
          </p:spPr>
          <p:txBody>
            <a:bodyPr/>
            <a:lstStyle/>
            <a:p>
              <a:endParaRPr lang="en-US"/>
            </a:p>
          </p:txBody>
        </p:sp>
        <p:sp>
          <p:nvSpPr>
            <p:cNvPr id="263236" name="Line 68"/>
            <p:cNvSpPr>
              <a:spLocks noChangeShapeType="1"/>
            </p:cNvSpPr>
            <p:nvPr/>
          </p:nvSpPr>
          <p:spPr bwMode="auto">
            <a:xfrm>
              <a:off x="1450" y="2659"/>
              <a:ext cx="1" cy="33"/>
            </a:xfrm>
            <a:prstGeom prst="line">
              <a:avLst/>
            </a:prstGeom>
            <a:noFill/>
            <a:ln w="4763">
              <a:solidFill>
                <a:schemeClr val="tx1"/>
              </a:solidFill>
              <a:round/>
              <a:headEnd/>
              <a:tailEnd/>
            </a:ln>
          </p:spPr>
          <p:txBody>
            <a:bodyPr/>
            <a:lstStyle/>
            <a:p>
              <a:endParaRPr lang="en-US"/>
            </a:p>
          </p:txBody>
        </p:sp>
        <p:sp>
          <p:nvSpPr>
            <p:cNvPr id="263237" name="Line 69"/>
            <p:cNvSpPr>
              <a:spLocks noChangeShapeType="1"/>
            </p:cNvSpPr>
            <p:nvPr/>
          </p:nvSpPr>
          <p:spPr bwMode="auto">
            <a:xfrm>
              <a:off x="1515" y="2659"/>
              <a:ext cx="2" cy="33"/>
            </a:xfrm>
            <a:prstGeom prst="line">
              <a:avLst/>
            </a:prstGeom>
            <a:noFill/>
            <a:ln w="4763">
              <a:solidFill>
                <a:schemeClr val="tx1"/>
              </a:solidFill>
              <a:round/>
              <a:headEnd/>
              <a:tailEnd/>
            </a:ln>
          </p:spPr>
          <p:txBody>
            <a:bodyPr/>
            <a:lstStyle/>
            <a:p>
              <a:endParaRPr lang="en-US"/>
            </a:p>
          </p:txBody>
        </p:sp>
        <p:sp>
          <p:nvSpPr>
            <p:cNvPr id="263238" name="Line 70"/>
            <p:cNvSpPr>
              <a:spLocks noChangeShapeType="1"/>
            </p:cNvSpPr>
            <p:nvPr/>
          </p:nvSpPr>
          <p:spPr bwMode="auto">
            <a:xfrm>
              <a:off x="1582" y="2659"/>
              <a:ext cx="2" cy="33"/>
            </a:xfrm>
            <a:prstGeom prst="line">
              <a:avLst/>
            </a:prstGeom>
            <a:noFill/>
            <a:ln w="4763">
              <a:solidFill>
                <a:schemeClr val="tx1"/>
              </a:solidFill>
              <a:round/>
              <a:headEnd/>
              <a:tailEnd/>
            </a:ln>
          </p:spPr>
          <p:txBody>
            <a:bodyPr/>
            <a:lstStyle/>
            <a:p>
              <a:endParaRPr lang="en-US"/>
            </a:p>
          </p:txBody>
        </p:sp>
        <p:sp>
          <p:nvSpPr>
            <p:cNvPr id="263239" name="Line 71"/>
            <p:cNvSpPr>
              <a:spLocks noChangeShapeType="1"/>
            </p:cNvSpPr>
            <p:nvPr/>
          </p:nvSpPr>
          <p:spPr bwMode="auto">
            <a:xfrm>
              <a:off x="1648" y="2622"/>
              <a:ext cx="1" cy="70"/>
            </a:xfrm>
            <a:prstGeom prst="line">
              <a:avLst/>
            </a:prstGeom>
            <a:noFill/>
            <a:ln w="4763">
              <a:solidFill>
                <a:schemeClr val="tx1"/>
              </a:solidFill>
              <a:round/>
              <a:headEnd/>
              <a:tailEnd/>
            </a:ln>
          </p:spPr>
          <p:txBody>
            <a:bodyPr/>
            <a:lstStyle/>
            <a:p>
              <a:endParaRPr lang="en-US"/>
            </a:p>
          </p:txBody>
        </p:sp>
        <p:sp>
          <p:nvSpPr>
            <p:cNvPr id="263240" name="Line 72"/>
            <p:cNvSpPr>
              <a:spLocks noChangeShapeType="1"/>
            </p:cNvSpPr>
            <p:nvPr/>
          </p:nvSpPr>
          <p:spPr bwMode="auto">
            <a:xfrm>
              <a:off x="1713" y="2659"/>
              <a:ext cx="2" cy="33"/>
            </a:xfrm>
            <a:prstGeom prst="line">
              <a:avLst/>
            </a:prstGeom>
            <a:noFill/>
            <a:ln w="4763">
              <a:solidFill>
                <a:schemeClr val="tx1"/>
              </a:solidFill>
              <a:round/>
              <a:headEnd/>
              <a:tailEnd/>
            </a:ln>
          </p:spPr>
          <p:txBody>
            <a:bodyPr/>
            <a:lstStyle/>
            <a:p>
              <a:endParaRPr lang="en-US"/>
            </a:p>
          </p:txBody>
        </p:sp>
        <p:sp>
          <p:nvSpPr>
            <p:cNvPr id="263241" name="Line 73"/>
            <p:cNvSpPr>
              <a:spLocks noChangeShapeType="1"/>
            </p:cNvSpPr>
            <p:nvPr/>
          </p:nvSpPr>
          <p:spPr bwMode="auto">
            <a:xfrm>
              <a:off x="1779" y="2659"/>
              <a:ext cx="1" cy="33"/>
            </a:xfrm>
            <a:prstGeom prst="line">
              <a:avLst/>
            </a:prstGeom>
            <a:noFill/>
            <a:ln w="4763">
              <a:solidFill>
                <a:schemeClr val="tx1"/>
              </a:solidFill>
              <a:round/>
              <a:headEnd/>
              <a:tailEnd/>
            </a:ln>
          </p:spPr>
          <p:txBody>
            <a:bodyPr/>
            <a:lstStyle/>
            <a:p>
              <a:endParaRPr lang="en-US"/>
            </a:p>
          </p:txBody>
        </p:sp>
        <p:sp>
          <p:nvSpPr>
            <p:cNvPr id="263242" name="Line 74"/>
            <p:cNvSpPr>
              <a:spLocks noChangeShapeType="1"/>
            </p:cNvSpPr>
            <p:nvPr/>
          </p:nvSpPr>
          <p:spPr bwMode="auto">
            <a:xfrm>
              <a:off x="1846" y="2659"/>
              <a:ext cx="1" cy="33"/>
            </a:xfrm>
            <a:prstGeom prst="line">
              <a:avLst/>
            </a:prstGeom>
            <a:noFill/>
            <a:ln w="4763">
              <a:solidFill>
                <a:schemeClr val="tx1"/>
              </a:solidFill>
              <a:round/>
              <a:headEnd/>
              <a:tailEnd/>
            </a:ln>
          </p:spPr>
          <p:txBody>
            <a:bodyPr/>
            <a:lstStyle/>
            <a:p>
              <a:endParaRPr lang="en-US"/>
            </a:p>
          </p:txBody>
        </p:sp>
        <p:sp>
          <p:nvSpPr>
            <p:cNvPr id="263243" name="Line 75"/>
            <p:cNvSpPr>
              <a:spLocks noChangeShapeType="1"/>
            </p:cNvSpPr>
            <p:nvPr/>
          </p:nvSpPr>
          <p:spPr bwMode="auto">
            <a:xfrm>
              <a:off x="1912" y="2659"/>
              <a:ext cx="1" cy="33"/>
            </a:xfrm>
            <a:prstGeom prst="line">
              <a:avLst/>
            </a:prstGeom>
            <a:noFill/>
            <a:ln w="4763">
              <a:solidFill>
                <a:schemeClr val="tx1"/>
              </a:solidFill>
              <a:round/>
              <a:headEnd/>
              <a:tailEnd/>
            </a:ln>
          </p:spPr>
          <p:txBody>
            <a:bodyPr/>
            <a:lstStyle/>
            <a:p>
              <a:endParaRPr lang="en-US"/>
            </a:p>
          </p:txBody>
        </p:sp>
        <p:sp>
          <p:nvSpPr>
            <p:cNvPr id="263244" name="Line 76"/>
            <p:cNvSpPr>
              <a:spLocks noChangeShapeType="1"/>
            </p:cNvSpPr>
            <p:nvPr/>
          </p:nvSpPr>
          <p:spPr bwMode="auto">
            <a:xfrm>
              <a:off x="1977" y="2622"/>
              <a:ext cx="2" cy="70"/>
            </a:xfrm>
            <a:prstGeom prst="line">
              <a:avLst/>
            </a:prstGeom>
            <a:noFill/>
            <a:ln w="4763">
              <a:solidFill>
                <a:schemeClr val="tx1"/>
              </a:solidFill>
              <a:round/>
              <a:headEnd/>
              <a:tailEnd/>
            </a:ln>
          </p:spPr>
          <p:txBody>
            <a:bodyPr/>
            <a:lstStyle/>
            <a:p>
              <a:endParaRPr lang="en-US"/>
            </a:p>
          </p:txBody>
        </p:sp>
        <p:sp>
          <p:nvSpPr>
            <p:cNvPr id="263245" name="Line 77"/>
            <p:cNvSpPr>
              <a:spLocks noChangeShapeType="1"/>
            </p:cNvSpPr>
            <p:nvPr/>
          </p:nvSpPr>
          <p:spPr bwMode="auto">
            <a:xfrm>
              <a:off x="2044" y="2659"/>
              <a:ext cx="0" cy="33"/>
            </a:xfrm>
            <a:prstGeom prst="line">
              <a:avLst/>
            </a:prstGeom>
            <a:noFill/>
            <a:ln w="4763">
              <a:solidFill>
                <a:schemeClr val="tx1"/>
              </a:solidFill>
              <a:round/>
              <a:headEnd/>
              <a:tailEnd/>
            </a:ln>
          </p:spPr>
          <p:txBody>
            <a:bodyPr/>
            <a:lstStyle/>
            <a:p>
              <a:endParaRPr lang="en-US"/>
            </a:p>
          </p:txBody>
        </p:sp>
        <p:sp>
          <p:nvSpPr>
            <p:cNvPr id="263246" name="Line 78"/>
            <p:cNvSpPr>
              <a:spLocks noChangeShapeType="1"/>
            </p:cNvSpPr>
            <p:nvPr/>
          </p:nvSpPr>
          <p:spPr bwMode="auto">
            <a:xfrm>
              <a:off x="2110" y="2659"/>
              <a:ext cx="1" cy="33"/>
            </a:xfrm>
            <a:prstGeom prst="line">
              <a:avLst/>
            </a:prstGeom>
            <a:noFill/>
            <a:ln w="4763">
              <a:solidFill>
                <a:schemeClr val="tx1"/>
              </a:solidFill>
              <a:round/>
              <a:headEnd/>
              <a:tailEnd/>
            </a:ln>
          </p:spPr>
          <p:txBody>
            <a:bodyPr/>
            <a:lstStyle/>
            <a:p>
              <a:endParaRPr lang="en-US"/>
            </a:p>
          </p:txBody>
        </p:sp>
        <p:sp>
          <p:nvSpPr>
            <p:cNvPr id="263247" name="Line 79"/>
            <p:cNvSpPr>
              <a:spLocks noChangeShapeType="1"/>
            </p:cNvSpPr>
            <p:nvPr/>
          </p:nvSpPr>
          <p:spPr bwMode="auto">
            <a:xfrm>
              <a:off x="2175" y="2659"/>
              <a:ext cx="2" cy="33"/>
            </a:xfrm>
            <a:prstGeom prst="line">
              <a:avLst/>
            </a:prstGeom>
            <a:noFill/>
            <a:ln w="4763">
              <a:solidFill>
                <a:schemeClr val="tx1"/>
              </a:solidFill>
              <a:round/>
              <a:headEnd/>
              <a:tailEnd/>
            </a:ln>
          </p:spPr>
          <p:txBody>
            <a:bodyPr/>
            <a:lstStyle/>
            <a:p>
              <a:endParaRPr lang="en-US"/>
            </a:p>
          </p:txBody>
        </p:sp>
        <p:sp>
          <p:nvSpPr>
            <p:cNvPr id="263248" name="Line 80"/>
            <p:cNvSpPr>
              <a:spLocks noChangeShapeType="1"/>
            </p:cNvSpPr>
            <p:nvPr/>
          </p:nvSpPr>
          <p:spPr bwMode="auto">
            <a:xfrm>
              <a:off x="2241" y="2659"/>
              <a:ext cx="1" cy="33"/>
            </a:xfrm>
            <a:prstGeom prst="line">
              <a:avLst/>
            </a:prstGeom>
            <a:noFill/>
            <a:ln w="4763">
              <a:solidFill>
                <a:schemeClr val="tx1"/>
              </a:solidFill>
              <a:round/>
              <a:headEnd/>
              <a:tailEnd/>
            </a:ln>
          </p:spPr>
          <p:txBody>
            <a:bodyPr/>
            <a:lstStyle/>
            <a:p>
              <a:endParaRPr lang="en-US"/>
            </a:p>
          </p:txBody>
        </p:sp>
        <p:sp>
          <p:nvSpPr>
            <p:cNvPr id="263249" name="Line 81"/>
            <p:cNvSpPr>
              <a:spLocks noChangeShapeType="1"/>
            </p:cNvSpPr>
            <p:nvPr/>
          </p:nvSpPr>
          <p:spPr bwMode="auto">
            <a:xfrm>
              <a:off x="2308" y="2622"/>
              <a:ext cx="1" cy="70"/>
            </a:xfrm>
            <a:prstGeom prst="line">
              <a:avLst/>
            </a:prstGeom>
            <a:noFill/>
            <a:ln w="4763">
              <a:solidFill>
                <a:schemeClr val="tx1"/>
              </a:solidFill>
              <a:round/>
              <a:headEnd/>
              <a:tailEnd/>
            </a:ln>
          </p:spPr>
          <p:txBody>
            <a:bodyPr/>
            <a:lstStyle/>
            <a:p>
              <a:endParaRPr lang="en-US"/>
            </a:p>
          </p:txBody>
        </p:sp>
        <p:grpSp>
          <p:nvGrpSpPr>
            <p:cNvPr id="10" name="Group 82"/>
            <p:cNvGrpSpPr>
              <a:grpSpLocks/>
            </p:cNvGrpSpPr>
            <p:nvPr/>
          </p:nvGrpSpPr>
          <p:grpSpPr bwMode="auto">
            <a:xfrm>
              <a:off x="180" y="2743"/>
              <a:ext cx="2423" cy="192"/>
              <a:chOff x="180" y="2743"/>
              <a:chExt cx="2423" cy="192"/>
            </a:xfrm>
          </p:grpSpPr>
          <p:sp>
            <p:nvSpPr>
              <p:cNvPr id="263251" name="Rectangle 83"/>
              <p:cNvSpPr>
                <a:spLocks noChangeArrowheads="1"/>
              </p:cNvSpPr>
              <p:nvPr/>
            </p:nvSpPr>
            <p:spPr bwMode="auto">
              <a:xfrm>
                <a:off x="180" y="2743"/>
                <a:ext cx="445" cy="192"/>
              </a:xfrm>
              <a:prstGeom prst="rect">
                <a:avLst/>
              </a:prstGeom>
              <a:noFill/>
              <a:ln w="9525">
                <a:noFill/>
                <a:miter lim="800000"/>
                <a:headEnd/>
                <a:tailEnd/>
              </a:ln>
            </p:spPr>
            <p:txBody>
              <a:bodyPr wrap="none" lIns="0" tIns="0" rIns="0" bIns="0">
                <a:spAutoFit/>
              </a:bodyPr>
              <a:lstStyle/>
              <a:p>
                <a:r>
                  <a:rPr lang="en-US" sz="2000" b="0"/>
                  <a:t>11860</a:t>
                </a:r>
                <a:endParaRPr lang="en-US" sz="2000" b="0">
                  <a:latin typeface="Times New Roman" pitchFamily="18" charset="0"/>
                </a:endParaRPr>
              </a:p>
            </p:txBody>
          </p:sp>
          <p:sp>
            <p:nvSpPr>
              <p:cNvPr id="263252" name="Rectangle 84"/>
              <p:cNvSpPr>
                <a:spLocks noChangeArrowheads="1"/>
              </p:cNvSpPr>
              <p:nvPr/>
            </p:nvSpPr>
            <p:spPr bwMode="auto">
              <a:xfrm>
                <a:off x="840" y="2743"/>
                <a:ext cx="444" cy="192"/>
              </a:xfrm>
              <a:prstGeom prst="rect">
                <a:avLst/>
              </a:prstGeom>
              <a:noFill/>
              <a:ln w="9525">
                <a:noFill/>
                <a:miter lim="800000"/>
                <a:headEnd/>
                <a:tailEnd/>
              </a:ln>
            </p:spPr>
            <p:txBody>
              <a:bodyPr wrap="none" lIns="0" tIns="0" rIns="0" bIns="0">
                <a:spAutoFit/>
              </a:bodyPr>
              <a:lstStyle/>
              <a:p>
                <a:r>
                  <a:rPr lang="en-US" sz="2000" b="0"/>
                  <a:t>11880</a:t>
                </a:r>
                <a:endParaRPr lang="en-US" sz="2000" b="0">
                  <a:latin typeface="Times New Roman" pitchFamily="18" charset="0"/>
                </a:endParaRPr>
              </a:p>
            </p:txBody>
          </p:sp>
          <p:sp>
            <p:nvSpPr>
              <p:cNvPr id="263253" name="Rectangle 85"/>
              <p:cNvSpPr>
                <a:spLocks noChangeArrowheads="1"/>
              </p:cNvSpPr>
              <p:nvPr/>
            </p:nvSpPr>
            <p:spPr bwMode="auto">
              <a:xfrm>
                <a:off x="1499" y="2743"/>
                <a:ext cx="445" cy="192"/>
              </a:xfrm>
              <a:prstGeom prst="rect">
                <a:avLst/>
              </a:prstGeom>
              <a:noFill/>
              <a:ln w="9525">
                <a:noFill/>
                <a:miter lim="800000"/>
                <a:headEnd/>
                <a:tailEnd/>
              </a:ln>
            </p:spPr>
            <p:txBody>
              <a:bodyPr wrap="none" lIns="0" tIns="0" rIns="0" bIns="0">
                <a:spAutoFit/>
              </a:bodyPr>
              <a:lstStyle/>
              <a:p>
                <a:r>
                  <a:rPr lang="en-US" sz="2000" b="0"/>
                  <a:t>11900</a:t>
                </a:r>
                <a:endParaRPr lang="en-US" sz="2000" b="0">
                  <a:latin typeface="Times New Roman" pitchFamily="18" charset="0"/>
                </a:endParaRPr>
              </a:p>
            </p:txBody>
          </p:sp>
          <p:sp>
            <p:nvSpPr>
              <p:cNvPr id="263254" name="Rectangle 86"/>
              <p:cNvSpPr>
                <a:spLocks noChangeArrowheads="1"/>
              </p:cNvSpPr>
              <p:nvPr/>
            </p:nvSpPr>
            <p:spPr bwMode="auto">
              <a:xfrm>
                <a:off x="2158" y="2743"/>
                <a:ext cx="445" cy="192"/>
              </a:xfrm>
              <a:prstGeom prst="rect">
                <a:avLst/>
              </a:prstGeom>
              <a:noFill/>
              <a:ln w="9525">
                <a:noFill/>
                <a:miter lim="800000"/>
                <a:headEnd/>
                <a:tailEnd/>
              </a:ln>
            </p:spPr>
            <p:txBody>
              <a:bodyPr wrap="none" lIns="0" tIns="0" rIns="0" bIns="0">
                <a:spAutoFit/>
              </a:bodyPr>
              <a:lstStyle/>
              <a:p>
                <a:r>
                  <a:rPr lang="en-US" sz="2000" b="0"/>
                  <a:t>11920</a:t>
                </a:r>
                <a:endParaRPr lang="en-US" sz="2000" b="0">
                  <a:latin typeface="Times New Roman" pitchFamily="18" charset="0"/>
                </a:endParaRPr>
              </a:p>
            </p:txBody>
          </p:sp>
        </p:grpSp>
        <p:sp>
          <p:nvSpPr>
            <p:cNvPr id="263255" name="Freeform 87"/>
            <p:cNvSpPr>
              <a:spLocks/>
            </p:cNvSpPr>
            <p:nvPr/>
          </p:nvSpPr>
          <p:spPr bwMode="auto">
            <a:xfrm>
              <a:off x="7" y="882"/>
              <a:ext cx="2308" cy="1744"/>
            </a:xfrm>
            <a:custGeom>
              <a:avLst/>
              <a:gdLst/>
              <a:ahLst/>
              <a:cxnLst>
                <a:cxn ang="0">
                  <a:pos x="47" y="4005"/>
                </a:cxn>
                <a:cxn ang="0">
                  <a:pos x="122" y="3997"/>
                </a:cxn>
                <a:cxn ang="0">
                  <a:pos x="197" y="3989"/>
                </a:cxn>
                <a:cxn ang="0">
                  <a:pos x="273" y="3978"/>
                </a:cxn>
                <a:cxn ang="0">
                  <a:pos x="348" y="3966"/>
                </a:cxn>
                <a:cxn ang="0">
                  <a:pos x="424" y="3952"/>
                </a:cxn>
                <a:cxn ang="0">
                  <a:pos x="499" y="3940"/>
                </a:cxn>
                <a:cxn ang="0">
                  <a:pos x="574" y="3922"/>
                </a:cxn>
                <a:cxn ang="0">
                  <a:pos x="650" y="3901"/>
                </a:cxn>
                <a:cxn ang="0">
                  <a:pos x="725" y="3875"/>
                </a:cxn>
                <a:cxn ang="0">
                  <a:pos x="802" y="3845"/>
                </a:cxn>
                <a:cxn ang="0">
                  <a:pos x="877" y="3804"/>
                </a:cxn>
                <a:cxn ang="0">
                  <a:pos x="953" y="3749"/>
                </a:cxn>
                <a:cxn ang="0">
                  <a:pos x="1028" y="3669"/>
                </a:cxn>
                <a:cxn ang="0">
                  <a:pos x="1103" y="3546"/>
                </a:cxn>
                <a:cxn ang="0">
                  <a:pos x="1179" y="3347"/>
                </a:cxn>
                <a:cxn ang="0">
                  <a:pos x="1254" y="2994"/>
                </a:cxn>
                <a:cxn ang="0">
                  <a:pos x="1331" y="2376"/>
                </a:cxn>
                <a:cxn ang="0">
                  <a:pos x="1407" y="1512"/>
                </a:cxn>
                <a:cxn ang="0">
                  <a:pos x="1482" y="614"/>
                </a:cxn>
                <a:cxn ang="0">
                  <a:pos x="1558" y="59"/>
                </a:cxn>
                <a:cxn ang="0">
                  <a:pos x="1633" y="93"/>
                </a:cxn>
                <a:cxn ang="0">
                  <a:pos x="1709" y="569"/>
                </a:cxn>
                <a:cxn ang="0">
                  <a:pos x="1786" y="1134"/>
                </a:cxn>
                <a:cxn ang="0">
                  <a:pos x="1861" y="1525"/>
                </a:cxn>
                <a:cxn ang="0">
                  <a:pos x="1937" y="1686"/>
                </a:cxn>
                <a:cxn ang="0">
                  <a:pos x="2012" y="1666"/>
                </a:cxn>
                <a:cxn ang="0">
                  <a:pos x="2088" y="1562"/>
                </a:cxn>
                <a:cxn ang="0">
                  <a:pos x="2163" y="1467"/>
                </a:cxn>
                <a:cxn ang="0">
                  <a:pos x="2240" y="1405"/>
                </a:cxn>
                <a:cxn ang="0">
                  <a:pos x="2316" y="1375"/>
                </a:cxn>
                <a:cxn ang="0">
                  <a:pos x="2392" y="1363"/>
                </a:cxn>
                <a:cxn ang="0">
                  <a:pos x="2467" y="1348"/>
                </a:cxn>
                <a:cxn ang="0">
                  <a:pos x="2544" y="1328"/>
                </a:cxn>
                <a:cxn ang="0">
                  <a:pos x="2619" y="1307"/>
                </a:cxn>
                <a:cxn ang="0">
                  <a:pos x="2695" y="1291"/>
                </a:cxn>
                <a:cxn ang="0">
                  <a:pos x="2770" y="1285"/>
                </a:cxn>
                <a:cxn ang="0">
                  <a:pos x="2846" y="1290"/>
                </a:cxn>
                <a:cxn ang="0">
                  <a:pos x="2923" y="1299"/>
                </a:cxn>
                <a:cxn ang="0">
                  <a:pos x="2999" y="1311"/>
                </a:cxn>
                <a:cxn ang="0">
                  <a:pos x="3074" y="1321"/>
                </a:cxn>
                <a:cxn ang="0">
                  <a:pos x="3150" y="1337"/>
                </a:cxn>
                <a:cxn ang="0">
                  <a:pos x="3226" y="1355"/>
                </a:cxn>
                <a:cxn ang="0">
                  <a:pos x="3301" y="1386"/>
                </a:cxn>
                <a:cxn ang="0">
                  <a:pos x="3379" y="1426"/>
                </a:cxn>
                <a:cxn ang="0">
                  <a:pos x="3454" y="1468"/>
                </a:cxn>
                <a:cxn ang="0">
                  <a:pos x="3530" y="1514"/>
                </a:cxn>
                <a:cxn ang="0">
                  <a:pos x="3605" y="1555"/>
                </a:cxn>
                <a:cxn ang="0">
                  <a:pos x="3682" y="1592"/>
                </a:cxn>
                <a:cxn ang="0">
                  <a:pos x="3911" y="1663"/>
                </a:cxn>
                <a:cxn ang="0">
                  <a:pos x="4215" y="1690"/>
                </a:cxn>
                <a:cxn ang="0">
                  <a:pos x="4565" y="1657"/>
                </a:cxn>
                <a:cxn ang="0">
                  <a:pos x="4962" y="1546"/>
                </a:cxn>
                <a:cxn ang="0">
                  <a:pos x="5388" y="1445"/>
                </a:cxn>
                <a:cxn ang="0">
                  <a:pos x="5785" y="1448"/>
                </a:cxn>
              </a:cxnLst>
              <a:rect l="0" t="0" r="r" b="b"/>
              <a:pathLst>
                <a:path w="5785" h="4011">
                  <a:moveTo>
                    <a:pt x="0" y="4011"/>
                  </a:moveTo>
                  <a:lnTo>
                    <a:pt x="2" y="4011"/>
                  </a:lnTo>
                  <a:lnTo>
                    <a:pt x="17" y="4010"/>
                  </a:lnTo>
                  <a:lnTo>
                    <a:pt x="32" y="4008"/>
                  </a:lnTo>
                  <a:lnTo>
                    <a:pt x="47" y="4005"/>
                  </a:lnTo>
                  <a:lnTo>
                    <a:pt x="62" y="4005"/>
                  </a:lnTo>
                  <a:lnTo>
                    <a:pt x="77" y="4003"/>
                  </a:lnTo>
                  <a:lnTo>
                    <a:pt x="92" y="4000"/>
                  </a:lnTo>
                  <a:lnTo>
                    <a:pt x="107" y="3999"/>
                  </a:lnTo>
                  <a:lnTo>
                    <a:pt x="122" y="3997"/>
                  </a:lnTo>
                  <a:lnTo>
                    <a:pt x="137" y="3996"/>
                  </a:lnTo>
                  <a:lnTo>
                    <a:pt x="152" y="3995"/>
                  </a:lnTo>
                  <a:lnTo>
                    <a:pt x="168" y="3993"/>
                  </a:lnTo>
                  <a:lnTo>
                    <a:pt x="182" y="3990"/>
                  </a:lnTo>
                  <a:lnTo>
                    <a:pt x="197" y="3989"/>
                  </a:lnTo>
                  <a:lnTo>
                    <a:pt x="213" y="3985"/>
                  </a:lnTo>
                  <a:lnTo>
                    <a:pt x="228" y="3984"/>
                  </a:lnTo>
                  <a:lnTo>
                    <a:pt x="243" y="3982"/>
                  </a:lnTo>
                  <a:lnTo>
                    <a:pt x="258" y="3981"/>
                  </a:lnTo>
                  <a:lnTo>
                    <a:pt x="273" y="3978"/>
                  </a:lnTo>
                  <a:lnTo>
                    <a:pt x="288" y="3977"/>
                  </a:lnTo>
                  <a:lnTo>
                    <a:pt x="303" y="3974"/>
                  </a:lnTo>
                  <a:lnTo>
                    <a:pt x="319" y="3971"/>
                  </a:lnTo>
                  <a:lnTo>
                    <a:pt x="333" y="3969"/>
                  </a:lnTo>
                  <a:lnTo>
                    <a:pt x="348" y="3966"/>
                  </a:lnTo>
                  <a:lnTo>
                    <a:pt x="363" y="3963"/>
                  </a:lnTo>
                  <a:lnTo>
                    <a:pt x="378" y="3962"/>
                  </a:lnTo>
                  <a:lnTo>
                    <a:pt x="394" y="3958"/>
                  </a:lnTo>
                  <a:lnTo>
                    <a:pt x="409" y="3955"/>
                  </a:lnTo>
                  <a:lnTo>
                    <a:pt x="424" y="3952"/>
                  </a:lnTo>
                  <a:lnTo>
                    <a:pt x="439" y="3951"/>
                  </a:lnTo>
                  <a:lnTo>
                    <a:pt x="454" y="3948"/>
                  </a:lnTo>
                  <a:lnTo>
                    <a:pt x="469" y="3946"/>
                  </a:lnTo>
                  <a:lnTo>
                    <a:pt x="484" y="3943"/>
                  </a:lnTo>
                  <a:lnTo>
                    <a:pt x="499" y="3940"/>
                  </a:lnTo>
                  <a:lnTo>
                    <a:pt x="514" y="3936"/>
                  </a:lnTo>
                  <a:lnTo>
                    <a:pt x="529" y="3933"/>
                  </a:lnTo>
                  <a:lnTo>
                    <a:pt x="546" y="3928"/>
                  </a:lnTo>
                  <a:lnTo>
                    <a:pt x="560" y="3925"/>
                  </a:lnTo>
                  <a:lnTo>
                    <a:pt x="574" y="3922"/>
                  </a:lnTo>
                  <a:lnTo>
                    <a:pt x="590" y="3918"/>
                  </a:lnTo>
                  <a:lnTo>
                    <a:pt x="605" y="3914"/>
                  </a:lnTo>
                  <a:lnTo>
                    <a:pt x="620" y="3911"/>
                  </a:lnTo>
                  <a:lnTo>
                    <a:pt x="635" y="3905"/>
                  </a:lnTo>
                  <a:lnTo>
                    <a:pt x="650" y="3901"/>
                  </a:lnTo>
                  <a:lnTo>
                    <a:pt x="665" y="3895"/>
                  </a:lnTo>
                  <a:lnTo>
                    <a:pt x="680" y="3890"/>
                  </a:lnTo>
                  <a:lnTo>
                    <a:pt x="695" y="3886"/>
                  </a:lnTo>
                  <a:lnTo>
                    <a:pt x="712" y="3881"/>
                  </a:lnTo>
                  <a:lnTo>
                    <a:pt x="725" y="3875"/>
                  </a:lnTo>
                  <a:lnTo>
                    <a:pt x="742" y="3869"/>
                  </a:lnTo>
                  <a:lnTo>
                    <a:pt x="757" y="3864"/>
                  </a:lnTo>
                  <a:lnTo>
                    <a:pt x="772" y="3857"/>
                  </a:lnTo>
                  <a:lnTo>
                    <a:pt x="787" y="3850"/>
                  </a:lnTo>
                  <a:lnTo>
                    <a:pt x="802" y="3845"/>
                  </a:lnTo>
                  <a:lnTo>
                    <a:pt x="817" y="3838"/>
                  </a:lnTo>
                  <a:lnTo>
                    <a:pt x="832" y="3830"/>
                  </a:lnTo>
                  <a:lnTo>
                    <a:pt x="847" y="3821"/>
                  </a:lnTo>
                  <a:lnTo>
                    <a:pt x="862" y="3813"/>
                  </a:lnTo>
                  <a:lnTo>
                    <a:pt x="877" y="3804"/>
                  </a:lnTo>
                  <a:lnTo>
                    <a:pt x="892" y="3794"/>
                  </a:lnTo>
                  <a:lnTo>
                    <a:pt x="907" y="3785"/>
                  </a:lnTo>
                  <a:lnTo>
                    <a:pt x="923" y="3774"/>
                  </a:lnTo>
                  <a:lnTo>
                    <a:pt x="938" y="3762"/>
                  </a:lnTo>
                  <a:lnTo>
                    <a:pt x="953" y="3749"/>
                  </a:lnTo>
                  <a:lnTo>
                    <a:pt x="968" y="3736"/>
                  </a:lnTo>
                  <a:lnTo>
                    <a:pt x="983" y="3721"/>
                  </a:lnTo>
                  <a:lnTo>
                    <a:pt x="998" y="3704"/>
                  </a:lnTo>
                  <a:lnTo>
                    <a:pt x="1013" y="3687"/>
                  </a:lnTo>
                  <a:lnTo>
                    <a:pt x="1028" y="3669"/>
                  </a:lnTo>
                  <a:lnTo>
                    <a:pt x="1043" y="3650"/>
                  </a:lnTo>
                  <a:lnTo>
                    <a:pt x="1059" y="3627"/>
                  </a:lnTo>
                  <a:lnTo>
                    <a:pt x="1074" y="3603"/>
                  </a:lnTo>
                  <a:lnTo>
                    <a:pt x="1089" y="3575"/>
                  </a:lnTo>
                  <a:lnTo>
                    <a:pt x="1103" y="3546"/>
                  </a:lnTo>
                  <a:lnTo>
                    <a:pt x="1119" y="3512"/>
                  </a:lnTo>
                  <a:lnTo>
                    <a:pt x="1134" y="3481"/>
                  </a:lnTo>
                  <a:lnTo>
                    <a:pt x="1149" y="3441"/>
                  </a:lnTo>
                  <a:lnTo>
                    <a:pt x="1164" y="3398"/>
                  </a:lnTo>
                  <a:lnTo>
                    <a:pt x="1179" y="3347"/>
                  </a:lnTo>
                  <a:lnTo>
                    <a:pt x="1194" y="3294"/>
                  </a:lnTo>
                  <a:lnTo>
                    <a:pt x="1211" y="3230"/>
                  </a:lnTo>
                  <a:lnTo>
                    <a:pt x="1226" y="3161"/>
                  </a:lnTo>
                  <a:lnTo>
                    <a:pt x="1241" y="3080"/>
                  </a:lnTo>
                  <a:lnTo>
                    <a:pt x="1254" y="2994"/>
                  </a:lnTo>
                  <a:lnTo>
                    <a:pt x="1271" y="2893"/>
                  </a:lnTo>
                  <a:lnTo>
                    <a:pt x="1286" y="2784"/>
                  </a:lnTo>
                  <a:lnTo>
                    <a:pt x="1301" y="2658"/>
                  </a:lnTo>
                  <a:lnTo>
                    <a:pt x="1316" y="2527"/>
                  </a:lnTo>
                  <a:lnTo>
                    <a:pt x="1331" y="2376"/>
                  </a:lnTo>
                  <a:lnTo>
                    <a:pt x="1346" y="2219"/>
                  </a:lnTo>
                  <a:lnTo>
                    <a:pt x="1362" y="2050"/>
                  </a:lnTo>
                  <a:lnTo>
                    <a:pt x="1377" y="1882"/>
                  </a:lnTo>
                  <a:lnTo>
                    <a:pt x="1391" y="1694"/>
                  </a:lnTo>
                  <a:lnTo>
                    <a:pt x="1407" y="1512"/>
                  </a:lnTo>
                  <a:lnTo>
                    <a:pt x="1422" y="1318"/>
                  </a:lnTo>
                  <a:lnTo>
                    <a:pt x="1437" y="1141"/>
                  </a:lnTo>
                  <a:lnTo>
                    <a:pt x="1452" y="954"/>
                  </a:lnTo>
                  <a:lnTo>
                    <a:pt x="1467" y="781"/>
                  </a:lnTo>
                  <a:lnTo>
                    <a:pt x="1482" y="614"/>
                  </a:lnTo>
                  <a:lnTo>
                    <a:pt x="1497" y="469"/>
                  </a:lnTo>
                  <a:lnTo>
                    <a:pt x="1513" y="330"/>
                  </a:lnTo>
                  <a:lnTo>
                    <a:pt x="1528" y="217"/>
                  </a:lnTo>
                  <a:lnTo>
                    <a:pt x="1543" y="123"/>
                  </a:lnTo>
                  <a:lnTo>
                    <a:pt x="1558" y="59"/>
                  </a:lnTo>
                  <a:lnTo>
                    <a:pt x="1573" y="15"/>
                  </a:lnTo>
                  <a:lnTo>
                    <a:pt x="1588" y="0"/>
                  </a:lnTo>
                  <a:lnTo>
                    <a:pt x="1603" y="9"/>
                  </a:lnTo>
                  <a:lnTo>
                    <a:pt x="1618" y="39"/>
                  </a:lnTo>
                  <a:lnTo>
                    <a:pt x="1633" y="93"/>
                  </a:lnTo>
                  <a:lnTo>
                    <a:pt x="1650" y="161"/>
                  </a:lnTo>
                  <a:lnTo>
                    <a:pt x="1664" y="251"/>
                  </a:lnTo>
                  <a:lnTo>
                    <a:pt x="1678" y="345"/>
                  </a:lnTo>
                  <a:lnTo>
                    <a:pt x="1694" y="457"/>
                  </a:lnTo>
                  <a:lnTo>
                    <a:pt x="1709" y="569"/>
                  </a:lnTo>
                  <a:lnTo>
                    <a:pt x="1724" y="690"/>
                  </a:lnTo>
                  <a:lnTo>
                    <a:pt x="1739" y="800"/>
                  </a:lnTo>
                  <a:lnTo>
                    <a:pt x="1754" y="920"/>
                  </a:lnTo>
                  <a:lnTo>
                    <a:pt x="1769" y="1029"/>
                  </a:lnTo>
                  <a:lnTo>
                    <a:pt x="1786" y="1134"/>
                  </a:lnTo>
                  <a:lnTo>
                    <a:pt x="1801" y="1228"/>
                  </a:lnTo>
                  <a:lnTo>
                    <a:pt x="1816" y="1318"/>
                  </a:lnTo>
                  <a:lnTo>
                    <a:pt x="1831" y="1397"/>
                  </a:lnTo>
                  <a:lnTo>
                    <a:pt x="1846" y="1468"/>
                  </a:lnTo>
                  <a:lnTo>
                    <a:pt x="1861" y="1525"/>
                  </a:lnTo>
                  <a:lnTo>
                    <a:pt x="1876" y="1577"/>
                  </a:lnTo>
                  <a:lnTo>
                    <a:pt x="1891" y="1618"/>
                  </a:lnTo>
                  <a:lnTo>
                    <a:pt x="1906" y="1649"/>
                  </a:lnTo>
                  <a:lnTo>
                    <a:pt x="1922" y="1671"/>
                  </a:lnTo>
                  <a:lnTo>
                    <a:pt x="1937" y="1686"/>
                  </a:lnTo>
                  <a:lnTo>
                    <a:pt x="1952" y="1693"/>
                  </a:lnTo>
                  <a:lnTo>
                    <a:pt x="1967" y="1696"/>
                  </a:lnTo>
                  <a:lnTo>
                    <a:pt x="1982" y="1690"/>
                  </a:lnTo>
                  <a:lnTo>
                    <a:pt x="1997" y="1681"/>
                  </a:lnTo>
                  <a:lnTo>
                    <a:pt x="2012" y="1666"/>
                  </a:lnTo>
                  <a:lnTo>
                    <a:pt x="2027" y="1648"/>
                  </a:lnTo>
                  <a:lnTo>
                    <a:pt x="2042" y="1629"/>
                  </a:lnTo>
                  <a:lnTo>
                    <a:pt x="2058" y="1607"/>
                  </a:lnTo>
                  <a:lnTo>
                    <a:pt x="2073" y="1587"/>
                  </a:lnTo>
                  <a:lnTo>
                    <a:pt x="2088" y="1562"/>
                  </a:lnTo>
                  <a:lnTo>
                    <a:pt x="2103" y="1542"/>
                  </a:lnTo>
                  <a:lnTo>
                    <a:pt x="2118" y="1521"/>
                  </a:lnTo>
                  <a:lnTo>
                    <a:pt x="2133" y="1502"/>
                  </a:lnTo>
                  <a:lnTo>
                    <a:pt x="2148" y="1483"/>
                  </a:lnTo>
                  <a:lnTo>
                    <a:pt x="2163" y="1467"/>
                  </a:lnTo>
                  <a:lnTo>
                    <a:pt x="2178" y="1449"/>
                  </a:lnTo>
                  <a:lnTo>
                    <a:pt x="2195" y="1435"/>
                  </a:lnTo>
                  <a:lnTo>
                    <a:pt x="2210" y="1423"/>
                  </a:lnTo>
                  <a:lnTo>
                    <a:pt x="2225" y="1414"/>
                  </a:lnTo>
                  <a:lnTo>
                    <a:pt x="2240" y="1405"/>
                  </a:lnTo>
                  <a:lnTo>
                    <a:pt x="2255" y="1397"/>
                  </a:lnTo>
                  <a:lnTo>
                    <a:pt x="2271" y="1390"/>
                  </a:lnTo>
                  <a:lnTo>
                    <a:pt x="2285" y="1385"/>
                  </a:lnTo>
                  <a:lnTo>
                    <a:pt x="2300" y="1379"/>
                  </a:lnTo>
                  <a:lnTo>
                    <a:pt x="2316" y="1375"/>
                  </a:lnTo>
                  <a:lnTo>
                    <a:pt x="2331" y="1374"/>
                  </a:lnTo>
                  <a:lnTo>
                    <a:pt x="2346" y="1370"/>
                  </a:lnTo>
                  <a:lnTo>
                    <a:pt x="2361" y="1367"/>
                  </a:lnTo>
                  <a:lnTo>
                    <a:pt x="2376" y="1364"/>
                  </a:lnTo>
                  <a:lnTo>
                    <a:pt x="2392" y="1363"/>
                  </a:lnTo>
                  <a:lnTo>
                    <a:pt x="2407" y="1359"/>
                  </a:lnTo>
                  <a:lnTo>
                    <a:pt x="2422" y="1358"/>
                  </a:lnTo>
                  <a:lnTo>
                    <a:pt x="2436" y="1355"/>
                  </a:lnTo>
                  <a:lnTo>
                    <a:pt x="2452" y="1354"/>
                  </a:lnTo>
                  <a:lnTo>
                    <a:pt x="2467" y="1348"/>
                  </a:lnTo>
                  <a:lnTo>
                    <a:pt x="2482" y="1344"/>
                  </a:lnTo>
                  <a:lnTo>
                    <a:pt x="2497" y="1340"/>
                  </a:lnTo>
                  <a:lnTo>
                    <a:pt x="2512" y="1337"/>
                  </a:lnTo>
                  <a:lnTo>
                    <a:pt x="2527" y="1333"/>
                  </a:lnTo>
                  <a:lnTo>
                    <a:pt x="2544" y="1328"/>
                  </a:lnTo>
                  <a:lnTo>
                    <a:pt x="2559" y="1324"/>
                  </a:lnTo>
                  <a:lnTo>
                    <a:pt x="2574" y="1319"/>
                  </a:lnTo>
                  <a:lnTo>
                    <a:pt x="2589" y="1314"/>
                  </a:lnTo>
                  <a:lnTo>
                    <a:pt x="2604" y="1310"/>
                  </a:lnTo>
                  <a:lnTo>
                    <a:pt x="2619" y="1307"/>
                  </a:lnTo>
                  <a:lnTo>
                    <a:pt x="2634" y="1303"/>
                  </a:lnTo>
                  <a:lnTo>
                    <a:pt x="2649" y="1300"/>
                  </a:lnTo>
                  <a:lnTo>
                    <a:pt x="2665" y="1296"/>
                  </a:lnTo>
                  <a:lnTo>
                    <a:pt x="2680" y="1294"/>
                  </a:lnTo>
                  <a:lnTo>
                    <a:pt x="2695" y="1291"/>
                  </a:lnTo>
                  <a:lnTo>
                    <a:pt x="2710" y="1288"/>
                  </a:lnTo>
                  <a:lnTo>
                    <a:pt x="2725" y="1287"/>
                  </a:lnTo>
                  <a:lnTo>
                    <a:pt x="2740" y="1287"/>
                  </a:lnTo>
                  <a:lnTo>
                    <a:pt x="2755" y="1285"/>
                  </a:lnTo>
                  <a:lnTo>
                    <a:pt x="2770" y="1285"/>
                  </a:lnTo>
                  <a:lnTo>
                    <a:pt x="2786" y="1285"/>
                  </a:lnTo>
                  <a:lnTo>
                    <a:pt x="2801" y="1287"/>
                  </a:lnTo>
                  <a:lnTo>
                    <a:pt x="2816" y="1288"/>
                  </a:lnTo>
                  <a:lnTo>
                    <a:pt x="2831" y="1287"/>
                  </a:lnTo>
                  <a:lnTo>
                    <a:pt x="2846" y="1290"/>
                  </a:lnTo>
                  <a:lnTo>
                    <a:pt x="2863" y="1291"/>
                  </a:lnTo>
                  <a:lnTo>
                    <a:pt x="2878" y="1294"/>
                  </a:lnTo>
                  <a:lnTo>
                    <a:pt x="2893" y="1294"/>
                  </a:lnTo>
                  <a:lnTo>
                    <a:pt x="2906" y="1298"/>
                  </a:lnTo>
                  <a:lnTo>
                    <a:pt x="2923" y="1299"/>
                  </a:lnTo>
                  <a:lnTo>
                    <a:pt x="2938" y="1300"/>
                  </a:lnTo>
                  <a:lnTo>
                    <a:pt x="2953" y="1303"/>
                  </a:lnTo>
                  <a:lnTo>
                    <a:pt x="2967" y="1306"/>
                  </a:lnTo>
                  <a:lnTo>
                    <a:pt x="2984" y="1310"/>
                  </a:lnTo>
                  <a:lnTo>
                    <a:pt x="2999" y="1311"/>
                  </a:lnTo>
                  <a:lnTo>
                    <a:pt x="3014" y="1314"/>
                  </a:lnTo>
                  <a:lnTo>
                    <a:pt x="3029" y="1317"/>
                  </a:lnTo>
                  <a:lnTo>
                    <a:pt x="3044" y="1318"/>
                  </a:lnTo>
                  <a:lnTo>
                    <a:pt x="3059" y="1321"/>
                  </a:lnTo>
                  <a:lnTo>
                    <a:pt x="3074" y="1321"/>
                  </a:lnTo>
                  <a:lnTo>
                    <a:pt x="3089" y="1326"/>
                  </a:lnTo>
                  <a:lnTo>
                    <a:pt x="3105" y="1329"/>
                  </a:lnTo>
                  <a:lnTo>
                    <a:pt x="3120" y="1329"/>
                  </a:lnTo>
                  <a:lnTo>
                    <a:pt x="3135" y="1333"/>
                  </a:lnTo>
                  <a:lnTo>
                    <a:pt x="3150" y="1337"/>
                  </a:lnTo>
                  <a:lnTo>
                    <a:pt x="3165" y="1339"/>
                  </a:lnTo>
                  <a:lnTo>
                    <a:pt x="3180" y="1344"/>
                  </a:lnTo>
                  <a:lnTo>
                    <a:pt x="3196" y="1348"/>
                  </a:lnTo>
                  <a:lnTo>
                    <a:pt x="3211" y="1351"/>
                  </a:lnTo>
                  <a:lnTo>
                    <a:pt x="3226" y="1355"/>
                  </a:lnTo>
                  <a:lnTo>
                    <a:pt x="3241" y="1360"/>
                  </a:lnTo>
                  <a:lnTo>
                    <a:pt x="3256" y="1364"/>
                  </a:lnTo>
                  <a:lnTo>
                    <a:pt x="3271" y="1371"/>
                  </a:lnTo>
                  <a:lnTo>
                    <a:pt x="3286" y="1379"/>
                  </a:lnTo>
                  <a:lnTo>
                    <a:pt x="3301" y="1386"/>
                  </a:lnTo>
                  <a:lnTo>
                    <a:pt x="3318" y="1392"/>
                  </a:lnTo>
                  <a:lnTo>
                    <a:pt x="3333" y="1400"/>
                  </a:lnTo>
                  <a:lnTo>
                    <a:pt x="3348" y="1408"/>
                  </a:lnTo>
                  <a:lnTo>
                    <a:pt x="3363" y="1416"/>
                  </a:lnTo>
                  <a:lnTo>
                    <a:pt x="3379" y="1426"/>
                  </a:lnTo>
                  <a:lnTo>
                    <a:pt x="3394" y="1433"/>
                  </a:lnTo>
                  <a:lnTo>
                    <a:pt x="3408" y="1442"/>
                  </a:lnTo>
                  <a:lnTo>
                    <a:pt x="3424" y="1450"/>
                  </a:lnTo>
                  <a:lnTo>
                    <a:pt x="3439" y="1460"/>
                  </a:lnTo>
                  <a:lnTo>
                    <a:pt x="3454" y="1468"/>
                  </a:lnTo>
                  <a:lnTo>
                    <a:pt x="3469" y="1476"/>
                  </a:lnTo>
                  <a:lnTo>
                    <a:pt x="3484" y="1484"/>
                  </a:lnTo>
                  <a:lnTo>
                    <a:pt x="3500" y="1495"/>
                  </a:lnTo>
                  <a:lnTo>
                    <a:pt x="3515" y="1505"/>
                  </a:lnTo>
                  <a:lnTo>
                    <a:pt x="3530" y="1514"/>
                  </a:lnTo>
                  <a:lnTo>
                    <a:pt x="3545" y="1524"/>
                  </a:lnTo>
                  <a:lnTo>
                    <a:pt x="3560" y="1531"/>
                  </a:lnTo>
                  <a:lnTo>
                    <a:pt x="3577" y="1539"/>
                  </a:lnTo>
                  <a:lnTo>
                    <a:pt x="3590" y="1547"/>
                  </a:lnTo>
                  <a:lnTo>
                    <a:pt x="3605" y="1555"/>
                  </a:lnTo>
                  <a:lnTo>
                    <a:pt x="3622" y="1563"/>
                  </a:lnTo>
                  <a:lnTo>
                    <a:pt x="3637" y="1572"/>
                  </a:lnTo>
                  <a:lnTo>
                    <a:pt x="3652" y="1578"/>
                  </a:lnTo>
                  <a:lnTo>
                    <a:pt x="3667" y="1585"/>
                  </a:lnTo>
                  <a:lnTo>
                    <a:pt x="3682" y="1592"/>
                  </a:lnTo>
                  <a:lnTo>
                    <a:pt x="3698" y="1600"/>
                  </a:lnTo>
                  <a:lnTo>
                    <a:pt x="3743" y="1618"/>
                  </a:lnTo>
                  <a:lnTo>
                    <a:pt x="3788" y="1632"/>
                  </a:lnTo>
                  <a:lnTo>
                    <a:pt x="3849" y="1651"/>
                  </a:lnTo>
                  <a:lnTo>
                    <a:pt x="3911" y="1663"/>
                  </a:lnTo>
                  <a:lnTo>
                    <a:pt x="3971" y="1675"/>
                  </a:lnTo>
                  <a:lnTo>
                    <a:pt x="4032" y="1682"/>
                  </a:lnTo>
                  <a:lnTo>
                    <a:pt x="4092" y="1687"/>
                  </a:lnTo>
                  <a:lnTo>
                    <a:pt x="4153" y="1689"/>
                  </a:lnTo>
                  <a:lnTo>
                    <a:pt x="4215" y="1690"/>
                  </a:lnTo>
                  <a:lnTo>
                    <a:pt x="4291" y="1690"/>
                  </a:lnTo>
                  <a:lnTo>
                    <a:pt x="4352" y="1686"/>
                  </a:lnTo>
                  <a:lnTo>
                    <a:pt x="4429" y="1679"/>
                  </a:lnTo>
                  <a:lnTo>
                    <a:pt x="4489" y="1671"/>
                  </a:lnTo>
                  <a:lnTo>
                    <a:pt x="4565" y="1657"/>
                  </a:lnTo>
                  <a:lnTo>
                    <a:pt x="4641" y="1641"/>
                  </a:lnTo>
                  <a:lnTo>
                    <a:pt x="4718" y="1618"/>
                  </a:lnTo>
                  <a:lnTo>
                    <a:pt x="4794" y="1596"/>
                  </a:lnTo>
                  <a:lnTo>
                    <a:pt x="4870" y="1574"/>
                  </a:lnTo>
                  <a:lnTo>
                    <a:pt x="4962" y="1546"/>
                  </a:lnTo>
                  <a:lnTo>
                    <a:pt x="5036" y="1524"/>
                  </a:lnTo>
                  <a:lnTo>
                    <a:pt x="5129" y="1497"/>
                  </a:lnTo>
                  <a:lnTo>
                    <a:pt x="5205" y="1478"/>
                  </a:lnTo>
                  <a:lnTo>
                    <a:pt x="5297" y="1460"/>
                  </a:lnTo>
                  <a:lnTo>
                    <a:pt x="5388" y="1445"/>
                  </a:lnTo>
                  <a:lnTo>
                    <a:pt x="5479" y="1439"/>
                  </a:lnTo>
                  <a:lnTo>
                    <a:pt x="5572" y="1437"/>
                  </a:lnTo>
                  <a:lnTo>
                    <a:pt x="5663" y="1438"/>
                  </a:lnTo>
                  <a:lnTo>
                    <a:pt x="5755" y="1443"/>
                  </a:lnTo>
                  <a:lnTo>
                    <a:pt x="5785" y="1448"/>
                  </a:lnTo>
                </a:path>
              </a:pathLst>
            </a:custGeom>
            <a:noFill/>
            <a:ln w="9525">
              <a:solidFill>
                <a:schemeClr val="tx1"/>
              </a:solidFill>
              <a:prstDash val="solid"/>
              <a:round/>
              <a:headEnd/>
              <a:tailEnd/>
            </a:ln>
          </p:spPr>
          <p:txBody>
            <a:bodyPr/>
            <a:lstStyle/>
            <a:p>
              <a:endParaRPr lang="en-US"/>
            </a:p>
          </p:txBody>
        </p:sp>
        <p:sp>
          <p:nvSpPr>
            <p:cNvPr id="263256" name="Line 88"/>
            <p:cNvSpPr>
              <a:spLocks noChangeShapeType="1"/>
            </p:cNvSpPr>
            <p:nvPr/>
          </p:nvSpPr>
          <p:spPr bwMode="auto">
            <a:xfrm flipH="1">
              <a:off x="0" y="2693"/>
              <a:ext cx="2311" cy="0"/>
            </a:xfrm>
            <a:prstGeom prst="line">
              <a:avLst/>
            </a:prstGeom>
            <a:noFill/>
            <a:ln w="9525">
              <a:solidFill>
                <a:schemeClr val="tx1"/>
              </a:solidFill>
              <a:round/>
              <a:headEnd/>
              <a:tailEnd/>
            </a:ln>
            <a:effectLst/>
          </p:spPr>
          <p:txBody>
            <a:bodyPr/>
            <a:lstStyle/>
            <a:p>
              <a:endParaRPr lang="en-US"/>
            </a:p>
          </p:txBody>
        </p:sp>
      </p:grpSp>
      <p:sp>
        <p:nvSpPr>
          <p:cNvPr id="263257" name="Text Box 89"/>
          <p:cNvSpPr txBox="1">
            <a:spLocks noChangeArrowheads="1"/>
          </p:cNvSpPr>
          <p:nvPr/>
        </p:nvSpPr>
        <p:spPr bwMode="auto">
          <a:xfrm>
            <a:off x="192088" y="1430338"/>
            <a:ext cx="2614612" cy="457200"/>
          </a:xfrm>
          <a:prstGeom prst="rect">
            <a:avLst/>
          </a:prstGeom>
          <a:noFill/>
          <a:ln w="9525">
            <a:noFill/>
            <a:miter lim="800000"/>
            <a:headEnd/>
            <a:tailEnd/>
          </a:ln>
          <a:effectLst/>
        </p:spPr>
        <p:txBody>
          <a:bodyPr>
            <a:spAutoFit/>
          </a:bodyPr>
          <a:lstStyle/>
          <a:p>
            <a:r>
              <a:rPr lang="en-US" sz="2400" b="0"/>
              <a:t>XANES spectra</a:t>
            </a:r>
          </a:p>
        </p:txBody>
      </p:sp>
      <p:pic>
        <p:nvPicPr>
          <p:cNvPr id="75" name="Picture 6" descr="USGS_color_1inch"/>
          <p:cNvPicPr>
            <a:picLocks noChangeAspect="1" noChangeArrowheads="1"/>
          </p:cNvPicPr>
          <p:nvPr/>
        </p:nvPicPr>
        <p:blipFill>
          <a:blip r:embed="rId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63209"/>
                                        </p:tgtEl>
                                        <p:attrNameLst>
                                          <p:attrName>style.visibility</p:attrName>
                                        </p:attrNameLst>
                                      </p:cBhvr>
                                      <p:to>
                                        <p:strVal val="visible"/>
                                      </p:to>
                                    </p:set>
                                    <p:animEffect transition="in" filter="dissolve">
                                      <p:cBhvr>
                                        <p:cTn id="26" dur="500"/>
                                        <p:tgtEl>
                                          <p:spTgt spid="26320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17500" y="134080"/>
            <a:ext cx="8637588" cy="1006475"/>
          </a:xfrm>
        </p:spPr>
        <p:txBody>
          <a:bodyPr>
            <a:noAutofit/>
          </a:bodyPr>
          <a:lstStyle/>
          <a:p>
            <a:pPr algn="l"/>
            <a:r>
              <a:rPr lang="en-US" sz="3200" dirty="0" smtClean="0"/>
              <a:t>Principal Component Analysis of XANES or EXAFS Spectra</a:t>
            </a:r>
          </a:p>
        </p:txBody>
      </p:sp>
      <p:grpSp>
        <p:nvGrpSpPr>
          <p:cNvPr id="2" name="Group 6"/>
          <p:cNvGrpSpPr>
            <a:grpSpLocks/>
          </p:cNvGrpSpPr>
          <p:nvPr/>
        </p:nvGrpSpPr>
        <p:grpSpPr bwMode="auto">
          <a:xfrm>
            <a:off x="1003300" y="2366963"/>
            <a:ext cx="1844675" cy="1554162"/>
            <a:chOff x="2678" y="837"/>
            <a:chExt cx="1162" cy="979"/>
          </a:xfrm>
        </p:grpSpPr>
        <p:sp>
          <p:nvSpPr>
            <p:cNvPr id="169991" name="Rectangle 7"/>
            <p:cNvSpPr>
              <a:spLocks noChangeAspect="1" noChangeArrowheads="1"/>
            </p:cNvSpPr>
            <p:nvPr/>
          </p:nvSpPr>
          <p:spPr bwMode="auto">
            <a:xfrm>
              <a:off x="2833" y="1450"/>
              <a:ext cx="625" cy="170"/>
            </a:xfrm>
            <a:prstGeom prst="rect">
              <a:avLst/>
            </a:prstGeom>
            <a:noFill/>
            <a:ln w="12700">
              <a:noFill/>
              <a:miter lim="800000"/>
              <a:headEnd/>
              <a:tailEnd/>
            </a:ln>
            <a:effectLst/>
          </p:spPr>
          <p:txBody>
            <a:bodyPr wrap="none" lIns="90488" tIns="44450" rIns="90488" bIns="44450">
              <a:spAutoFit/>
            </a:bodyPr>
            <a:lstStyle/>
            <a:p>
              <a:pPr algn="l" eaLnBrk="0" hangingPunct="0"/>
              <a:r>
                <a:rPr lang="en-US" altLang="en-US" sz="1200">
                  <a:latin typeface="Arial" charset="0"/>
                </a:rPr>
                <a:t>Energy (eV)</a:t>
              </a:r>
            </a:p>
          </p:txBody>
        </p:sp>
        <p:grpSp>
          <p:nvGrpSpPr>
            <p:cNvPr id="3" name="Group 8"/>
            <p:cNvGrpSpPr>
              <a:grpSpLocks noChangeAspect="1"/>
            </p:cNvGrpSpPr>
            <p:nvPr/>
          </p:nvGrpSpPr>
          <p:grpSpPr bwMode="auto">
            <a:xfrm>
              <a:off x="2678" y="837"/>
              <a:ext cx="802" cy="619"/>
              <a:chOff x="3923" y="974"/>
              <a:chExt cx="1071" cy="827"/>
            </a:xfrm>
          </p:grpSpPr>
          <p:sp>
            <p:nvSpPr>
              <p:cNvPr id="169993" name="Rectangle 9"/>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69994" name="Line 10"/>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69995" name="Line 11"/>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69996" name="Line 12"/>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69997" name="Line 13"/>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69998" name="Line 14"/>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69999" name="Line 15"/>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000" name="Line 16"/>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001" name="Line 17"/>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002" name="Line 18"/>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003" name="Line 19"/>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004" name="Line 20"/>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005" name="Line 21"/>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006" name="Line 22"/>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007" name="Line 23"/>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008" name="Line 24"/>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009" name="Line 25"/>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010" name="Line 26"/>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011" name="Line 27"/>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012" name="Line 28"/>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013" name="Line 29"/>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014" name="Line 30"/>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015" name="Line 31"/>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016" name="Line 32"/>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017" name="Line 33"/>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018" name="Line 34"/>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019" name="Line 35"/>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020" name="Line 36"/>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021" name="Line 37"/>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022" name="Line 38"/>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023" name="Line 39"/>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024" name="Line 40"/>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025" name="Line 41"/>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026" name="Line 42"/>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027" name="Line 43"/>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028" name="Line 44"/>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029" name="Line 45"/>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030" name="Line 46"/>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031" name="Line 47"/>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032" name="Line 48"/>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033" name="Line 49"/>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034" name="Line 50"/>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035" name="Line 51"/>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036" name="Line 52"/>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037" name="Line 53"/>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038" name="Line 54"/>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039" name="Line 55"/>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040" name="Line 56"/>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041" name="Line 57"/>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042" name="Line 58"/>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043" name="Line 59"/>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044" name="Line 60"/>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045" name="Line 61"/>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046" name="Line 62"/>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047" name="Line 63"/>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048" name="Line 64"/>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049" name="Line 65"/>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050" name="Line 66"/>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051" name="Line 67"/>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052" name="Line 68"/>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053" name="Line 69"/>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054" name="Line 70"/>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055" name="Line 71"/>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056" name="Line 72"/>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057" name="Line 73"/>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058" name="Line 74"/>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059" name="Line 75"/>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060" name="Line 76"/>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061" name="Line 77"/>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062" name="Line 78"/>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063" name="Line 79"/>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064" name="Line 80"/>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065" name="Line 81"/>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066" name="Line 82"/>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067" name="Line 83"/>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068" name="Line 84"/>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069" name="Line 85"/>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070" name="Line 86"/>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071" name="Line 87"/>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072" name="Line 88"/>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073" name="Line 89"/>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074" name="Line 90"/>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075" name="Line 91"/>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076" name="Line 92"/>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077" name="Freeform 93"/>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4" name="Group 94"/>
            <p:cNvGrpSpPr>
              <a:grpSpLocks noChangeAspect="1"/>
            </p:cNvGrpSpPr>
            <p:nvPr/>
          </p:nvGrpSpPr>
          <p:grpSpPr bwMode="auto">
            <a:xfrm>
              <a:off x="2750" y="909"/>
              <a:ext cx="802" cy="619"/>
              <a:chOff x="3923" y="974"/>
              <a:chExt cx="1071" cy="827"/>
            </a:xfrm>
          </p:grpSpPr>
          <p:sp>
            <p:nvSpPr>
              <p:cNvPr id="170079" name="Rectangle 95"/>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080" name="Line 96"/>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081" name="Line 97"/>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082" name="Line 98"/>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083" name="Line 99"/>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084" name="Line 100"/>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085" name="Line 101"/>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086" name="Line 102"/>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087" name="Line 103"/>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088" name="Line 104"/>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089" name="Line 105"/>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090" name="Line 106"/>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091" name="Line 107"/>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092" name="Line 108"/>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093" name="Line 109"/>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094" name="Line 110"/>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095" name="Line 111"/>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096" name="Line 112"/>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097" name="Line 113"/>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098" name="Line 114"/>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099" name="Line 115"/>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100" name="Line 116"/>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101" name="Line 117"/>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102" name="Line 118"/>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103" name="Line 119"/>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104" name="Line 120"/>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105" name="Line 121"/>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106" name="Line 122"/>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107" name="Line 123"/>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108" name="Line 124"/>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109" name="Line 125"/>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110" name="Line 126"/>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111" name="Line 127"/>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112" name="Line 128"/>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113" name="Line 129"/>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114" name="Line 130"/>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115" name="Line 131"/>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116" name="Line 132"/>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117" name="Line 133"/>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118" name="Line 134"/>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119" name="Line 135"/>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120" name="Line 136"/>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121" name="Line 137"/>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122" name="Line 138"/>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123" name="Line 139"/>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124" name="Line 140"/>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125" name="Line 141"/>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126" name="Line 142"/>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127" name="Line 143"/>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128" name="Line 144"/>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129" name="Line 145"/>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130" name="Line 146"/>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131" name="Line 147"/>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132" name="Line 148"/>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133" name="Line 149"/>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134" name="Line 150"/>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135" name="Line 151"/>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136" name="Line 152"/>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137" name="Line 153"/>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138" name="Line 154"/>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139" name="Line 155"/>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140" name="Line 156"/>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141" name="Line 157"/>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142" name="Line 158"/>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143" name="Line 159"/>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144" name="Line 160"/>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145" name="Line 161"/>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146" name="Line 162"/>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147" name="Line 163"/>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148" name="Line 164"/>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149" name="Line 165"/>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150" name="Line 166"/>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151" name="Line 167"/>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152" name="Line 168"/>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153" name="Line 169"/>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154" name="Line 170"/>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155" name="Line 171"/>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156" name="Line 172"/>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157" name="Line 173"/>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158" name="Line 174"/>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159" name="Line 175"/>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160" name="Line 176"/>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161" name="Line 177"/>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162" name="Line 178"/>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163" name="Freeform 179"/>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5" name="Group 180"/>
            <p:cNvGrpSpPr>
              <a:grpSpLocks noChangeAspect="1"/>
            </p:cNvGrpSpPr>
            <p:nvPr/>
          </p:nvGrpSpPr>
          <p:grpSpPr bwMode="auto">
            <a:xfrm>
              <a:off x="2821" y="981"/>
              <a:ext cx="803" cy="619"/>
              <a:chOff x="3923" y="974"/>
              <a:chExt cx="1071" cy="827"/>
            </a:xfrm>
          </p:grpSpPr>
          <p:sp>
            <p:nvSpPr>
              <p:cNvPr id="170165" name="Rectangle 181"/>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166" name="Line 182"/>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167" name="Line 183"/>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168" name="Line 184"/>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169" name="Line 185"/>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170" name="Line 186"/>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171" name="Line 187"/>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172" name="Line 188"/>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173" name="Line 189"/>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174" name="Line 190"/>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175" name="Line 191"/>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176" name="Line 192"/>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177" name="Line 193"/>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178" name="Line 194"/>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179" name="Line 195"/>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180" name="Line 196"/>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181" name="Line 197"/>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182" name="Line 198"/>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183" name="Line 199"/>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184" name="Line 200"/>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185" name="Line 201"/>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186" name="Line 202"/>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187" name="Line 203"/>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188" name="Line 204"/>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189" name="Line 205"/>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190" name="Line 206"/>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191" name="Line 207"/>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192" name="Line 208"/>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193" name="Line 209"/>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194" name="Line 210"/>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195" name="Line 211"/>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196" name="Line 212"/>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197" name="Line 213"/>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198" name="Line 214"/>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199" name="Line 215"/>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200" name="Line 216"/>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201" name="Line 217"/>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202" name="Line 218"/>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203" name="Line 219"/>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204" name="Line 220"/>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205" name="Line 221"/>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206" name="Line 222"/>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207" name="Line 223"/>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208" name="Line 224"/>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209" name="Line 225"/>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210" name="Line 226"/>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211" name="Line 227"/>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212" name="Line 228"/>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213" name="Line 229"/>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214" name="Line 230"/>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215" name="Line 231"/>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216" name="Line 232"/>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217" name="Line 233"/>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218" name="Line 234"/>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219" name="Line 235"/>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220" name="Line 236"/>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221" name="Line 237"/>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222" name="Line 238"/>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223" name="Line 239"/>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224" name="Line 240"/>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225" name="Line 241"/>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226" name="Line 242"/>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227" name="Line 243"/>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228" name="Line 244"/>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229" name="Line 245"/>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230" name="Line 246"/>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231" name="Line 247"/>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232" name="Line 248"/>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233" name="Line 249"/>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234" name="Line 250"/>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235" name="Line 251"/>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236" name="Line 252"/>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237" name="Line 253"/>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238" name="Line 254"/>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239" name="Line 255"/>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240" name="Line 256"/>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241" name="Line 257"/>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242" name="Line 258"/>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243" name="Line 259"/>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244" name="Line 260"/>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245" name="Line 261"/>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246" name="Line 262"/>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247" name="Line 263"/>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248" name="Line 264"/>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249" name="Freeform 265"/>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6" name="Group 266"/>
            <p:cNvGrpSpPr>
              <a:grpSpLocks noChangeAspect="1"/>
            </p:cNvGrpSpPr>
            <p:nvPr/>
          </p:nvGrpSpPr>
          <p:grpSpPr bwMode="auto">
            <a:xfrm>
              <a:off x="2893" y="1053"/>
              <a:ext cx="803" cy="619"/>
              <a:chOff x="3923" y="974"/>
              <a:chExt cx="1071" cy="827"/>
            </a:xfrm>
          </p:grpSpPr>
          <p:sp>
            <p:nvSpPr>
              <p:cNvPr id="170251" name="Rectangle 267"/>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252" name="Line 268"/>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253" name="Line 269"/>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254" name="Line 270"/>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255" name="Line 271"/>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256" name="Line 272"/>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257" name="Line 273"/>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258" name="Line 274"/>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259" name="Line 275"/>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260" name="Line 276"/>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261" name="Line 277"/>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262" name="Line 278"/>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263" name="Line 279"/>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264" name="Line 280"/>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265" name="Line 281"/>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266" name="Line 282"/>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267" name="Line 283"/>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268" name="Line 284"/>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269" name="Line 285"/>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270" name="Line 286"/>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271" name="Line 287"/>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272" name="Line 288"/>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273" name="Line 289"/>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274" name="Line 290"/>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275" name="Line 291"/>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276" name="Line 292"/>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277" name="Line 293"/>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278" name="Line 294"/>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279" name="Line 295"/>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280" name="Line 296"/>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281" name="Line 297"/>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282" name="Line 298"/>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283" name="Line 299"/>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284" name="Line 300"/>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285" name="Line 301"/>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286" name="Line 302"/>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287" name="Line 303"/>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288" name="Line 304"/>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289" name="Line 305"/>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290" name="Line 306"/>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291" name="Line 307"/>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292" name="Line 308"/>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293" name="Line 309"/>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294" name="Line 310"/>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295" name="Line 311"/>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296" name="Line 312"/>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297" name="Line 313"/>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298" name="Line 314"/>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299" name="Line 315"/>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300" name="Line 316"/>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301" name="Line 317"/>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302" name="Line 318"/>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303" name="Line 319"/>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304" name="Line 320"/>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305" name="Line 321"/>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306" name="Line 322"/>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307" name="Line 323"/>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308" name="Line 324"/>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309" name="Line 325"/>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310" name="Line 326"/>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311" name="Line 327"/>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312" name="Line 328"/>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313" name="Line 329"/>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314" name="Line 330"/>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315" name="Line 331"/>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316" name="Line 332"/>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317" name="Line 333"/>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318" name="Line 334"/>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319" name="Line 335"/>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320" name="Line 336"/>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321" name="Line 337"/>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322" name="Line 338"/>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323" name="Line 339"/>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324" name="Line 340"/>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325" name="Line 341"/>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326" name="Line 342"/>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327" name="Line 343"/>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328" name="Line 344"/>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329" name="Line 345"/>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330" name="Line 346"/>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331" name="Line 347"/>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332" name="Line 348"/>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333" name="Line 349"/>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334" name="Line 350"/>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335" name="Freeform 351"/>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7" name="Group 352"/>
            <p:cNvGrpSpPr>
              <a:grpSpLocks noChangeAspect="1"/>
            </p:cNvGrpSpPr>
            <p:nvPr/>
          </p:nvGrpSpPr>
          <p:grpSpPr bwMode="auto">
            <a:xfrm>
              <a:off x="2965" y="1125"/>
              <a:ext cx="803" cy="619"/>
              <a:chOff x="3923" y="974"/>
              <a:chExt cx="1071" cy="827"/>
            </a:xfrm>
          </p:grpSpPr>
          <p:sp>
            <p:nvSpPr>
              <p:cNvPr id="170337" name="Rectangle 353"/>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338" name="Line 354"/>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339" name="Line 355"/>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340" name="Line 356"/>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341" name="Line 357"/>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342" name="Line 358"/>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343" name="Line 359"/>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344" name="Line 360"/>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345" name="Line 361"/>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346" name="Line 362"/>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347" name="Line 363"/>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348" name="Line 364"/>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349" name="Line 365"/>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350" name="Line 366"/>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351" name="Line 367"/>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352" name="Line 368"/>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353" name="Line 369"/>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354" name="Line 370"/>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355" name="Line 371"/>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356" name="Line 372"/>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357" name="Line 373"/>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358" name="Line 374"/>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359" name="Line 375"/>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360" name="Line 376"/>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361" name="Line 377"/>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362" name="Line 378"/>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363" name="Line 379"/>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364" name="Line 380"/>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365" name="Line 381"/>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366" name="Line 382"/>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367" name="Line 383"/>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368" name="Line 384"/>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369" name="Line 385"/>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370" name="Line 386"/>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371" name="Line 387"/>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372" name="Line 388"/>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373" name="Line 389"/>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374" name="Line 390"/>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375" name="Line 391"/>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376" name="Line 392"/>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377" name="Line 393"/>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378" name="Line 394"/>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379" name="Line 395"/>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380" name="Line 396"/>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381" name="Line 397"/>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382" name="Line 398"/>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383" name="Line 399"/>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384" name="Line 400"/>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385" name="Line 401"/>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386" name="Line 402"/>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387" name="Line 403"/>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388" name="Line 404"/>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389" name="Line 405"/>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390" name="Line 406"/>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391" name="Line 407"/>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392" name="Line 408"/>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393" name="Line 409"/>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394" name="Line 410"/>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395" name="Line 411"/>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396" name="Line 412"/>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397" name="Line 413"/>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398" name="Line 414"/>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399" name="Line 415"/>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400" name="Line 416"/>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401" name="Line 417"/>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402" name="Line 418"/>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403" name="Line 419"/>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404" name="Line 420"/>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405" name="Line 421"/>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406" name="Line 422"/>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407" name="Line 423"/>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408" name="Line 424"/>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409" name="Line 425"/>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410" name="Line 426"/>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411" name="Line 427"/>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412" name="Line 428"/>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413" name="Line 429"/>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414" name="Line 430"/>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415" name="Line 431"/>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416" name="Line 432"/>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417" name="Line 433"/>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418" name="Line 434"/>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419" name="Line 435"/>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420" name="Line 436"/>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421" name="Freeform 437"/>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8" name="Group 438"/>
            <p:cNvGrpSpPr>
              <a:grpSpLocks noChangeAspect="1"/>
            </p:cNvGrpSpPr>
            <p:nvPr/>
          </p:nvGrpSpPr>
          <p:grpSpPr bwMode="auto">
            <a:xfrm>
              <a:off x="3037" y="1196"/>
              <a:ext cx="803" cy="620"/>
              <a:chOff x="3923" y="974"/>
              <a:chExt cx="1071" cy="827"/>
            </a:xfrm>
          </p:grpSpPr>
          <p:sp>
            <p:nvSpPr>
              <p:cNvPr id="170423" name="Rectangle 439"/>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424" name="Line 440"/>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425" name="Line 441"/>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426" name="Line 442"/>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427" name="Line 443"/>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428" name="Line 444"/>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429" name="Line 445"/>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430" name="Line 446"/>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431" name="Line 447"/>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432" name="Line 448"/>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433" name="Line 449"/>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434" name="Line 450"/>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435" name="Line 451"/>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436" name="Line 452"/>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437" name="Line 453"/>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438" name="Line 454"/>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439" name="Line 455"/>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440" name="Line 456"/>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441" name="Line 457"/>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442" name="Line 458"/>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443" name="Line 459"/>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444" name="Line 460"/>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445" name="Line 461"/>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446" name="Line 462"/>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447" name="Line 463"/>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448" name="Line 464"/>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449" name="Line 465"/>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450" name="Line 466"/>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451" name="Line 467"/>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452" name="Line 468"/>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453" name="Line 469"/>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454" name="Line 470"/>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455" name="Line 471"/>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456" name="Line 472"/>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457" name="Line 473"/>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458" name="Line 474"/>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459" name="Line 475"/>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460" name="Line 476"/>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461" name="Line 477"/>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462" name="Line 478"/>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463" name="Line 479"/>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464" name="Line 480"/>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465" name="Line 481"/>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466" name="Line 482"/>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467" name="Line 483"/>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468" name="Line 484"/>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469" name="Line 485"/>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470" name="Line 486"/>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471" name="Line 487"/>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472" name="Line 488"/>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473" name="Line 489"/>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474" name="Line 490"/>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475" name="Line 491"/>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476" name="Line 492"/>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477" name="Line 493"/>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478" name="Line 494"/>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479" name="Line 495"/>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480" name="Line 496"/>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481" name="Line 497"/>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482" name="Line 498"/>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483" name="Line 499"/>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484" name="Line 500"/>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485" name="Line 501"/>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486" name="Line 502"/>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487" name="Line 503"/>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488" name="Line 504"/>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489" name="Line 505"/>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490" name="Line 506"/>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491" name="Line 507"/>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492" name="Line 508"/>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493" name="Line 509"/>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494" name="Line 510"/>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495" name="Line 511"/>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496" name="Line 512"/>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497" name="Line 513"/>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498" name="Line 514"/>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499" name="Line 515"/>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500" name="Line 516"/>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501" name="Line 517"/>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502" name="Line 518"/>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503" name="Line 519"/>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504" name="Line 520"/>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505" name="Line 521"/>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506" name="Line 522"/>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507" name="Freeform 523"/>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sp>
        <p:nvSpPr>
          <p:cNvPr id="170679" name="Line 695"/>
          <p:cNvSpPr>
            <a:spLocks noChangeShapeType="1"/>
          </p:cNvSpPr>
          <p:nvPr/>
        </p:nvSpPr>
        <p:spPr bwMode="auto">
          <a:xfrm>
            <a:off x="3098800" y="3125788"/>
            <a:ext cx="627063" cy="0"/>
          </a:xfrm>
          <a:prstGeom prst="line">
            <a:avLst/>
          </a:prstGeom>
          <a:noFill/>
          <a:ln w="9525">
            <a:solidFill>
              <a:schemeClr val="tx1"/>
            </a:solidFill>
            <a:round/>
            <a:headEnd/>
            <a:tailEnd type="triangle" w="med" len="med"/>
          </a:ln>
          <a:effectLst/>
        </p:spPr>
        <p:txBody>
          <a:bodyPr/>
          <a:lstStyle/>
          <a:p>
            <a:endParaRPr lang="en-US"/>
          </a:p>
        </p:txBody>
      </p:sp>
      <p:grpSp>
        <p:nvGrpSpPr>
          <p:cNvPr id="9" name="Group 696"/>
          <p:cNvGrpSpPr>
            <a:grpSpLocks/>
          </p:cNvGrpSpPr>
          <p:nvPr/>
        </p:nvGrpSpPr>
        <p:grpSpPr bwMode="auto">
          <a:xfrm>
            <a:off x="3770315" y="2265363"/>
            <a:ext cx="2058988" cy="2530475"/>
            <a:chOff x="4768" y="882"/>
            <a:chExt cx="1297" cy="1594"/>
          </a:xfrm>
        </p:grpSpPr>
        <p:sp>
          <p:nvSpPr>
            <p:cNvPr id="170681" name="Rectangle 697"/>
            <p:cNvSpPr>
              <a:spLocks noChangeAspect="1" noChangeArrowheads="1"/>
            </p:cNvSpPr>
            <p:nvPr/>
          </p:nvSpPr>
          <p:spPr bwMode="auto">
            <a:xfrm>
              <a:off x="4901" y="882"/>
              <a:ext cx="1115" cy="1458"/>
            </a:xfrm>
            <a:prstGeom prst="rect">
              <a:avLst/>
            </a:prstGeom>
            <a:solidFill>
              <a:srgbClr val="FFFFFF"/>
            </a:solidFill>
            <a:ln w="9525">
              <a:solidFill>
                <a:srgbClr val="000000"/>
              </a:solidFill>
              <a:miter lim="800000"/>
              <a:headEnd/>
              <a:tailEnd/>
            </a:ln>
          </p:spPr>
          <p:txBody>
            <a:bodyPr/>
            <a:lstStyle/>
            <a:p>
              <a:endParaRPr lang="en-US"/>
            </a:p>
          </p:txBody>
        </p:sp>
        <p:sp>
          <p:nvSpPr>
            <p:cNvPr id="170682" name="Line 698"/>
            <p:cNvSpPr>
              <a:spLocks noChangeAspect="1" noChangeShapeType="1"/>
            </p:cNvSpPr>
            <p:nvPr/>
          </p:nvSpPr>
          <p:spPr bwMode="auto">
            <a:xfrm flipV="1">
              <a:off x="4901" y="882"/>
              <a:ext cx="0" cy="1110"/>
            </a:xfrm>
            <a:prstGeom prst="line">
              <a:avLst/>
            </a:prstGeom>
            <a:noFill/>
            <a:ln w="9525">
              <a:solidFill>
                <a:srgbClr val="000000"/>
              </a:solidFill>
              <a:round/>
              <a:headEnd/>
              <a:tailEnd/>
            </a:ln>
          </p:spPr>
          <p:txBody>
            <a:bodyPr/>
            <a:lstStyle/>
            <a:p>
              <a:endParaRPr lang="en-US"/>
            </a:p>
          </p:txBody>
        </p:sp>
        <p:sp>
          <p:nvSpPr>
            <p:cNvPr id="170683" name="Line 699"/>
            <p:cNvSpPr>
              <a:spLocks noChangeAspect="1" noChangeShapeType="1"/>
            </p:cNvSpPr>
            <p:nvPr/>
          </p:nvSpPr>
          <p:spPr bwMode="auto">
            <a:xfrm>
              <a:off x="4901" y="882"/>
              <a:ext cx="0" cy="17"/>
            </a:xfrm>
            <a:prstGeom prst="line">
              <a:avLst/>
            </a:prstGeom>
            <a:noFill/>
            <a:ln w="9525">
              <a:solidFill>
                <a:srgbClr val="000000"/>
              </a:solidFill>
              <a:round/>
              <a:headEnd/>
              <a:tailEnd/>
            </a:ln>
          </p:spPr>
          <p:txBody>
            <a:bodyPr/>
            <a:lstStyle/>
            <a:p>
              <a:endParaRPr lang="en-US"/>
            </a:p>
          </p:txBody>
        </p:sp>
        <p:sp>
          <p:nvSpPr>
            <p:cNvPr id="170684" name="Line 700"/>
            <p:cNvSpPr>
              <a:spLocks noChangeAspect="1" noChangeShapeType="1"/>
            </p:cNvSpPr>
            <p:nvPr/>
          </p:nvSpPr>
          <p:spPr bwMode="auto">
            <a:xfrm>
              <a:off x="4955" y="882"/>
              <a:ext cx="1" cy="17"/>
            </a:xfrm>
            <a:prstGeom prst="line">
              <a:avLst/>
            </a:prstGeom>
            <a:noFill/>
            <a:ln w="9525">
              <a:solidFill>
                <a:srgbClr val="000000"/>
              </a:solidFill>
              <a:round/>
              <a:headEnd/>
              <a:tailEnd/>
            </a:ln>
          </p:spPr>
          <p:txBody>
            <a:bodyPr/>
            <a:lstStyle/>
            <a:p>
              <a:endParaRPr lang="en-US"/>
            </a:p>
          </p:txBody>
        </p:sp>
        <p:sp>
          <p:nvSpPr>
            <p:cNvPr id="170685" name="Line 701"/>
            <p:cNvSpPr>
              <a:spLocks noChangeAspect="1" noChangeShapeType="1"/>
            </p:cNvSpPr>
            <p:nvPr/>
          </p:nvSpPr>
          <p:spPr bwMode="auto">
            <a:xfrm>
              <a:off x="5011" y="882"/>
              <a:ext cx="1" cy="17"/>
            </a:xfrm>
            <a:prstGeom prst="line">
              <a:avLst/>
            </a:prstGeom>
            <a:noFill/>
            <a:ln w="9525">
              <a:solidFill>
                <a:srgbClr val="000000"/>
              </a:solidFill>
              <a:round/>
              <a:headEnd/>
              <a:tailEnd/>
            </a:ln>
          </p:spPr>
          <p:txBody>
            <a:bodyPr/>
            <a:lstStyle/>
            <a:p>
              <a:endParaRPr lang="en-US"/>
            </a:p>
          </p:txBody>
        </p:sp>
        <p:sp>
          <p:nvSpPr>
            <p:cNvPr id="170686" name="Line 702"/>
            <p:cNvSpPr>
              <a:spLocks noChangeAspect="1" noChangeShapeType="1"/>
            </p:cNvSpPr>
            <p:nvPr/>
          </p:nvSpPr>
          <p:spPr bwMode="auto">
            <a:xfrm>
              <a:off x="5067" y="882"/>
              <a:ext cx="0" cy="17"/>
            </a:xfrm>
            <a:prstGeom prst="line">
              <a:avLst/>
            </a:prstGeom>
            <a:noFill/>
            <a:ln w="9525">
              <a:solidFill>
                <a:srgbClr val="000000"/>
              </a:solidFill>
              <a:round/>
              <a:headEnd/>
              <a:tailEnd/>
            </a:ln>
          </p:spPr>
          <p:txBody>
            <a:bodyPr/>
            <a:lstStyle/>
            <a:p>
              <a:endParaRPr lang="en-US"/>
            </a:p>
          </p:txBody>
        </p:sp>
        <p:sp>
          <p:nvSpPr>
            <p:cNvPr id="170687" name="Line 703"/>
            <p:cNvSpPr>
              <a:spLocks noChangeAspect="1" noChangeShapeType="1"/>
            </p:cNvSpPr>
            <p:nvPr/>
          </p:nvSpPr>
          <p:spPr bwMode="auto">
            <a:xfrm>
              <a:off x="5123" y="882"/>
              <a:ext cx="0" cy="17"/>
            </a:xfrm>
            <a:prstGeom prst="line">
              <a:avLst/>
            </a:prstGeom>
            <a:noFill/>
            <a:ln w="9525">
              <a:solidFill>
                <a:srgbClr val="000000"/>
              </a:solidFill>
              <a:round/>
              <a:headEnd/>
              <a:tailEnd/>
            </a:ln>
          </p:spPr>
          <p:txBody>
            <a:bodyPr/>
            <a:lstStyle/>
            <a:p>
              <a:endParaRPr lang="en-US"/>
            </a:p>
          </p:txBody>
        </p:sp>
        <p:sp>
          <p:nvSpPr>
            <p:cNvPr id="170688" name="Line 704"/>
            <p:cNvSpPr>
              <a:spLocks noChangeAspect="1" noChangeShapeType="1"/>
            </p:cNvSpPr>
            <p:nvPr/>
          </p:nvSpPr>
          <p:spPr bwMode="auto">
            <a:xfrm flipV="1">
              <a:off x="5178" y="882"/>
              <a:ext cx="1" cy="35"/>
            </a:xfrm>
            <a:prstGeom prst="line">
              <a:avLst/>
            </a:prstGeom>
            <a:noFill/>
            <a:ln w="9525">
              <a:solidFill>
                <a:srgbClr val="000000"/>
              </a:solidFill>
              <a:round/>
              <a:headEnd/>
              <a:tailEnd/>
            </a:ln>
          </p:spPr>
          <p:txBody>
            <a:bodyPr/>
            <a:lstStyle/>
            <a:p>
              <a:endParaRPr lang="en-US"/>
            </a:p>
          </p:txBody>
        </p:sp>
        <p:sp>
          <p:nvSpPr>
            <p:cNvPr id="170689" name="Line 705"/>
            <p:cNvSpPr>
              <a:spLocks noChangeAspect="1" noChangeShapeType="1"/>
            </p:cNvSpPr>
            <p:nvPr/>
          </p:nvSpPr>
          <p:spPr bwMode="auto">
            <a:xfrm>
              <a:off x="5234" y="882"/>
              <a:ext cx="0" cy="17"/>
            </a:xfrm>
            <a:prstGeom prst="line">
              <a:avLst/>
            </a:prstGeom>
            <a:noFill/>
            <a:ln w="9525">
              <a:solidFill>
                <a:srgbClr val="000000"/>
              </a:solidFill>
              <a:round/>
              <a:headEnd/>
              <a:tailEnd/>
            </a:ln>
          </p:spPr>
          <p:txBody>
            <a:bodyPr/>
            <a:lstStyle/>
            <a:p>
              <a:endParaRPr lang="en-US"/>
            </a:p>
          </p:txBody>
        </p:sp>
        <p:sp>
          <p:nvSpPr>
            <p:cNvPr id="170690" name="Line 706"/>
            <p:cNvSpPr>
              <a:spLocks noChangeAspect="1" noChangeShapeType="1"/>
            </p:cNvSpPr>
            <p:nvPr/>
          </p:nvSpPr>
          <p:spPr bwMode="auto">
            <a:xfrm>
              <a:off x="5290" y="882"/>
              <a:ext cx="0" cy="17"/>
            </a:xfrm>
            <a:prstGeom prst="line">
              <a:avLst/>
            </a:prstGeom>
            <a:noFill/>
            <a:ln w="9525">
              <a:solidFill>
                <a:srgbClr val="000000"/>
              </a:solidFill>
              <a:round/>
              <a:headEnd/>
              <a:tailEnd/>
            </a:ln>
          </p:spPr>
          <p:txBody>
            <a:bodyPr/>
            <a:lstStyle/>
            <a:p>
              <a:endParaRPr lang="en-US"/>
            </a:p>
          </p:txBody>
        </p:sp>
        <p:sp>
          <p:nvSpPr>
            <p:cNvPr id="170691" name="Line 707"/>
            <p:cNvSpPr>
              <a:spLocks noChangeAspect="1" noChangeShapeType="1"/>
            </p:cNvSpPr>
            <p:nvPr/>
          </p:nvSpPr>
          <p:spPr bwMode="auto">
            <a:xfrm>
              <a:off x="5346" y="882"/>
              <a:ext cx="0" cy="17"/>
            </a:xfrm>
            <a:prstGeom prst="line">
              <a:avLst/>
            </a:prstGeom>
            <a:noFill/>
            <a:ln w="9525">
              <a:solidFill>
                <a:srgbClr val="000000"/>
              </a:solidFill>
              <a:round/>
              <a:headEnd/>
              <a:tailEnd/>
            </a:ln>
          </p:spPr>
          <p:txBody>
            <a:bodyPr/>
            <a:lstStyle/>
            <a:p>
              <a:endParaRPr lang="en-US"/>
            </a:p>
          </p:txBody>
        </p:sp>
        <p:sp>
          <p:nvSpPr>
            <p:cNvPr id="170692" name="Line 708"/>
            <p:cNvSpPr>
              <a:spLocks noChangeAspect="1" noChangeShapeType="1"/>
            </p:cNvSpPr>
            <p:nvPr/>
          </p:nvSpPr>
          <p:spPr bwMode="auto">
            <a:xfrm>
              <a:off x="5402" y="882"/>
              <a:ext cx="0" cy="17"/>
            </a:xfrm>
            <a:prstGeom prst="line">
              <a:avLst/>
            </a:prstGeom>
            <a:noFill/>
            <a:ln w="9525">
              <a:solidFill>
                <a:srgbClr val="000000"/>
              </a:solidFill>
              <a:round/>
              <a:headEnd/>
              <a:tailEnd/>
            </a:ln>
          </p:spPr>
          <p:txBody>
            <a:bodyPr/>
            <a:lstStyle/>
            <a:p>
              <a:endParaRPr lang="en-US"/>
            </a:p>
          </p:txBody>
        </p:sp>
        <p:sp>
          <p:nvSpPr>
            <p:cNvPr id="170693" name="Line 709"/>
            <p:cNvSpPr>
              <a:spLocks noChangeAspect="1" noChangeShapeType="1"/>
            </p:cNvSpPr>
            <p:nvPr/>
          </p:nvSpPr>
          <p:spPr bwMode="auto">
            <a:xfrm flipV="1">
              <a:off x="5457" y="882"/>
              <a:ext cx="0" cy="35"/>
            </a:xfrm>
            <a:prstGeom prst="line">
              <a:avLst/>
            </a:prstGeom>
            <a:noFill/>
            <a:ln w="9525">
              <a:solidFill>
                <a:srgbClr val="000000"/>
              </a:solidFill>
              <a:round/>
              <a:headEnd/>
              <a:tailEnd/>
            </a:ln>
          </p:spPr>
          <p:txBody>
            <a:bodyPr/>
            <a:lstStyle/>
            <a:p>
              <a:endParaRPr lang="en-US"/>
            </a:p>
          </p:txBody>
        </p:sp>
        <p:sp>
          <p:nvSpPr>
            <p:cNvPr id="170694" name="Line 710"/>
            <p:cNvSpPr>
              <a:spLocks noChangeAspect="1" noChangeShapeType="1"/>
            </p:cNvSpPr>
            <p:nvPr/>
          </p:nvSpPr>
          <p:spPr bwMode="auto">
            <a:xfrm>
              <a:off x="5513" y="882"/>
              <a:ext cx="0" cy="17"/>
            </a:xfrm>
            <a:prstGeom prst="line">
              <a:avLst/>
            </a:prstGeom>
            <a:noFill/>
            <a:ln w="9525">
              <a:solidFill>
                <a:srgbClr val="000000"/>
              </a:solidFill>
              <a:round/>
              <a:headEnd/>
              <a:tailEnd/>
            </a:ln>
          </p:spPr>
          <p:txBody>
            <a:bodyPr/>
            <a:lstStyle/>
            <a:p>
              <a:endParaRPr lang="en-US"/>
            </a:p>
          </p:txBody>
        </p:sp>
        <p:sp>
          <p:nvSpPr>
            <p:cNvPr id="170695" name="Line 711"/>
            <p:cNvSpPr>
              <a:spLocks noChangeAspect="1" noChangeShapeType="1"/>
            </p:cNvSpPr>
            <p:nvPr/>
          </p:nvSpPr>
          <p:spPr bwMode="auto">
            <a:xfrm>
              <a:off x="5569" y="882"/>
              <a:ext cx="0" cy="17"/>
            </a:xfrm>
            <a:prstGeom prst="line">
              <a:avLst/>
            </a:prstGeom>
            <a:noFill/>
            <a:ln w="9525">
              <a:solidFill>
                <a:srgbClr val="000000"/>
              </a:solidFill>
              <a:round/>
              <a:headEnd/>
              <a:tailEnd/>
            </a:ln>
          </p:spPr>
          <p:txBody>
            <a:bodyPr/>
            <a:lstStyle/>
            <a:p>
              <a:endParaRPr lang="en-US"/>
            </a:p>
          </p:txBody>
        </p:sp>
        <p:sp>
          <p:nvSpPr>
            <p:cNvPr id="170696" name="Line 712"/>
            <p:cNvSpPr>
              <a:spLocks noChangeAspect="1" noChangeShapeType="1"/>
            </p:cNvSpPr>
            <p:nvPr/>
          </p:nvSpPr>
          <p:spPr bwMode="auto">
            <a:xfrm>
              <a:off x="5624" y="882"/>
              <a:ext cx="1" cy="17"/>
            </a:xfrm>
            <a:prstGeom prst="line">
              <a:avLst/>
            </a:prstGeom>
            <a:noFill/>
            <a:ln w="9525">
              <a:solidFill>
                <a:srgbClr val="000000"/>
              </a:solidFill>
              <a:round/>
              <a:headEnd/>
              <a:tailEnd/>
            </a:ln>
          </p:spPr>
          <p:txBody>
            <a:bodyPr/>
            <a:lstStyle/>
            <a:p>
              <a:endParaRPr lang="en-US"/>
            </a:p>
          </p:txBody>
        </p:sp>
        <p:sp>
          <p:nvSpPr>
            <p:cNvPr id="170697" name="Line 713"/>
            <p:cNvSpPr>
              <a:spLocks noChangeAspect="1" noChangeShapeType="1"/>
            </p:cNvSpPr>
            <p:nvPr/>
          </p:nvSpPr>
          <p:spPr bwMode="auto">
            <a:xfrm>
              <a:off x="5680" y="882"/>
              <a:ext cx="0" cy="17"/>
            </a:xfrm>
            <a:prstGeom prst="line">
              <a:avLst/>
            </a:prstGeom>
            <a:noFill/>
            <a:ln w="9525">
              <a:solidFill>
                <a:srgbClr val="000000"/>
              </a:solidFill>
              <a:round/>
              <a:headEnd/>
              <a:tailEnd/>
            </a:ln>
          </p:spPr>
          <p:txBody>
            <a:bodyPr/>
            <a:lstStyle/>
            <a:p>
              <a:endParaRPr lang="en-US"/>
            </a:p>
          </p:txBody>
        </p:sp>
        <p:sp>
          <p:nvSpPr>
            <p:cNvPr id="170698" name="Line 714"/>
            <p:cNvSpPr>
              <a:spLocks noChangeAspect="1" noChangeShapeType="1"/>
            </p:cNvSpPr>
            <p:nvPr/>
          </p:nvSpPr>
          <p:spPr bwMode="auto">
            <a:xfrm flipV="1">
              <a:off x="5736" y="882"/>
              <a:ext cx="0" cy="35"/>
            </a:xfrm>
            <a:prstGeom prst="line">
              <a:avLst/>
            </a:prstGeom>
            <a:noFill/>
            <a:ln w="9525">
              <a:solidFill>
                <a:srgbClr val="000000"/>
              </a:solidFill>
              <a:round/>
              <a:headEnd/>
              <a:tailEnd/>
            </a:ln>
          </p:spPr>
          <p:txBody>
            <a:bodyPr/>
            <a:lstStyle/>
            <a:p>
              <a:endParaRPr lang="en-US"/>
            </a:p>
          </p:txBody>
        </p:sp>
        <p:sp>
          <p:nvSpPr>
            <p:cNvPr id="170699" name="Line 715"/>
            <p:cNvSpPr>
              <a:spLocks noChangeAspect="1" noChangeShapeType="1"/>
            </p:cNvSpPr>
            <p:nvPr/>
          </p:nvSpPr>
          <p:spPr bwMode="auto">
            <a:xfrm>
              <a:off x="5792" y="882"/>
              <a:ext cx="0" cy="17"/>
            </a:xfrm>
            <a:prstGeom prst="line">
              <a:avLst/>
            </a:prstGeom>
            <a:noFill/>
            <a:ln w="9525">
              <a:solidFill>
                <a:srgbClr val="000000"/>
              </a:solidFill>
              <a:round/>
              <a:headEnd/>
              <a:tailEnd/>
            </a:ln>
          </p:spPr>
          <p:txBody>
            <a:bodyPr/>
            <a:lstStyle/>
            <a:p>
              <a:endParaRPr lang="en-US"/>
            </a:p>
          </p:txBody>
        </p:sp>
        <p:sp>
          <p:nvSpPr>
            <p:cNvPr id="170700" name="Line 716"/>
            <p:cNvSpPr>
              <a:spLocks noChangeAspect="1" noChangeShapeType="1"/>
            </p:cNvSpPr>
            <p:nvPr/>
          </p:nvSpPr>
          <p:spPr bwMode="auto">
            <a:xfrm>
              <a:off x="5847" y="882"/>
              <a:ext cx="1" cy="17"/>
            </a:xfrm>
            <a:prstGeom prst="line">
              <a:avLst/>
            </a:prstGeom>
            <a:noFill/>
            <a:ln w="9525">
              <a:solidFill>
                <a:srgbClr val="000000"/>
              </a:solidFill>
              <a:round/>
              <a:headEnd/>
              <a:tailEnd/>
            </a:ln>
          </p:spPr>
          <p:txBody>
            <a:bodyPr/>
            <a:lstStyle/>
            <a:p>
              <a:endParaRPr lang="en-US"/>
            </a:p>
          </p:txBody>
        </p:sp>
        <p:sp>
          <p:nvSpPr>
            <p:cNvPr id="170701" name="Line 717"/>
            <p:cNvSpPr>
              <a:spLocks noChangeAspect="1" noChangeShapeType="1"/>
            </p:cNvSpPr>
            <p:nvPr/>
          </p:nvSpPr>
          <p:spPr bwMode="auto">
            <a:xfrm>
              <a:off x="5903" y="882"/>
              <a:ext cx="0" cy="17"/>
            </a:xfrm>
            <a:prstGeom prst="line">
              <a:avLst/>
            </a:prstGeom>
            <a:noFill/>
            <a:ln w="9525">
              <a:solidFill>
                <a:srgbClr val="000000"/>
              </a:solidFill>
              <a:round/>
              <a:headEnd/>
              <a:tailEnd/>
            </a:ln>
          </p:spPr>
          <p:txBody>
            <a:bodyPr/>
            <a:lstStyle/>
            <a:p>
              <a:endParaRPr lang="en-US"/>
            </a:p>
          </p:txBody>
        </p:sp>
        <p:sp>
          <p:nvSpPr>
            <p:cNvPr id="170702" name="Line 718"/>
            <p:cNvSpPr>
              <a:spLocks noChangeAspect="1" noChangeShapeType="1"/>
            </p:cNvSpPr>
            <p:nvPr/>
          </p:nvSpPr>
          <p:spPr bwMode="auto">
            <a:xfrm>
              <a:off x="5959" y="882"/>
              <a:ext cx="0" cy="17"/>
            </a:xfrm>
            <a:prstGeom prst="line">
              <a:avLst/>
            </a:prstGeom>
            <a:noFill/>
            <a:ln w="9525">
              <a:solidFill>
                <a:srgbClr val="000000"/>
              </a:solidFill>
              <a:round/>
              <a:headEnd/>
              <a:tailEnd/>
            </a:ln>
          </p:spPr>
          <p:txBody>
            <a:bodyPr/>
            <a:lstStyle/>
            <a:p>
              <a:endParaRPr lang="en-US"/>
            </a:p>
          </p:txBody>
        </p:sp>
        <p:sp>
          <p:nvSpPr>
            <p:cNvPr id="170703" name="Line 719"/>
            <p:cNvSpPr>
              <a:spLocks noChangeAspect="1" noChangeShapeType="1"/>
            </p:cNvSpPr>
            <p:nvPr/>
          </p:nvSpPr>
          <p:spPr bwMode="auto">
            <a:xfrm flipV="1">
              <a:off x="6015" y="882"/>
              <a:ext cx="0" cy="35"/>
            </a:xfrm>
            <a:prstGeom prst="line">
              <a:avLst/>
            </a:prstGeom>
            <a:noFill/>
            <a:ln w="9525">
              <a:solidFill>
                <a:srgbClr val="000000"/>
              </a:solidFill>
              <a:round/>
              <a:headEnd/>
              <a:tailEnd/>
            </a:ln>
          </p:spPr>
          <p:txBody>
            <a:bodyPr/>
            <a:lstStyle/>
            <a:p>
              <a:endParaRPr lang="en-US"/>
            </a:p>
          </p:txBody>
        </p:sp>
        <p:sp>
          <p:nvSpPr>
            <p:cNvPr id="170704" name="Line 720"/>
            <p:cNvSpPr>
              <a:spLocks noChangeAspect="1" noChangeShapeType="1"/>
            </p:cNvSpPr>
            <p:nvPr/>
          </p:nvSpPr>
          <p:spPr bwMode="auto">
            <a:xfrm>
              <a:off x="4901" y="2321"/>
              <a:ext cx="0" cy="17"/>
            </a:xfrm>
            <a:prstGeom prst="line">
              <a:avLst/>
            </a:prstGeom>
            <a:noFill/>
            <a:ln w="9525">
              <a:solidFill>
                <a:srgbClr val="000000"/>
              </a:solidFill>
              <a:round/>
              <a:headEnd/>
              <a:tailEnd/>
            </a:ln>
          </p:spPr>
          <p:txBody>
            <a:bodyPr/>
            <a:lstStyle/>
            <a:p>
              <a:endParaRPr lang="en-US"/>
            </a:p>
          </p:txBody>
        </p:sp>
        <p:sp>
          <p:nvSpPr>
            <p:cNvPr id="170705" name="Line 721"/>
            <p:cNvSpPr>
              <a:spLocks noChangeAspect="1" noChangeShapeType="1"/>
            </p:cNvSpPr>
            <p:nvPr/>
          </p:nvSpPr>
          <p:spPr bwMode="auto">
            <a:xfrm>
              <a:off x="4955" y="2321"/>
              <a:ext cx="1" cy="17"/>
            </a:xfrm>
            <a:prstGeom prst="line">
              <a:avLst/>
            </a:prstGeom>
            <a:noFill/>
            <a:ln w="9525">
              <a:solidFill>
                <a:srgbClr val="000000"/>
              </a:solidFill>
              <a:round/>
              <a:headEnd/>
              <a:tailEnd/>
            </a:ln>
          </p:spPr>
          <p:txBody>
            <a:bodyPr/>
            <a:lstStyle/>
            <a:p>
              <a:endParaRPr lang="en-US"/>
            </a:p>
          </p:txBody>
        </p:sp>
        <p:sp>
          <p:nvSpPr>
            <p:cNvPr id="170706" name="Line 722"/>
            <p:cNvSpPr>
              <a:spLocks noChangeAspect="1" noChangeShapeType="1"/>
            </p:cNvSpPr>
            <p:nvPr/>
          </p:nvSpPr>
          <p:spPr bwMode="auto">
            <a:xfrm>
              <a:off x="5011" y="2321"/>
              <a:ext cx="1" cy="17"/>
            </a:xfrm>
            <a:prstGeom prst="line">
              <a:avLst/>
            </a:prstGeom>
            <a:noFill/>
            <a:ln w="9525">
              <a:solidFill>
                <a:srgbClr val="000000"/>
              </a:solidFill>
              <a:round/>
              <a:headEnd/>
              <a:tailEnd/>
            </a:ln>
          </p:spPr>
          <p:txBody>
            <a:bodyPr/>
            <a:lstStyle/>
            <a:p>
              <a:endParaRPr lang="en-US"/>
            </a:p>
          </p:txBody>
        </p:sp>
        <p:sp>
          <p:nvSpPr>
            <p:cNvPr id="170707" name="Line 723"/>
            <p:cNvSpPr>
              <a:spLocks noChangeAspect="1" noChangeShapeType="1"/>
            </p:cNvSpPr>
            <p:nvPr/>
          </p:nvSpPr>
          <p:spPr bwMode="auto">
            <a:xfrm>
              <a:off x="5067" y="2321"/>
              <a:ext cx="0" cy="17"/>
            </a:xfrm>
            <a:prstGeom prst="line">
              <a:avLst/>
            </a:prstGeom>
            <a:noFill/>
            <a:ln w="9525">
              <a:solidFill>
                <a:srgbClr val="000000"/>
              </a:solidFill>
              <a:round/>
              <a:headEnd/>
              <a:tailEnd/>
            </a:ln>
          </p:spPr>
          <p:txBody>
            <a:bodyPr/>
            <a:lstStyle/>
            <a:p>
              <a:endParaRPr lang="en-US"/>
            </a:p>
          </p:txBody>
        </p:sp>
        <p:sp>
          <p:nvSpPr>
            <p:cNvPr id="170708" name="Line 724"/>
            <p:cNvSpPr>
              <a:spLocks noChangeAspect="1" noChangeShapeType="1"/>
            </p:cNvSpPr>
            <p:nvPr/>
          </p:nvSpPr>
          <p:spPr bwMode="auto">
            <a:xfrm>
              <a:off x="5123" y="2321"/>
              <a:ext cx="0" cy="17"/>
            </a:xfrm>
            <a:prstGeom prst="line">
              <a:avLst/>
            </a:prstGeom>
            <a:noFill/>
            <a:ln w="9525">
              <a:solidFill>
                <a:srgbClr val="000000"/>
              </a:solidFill>
              <a:round/>
              <a:headEnd/>
              <a:tailEnd/>
            </a:ln>
          </p:spPr>
          <p:txBody>
            <a:bodyPr/>
            <a:lstStyle/>
            <a:p>
              <a:endParaRPr lang="en-US"/>
            </a:p>
          </p:txBody>
        </p:sp>
        <p:sp>
          <p:nvSpPr>
            <p:cNvPr id="170709" name="Line 725"/>
            <p:cNvSpPr>
              <a:spLocks noChangeAspect="1" noChangeShapeType="1"/>
            </p:cNvSpPr>
            <p:nvPr/>
          </p:nvSpPr>
          <p:spPr bwMode="auto">
            <a:xfrm>
              <a:off x="5178" y="2302"/>
              <a:ext cx="1" cy="36"/>
            </a:xfrm>
            <a:prstGeom prst="line">
              <a:avLst/>
            </a:prstGeom>
            <a:noFill/>
            <a:ln w="9525">
              <a:solidFill>
                <a:srgbClr val="000000"/>
              </a:solidFill>
              <a:round/>
              <a:headEnd/>
              <a:tailEnd/>
            </a:ln>
          </p:spPr>
          <p:txBody>
            <a:bodyPr/>
            <a:lstStyle/>
            <a:p>
              <a:endParaRPr lang="en-US"/>
            </a:p>
          </p:txBody>
        </p:sp>
        <p:sp>
          <p:nvSpPr>
            <p:cNvPr id="170710" name="Line 726"/>
            <p:cNvSpPr>
              <a:spLocks noChangeAspect="1" noChangeShapeType="1"/>
            </p:cNvSpPr>
            <p:nvPr/>
          </p:nvSpPr>
          <p:spPr bwMode="auto">
            <a:xfrm>
              <a:off x="5234" y="2321"/>
              <a:ext cx="0" cy="17"/>
            </a:xfrm>
            <a:prstGeom prst="line">
              <a:avLst/>
            </a:prstGeom>
            <a:noFill/>
            <a:ln w="9525">
              <a:solidFill>
                <a:srgbClr val="000000"/>
              </a:solidFill>
              <a:round/>
              <a:headEnd/>
              <a:tailEnd/>
            </a:ln>
          </p:spPr>
          <p:txBody>
            <a:bodyPr/>
            <a:lstStyle/>
            <a:p>
              <a:endParaRPr lang="en-US"/>
            </a:p>
          </p:txBody>
        </p:sp>
        <p:sp>
          <p:nvSpPr>
            <p:cNvPr id="170711" name="Line 727"/>
            <p:cNvSpPr>
              <a:spLocks noChangeAspect="1" noChangeShapeType="1"/>
            </p:cNvSpPr>
            <p:nvPr/>
          </p:nvSpPr>
          <p:spPr bwMode="auto">
            <a:xfrm>
              <a:off x="5290" y="2321"/>
              <a:ext cx="0" cy="17"/>
            </a:xfrm>
            <a:prstGeom prst="line">
              <a:avLst/>
            </a:prstGeom>
            <a:noFill/>
            <a:ln w="9525">
              <a:solidFill>
                <a:srgbClr val="000000"/>
              </a:solidFill>
              <a:round/>
              <a:headEnd/>
              <a:tailEnd/>
            </a:ln>
          </p:spPr>
          <p:txBody>
            <a:bodyPr/>
            <a:lstStyle/>
            <a:p>
              <a:endParaRPr lang="en-US"/>
            </a:p>
          </p:txBody>
        </p:sp>
        <p:sp>
          <p:nvSpPr>
            <p:cNvPr id="170712" name="Line 728"/>
            <p:cNvSpPr>
              <a:spLocks noChangeAspect="1" noChangeShapeType="1"/>
            </p:cNvSpPr>
            <p:nvPr/>
          </p:nvSpPr>
          <p:spPr bwMode="auto">
            <a:xfrm>
              <a:off x="5346" y="2321"/>
              <a:ext cx="0" cy="17"/>
            </a:xfrm>
            <a:prstGeom prst="line">
              <a:avLst/>
            </a:prstGeom>
            <a:noFill/>
            <a:ln w="9525">
              <a:solidFill>
                <a:srgbClr val="000000"/>
              </a:solidFill>
              <a:round/>
              <a:headEnd/>
              <a:tailEnd/>
            </a:ln>
          </p:spPr>
          <p:txBody>
            <a:bodyPr/>
            <a:lstStyle/>
            <a:p>
              <a:endParaRPr lang="en-US"/>
            </a:p>
          </p:txBody>
        </p:sp>
        <p:sp>
          <p:nvSpPr>
            <p:cNvPr id="170713" name="Line 729"/>
            <p:cNvSpPr>
              <a:spLocks noChangeAspect="1" noChangeShapeType="1"/>
            </p:cNvSpPr>
            <p:nvPr/>
          </p:nvSpPr>
          <p:spPr bwMode="auto">
            <a:xfrm>
              <a:off x="5402" y="2321"/>
              <a:ext cx="0" cy="17"/>
            </a:xfrm>
            <a:prstGeom prst="line">
              <a:avLst/>
            </a:prstGeom>
            <a:noFill/>
            <a:ln w="9525">
              <a:solidFill>
                <a:srgbClr val="000000"/>
              </a:solidFill>
              <a:round/>
              <a:headEnd/>
              <a:tailEnd/>
            </a:ln>
          </p:spPr>
          <p:txBody>
            <a:bodyPr/>
            <a:lstStyle/>
            <a:p>
              <a:endParaRPr lang="en-US"/>
            </a:p>
          </p:txBody>
        </p:sp>
        <p:sp>
          <p:nvSpPr>
            <p:cNvPr id="170714" name="Line 730"/>
            <p:cNvSpPr>
              <a:spLocks noChangeAspect="1" noChangeShapeType="1"/>
            </p:cNvSpPr>
            <p:nvPr/>
          </p:nvSpPr>
          <p:spPr bwMode="auto">
            <a:xfrm>
              <a:off x="5457" y="2302"/>
              <a:ext cx="0" cy="36"/>
            </a:xfrm>
            <a:prstGeom prst="line">
              <a:avLst/>
            </a:prstGeom>
            <a:noFill/>
            <a:ln w="9525">
              <a:solidFill>
                <a:srgbClr val="000000"/>
              </a:solidFill>
              <a:round/>
              <a:headEnd/>
              <a:tailEnd/>
            </a:ln>
          </p:spPr>
          <p:txBody>
            <a:bodyPr/>
            <a:lstStyle/>
            <a:p>
              <a:endParaRPr lang="en-US"/>
            </a:p>
          </p:txBody>
        </p:sp>
        <p:sp>
          <p:nvSpPr>
            <p:cNvPr id="170715" name="Line 731"/>
            <p:cNvSpPr>
              <a:spLocks noChangeAspect="1" noChangeShapeType="1"/>
            </p:cNvSpPr>
            <p:nvPr/>
          </p:nvSpPr>
          <p:spPr bwMode="auto">
            <a:xfrm>
              <a:off x="5513" y="2321"/>
              <a:ext cx="0" cy="17"/>
            </a:xfrm>
            <a:prstGeom prst="line">
              <a:avLst/>
            </a:prstGeom>
            <a:noFill/>
            <a:ln w="9525">
              <a:solidFill>
                <a:srgbClr val="000000"/>
              </a:solidFill>
              <a:round/>
              <a:headEnd/>
              <a:tailEnd/>
            </a:ln>
          </p:spPr>
          <p:txBody>
            <a:bodyPr/>
            <a:lstStyle/>
            <a:p>
              <a:endParaRPr lang="en-US"/>
            </a:p>
          </p:txBody>
        </p:sp>
        <p:sp>
          <p:nvSpPr>
            <p:cNvPr id="170716" name="Line 732"/>
            <p:cNvSpPr>
              <a:spLocks noChangeAspect="1" noChangeShapeType="1"/>
            </p:cNvSpPr>
            <p:nvPr/>
          </p:nvSpPr>
          <p:spPr bwMode="auto">
            <a:xfrm>
              <a:off x="5569" y="2321"/>
              <a:ext cx="0" cy="17"/>
            </a:xfrm>
            <a:prstGeom prst="line">
              <a:avLst/>
            </a:prstGeom>
            <a:noFill/>
            <a:ln w="9525">
              <a:solidFill>
                <a:srgbClr val="000000"/>
              </a:solidFill>
              <a:round/>
              <a:headEnd/>
              <a:tailEnd/>
            </a:ln>
          </p:spPr>
          <p:txBody>
            <a:bodyPr/>
            <a:lstStyle/>
            <a:p>
              <a:endParaRPr lang="en-US"/>
            </a:p>
          </p:txBody>
        </p:sp>
        <p:sp>
          <p:nvSpPr>
            <p:cNvPr id="170717" name="Line 733"/>
            <p:cNvSpPr>
              <a:spLocks noChangeAspect="1" noChangeShapeType="1"/>
            </p:cNvSpPr>
            <p:nvPr/>
          </p:nvSpPr>
          <p:spPr bwMode="auto">
            <a:xfrm>
              <a:off x="5624" y="2321"/>
              <a:ext cx="1" cy="17"/>
            </a:xfrm>
            <a:prstGeom prst="line">
              <a:avLst/>
            </a:prstGeom>
            <a:noFill/>
            <a:ln w="9525">
              <a:solidFill>
                <a:srgbClr val="000000"/>
              </a:solidFill>
              <a:round/>
              <a:headEnd/>
              <a:tailEnd/>
            </a:ln>
          </p:spPr>
          <p:txBody>
            <a:bodyPr/>
            <a:lstStyle/>
            <a:p>
              <a:endParaRPr lang="en-US"/>
            </a:p>
          </p:txBody>
        </p:sp>
        <p:sp>
          <p:nvSpPr>
            <p:cNvPr id="170718" name="Line 734"/>
            <p:cNvSpPr>
              <a:spLocks noChangeAspect="1" noChangeShapeType="1"/>
            </p:cNvSpPr>
            <p:nvPr/>
          </p:nvSpPr>
          <p:spPr bwMode="auto">
            <a:xfrm>
              <a:off x="5680" y="2321"/>
              <a:ext cx="0" cy="17"/>
            </a:xfrm>
            <a:prstGeom prst="line">
              <a:avLst/>
            </a:prstGeom>
            <a:noFill/>
            <a:ln w="9525">
              <a:solidFill>
                <a:srgbClr val="000000"/>
              </a:solidFill>
              <a:round/>
              <a:headEnd/>
              <a:tailEnd/>
            </a:ln>
          </p:spPr>
          <p:txBody>
            <a:bodyPr/>
            <a:lstStyle/>
            <a:p>
              <a:endParaRPr lang="en-US"/>
            </a:p>
          </p:txBody>
        </p:sp>
        <p:sp>
          <p:nvSpPr>
            <p:cNvPr id="170719" name="Line 735"/>
            <p:cNvSpPr>
              <a:spLocks noChangeAspect="1" noChangeShapeType="1"/>
            </p:cNvSpPr>
            <p:nvPr/>
          </p:nvSpPr>
          <p:spPr bwMode="auto">
            <a:xfrm>
              <a:off x="5736" y="2302"/>
              <a:ext cx="0" cy="36"/>
            </a:xfrm>
            <a:prstGeom prst="line">
              <a:avLst/>
            </a:prstGeom>
            <a:noFill/>
            <a:ln w="9525">
              <a:solidFill>
                <a:srgbClr val="000000"/>
              </a:solidFill>
              <a:round/>
              <a:headEnd/>
              <a:tailEnd/>
            </a:ln>
          </p:spPr>
          <p:txBody>
            <a:bodyPr/>
            <a:lstStyle/>
            <a:p>
              <a:endParaRPr lang="en-US"/>
            </a:p>
          </p:txBody>
        </p:sp>
        <p:sp>
          <p:nvSpPr>
            <p:cNvPr id="170720" name="Line 736"/>
            <p:cNvSpPr>
              <a:spLocks noChangeAspect="1" noChangeShapeType="1"/>
            </p:cNvSpPr>
            <p:nvPr/>
          </p:nvSpPr>
          <p:spPr bwMode="auto">
            <a:xfrm>
              <a:off x="5792" y="2321"/>
              <a:ext cx="0" cy="17"/>
            </a:xfrm>
            <a:prstGeom prst="line">
              <a:avLst/>
            </a:prstGeom>
            <a:noFill/>
            <a:ln w="9525">
              <a:solidFill>
                <a:srgbClr val="000000"/>
              </a:solidFill>
              <a:round/>
              <a:headEnd/>
              <a:tailEnd/>
            </a:ln>
          </p:spPr>
          <p:txBody>
            <a:bodyPr/>
            <a:lstStyle/>
            <a:p>
              <a:endParaRPr lang="en-US"/>
            </a:p>
          </p:txBody>
        </p:sp>
        <p:sp>
          <p:nvSpPr>
            <p:cNvPr id="170721" name="Line 737"/>
            <p:cNvSpPr>
              <a:spLocks noChangeAspect="1" noChangeShapeType="1"/>
            </p:cNvSpPr>
            <p:nvPr/>
          </p:nvSpPr>
          <p:spPr bwMode="auto">
            <a:xfrm>
              <a:off x="5847" y="2321"/>
              <a:ext cx="1" cy="17"/>
            </a:xfrm>
            <a:prstGeom prst="line">
              <a:avLst/>
            </a:prstGeom>
            <a:noFill/>
            <a:ln w="9525">
              <a:solidFill>
                <a:srgbClr val="000000"/>
              </a:solidFill>
              <a:round/>
              <a:headEnd/>
              <a:tailEnd/>
            </a:ln>
          </p:spPr>
          <p:txBody>
            <a:bodyPr/>
            <a:lstStyle/>
            <a:p>
              <a:endParaRPr lang="en-US"/>
            </a:p>
          </p:txBody>
        </p:sp>
        <p:sp>
          <p:nvSpPr>
            <p:cNvPr id="170722" name="Line 738"/>
            <p:cNvSpPr>
              <a:spLocks noChangeAspect="1" noChangeShapeType="1"/>
            </p:cNvSpPr>
            <p:nvPr/>
          </p:nvSpPr>
          <p:spPr bwMode="auto">
            <a:xfrm>
              <a:off x="5903" y="2321"/>
              <a:ext cx="0" cy="17"/>
            </a:xfrm>
            <a:prstGeom prst="line">
              <a:avLst/>
            </a:prstGeom>
            <a:noFill/>
            <a:ln w="9525">
              <a:solidFill>
                <a:srgbClr val="000000"/>
              </a:solidFill>
              <a:round/>
              <a:headEnd/>
              <a:tailEnd/>
            </a:ln>
          </p:spPr>
          <p:txBody>
            <a:bodyPr/>
            <a:lstStyle/>
            <a:p>
              <a:endParaRPr lang="en-US"/>
            </a:p>
          </p:txBody>
        </p:sp>
        <p:sp>
          <p:nvSpPr>
            <p:cNvPr id="170723" name="Line 739"/>
            <p:cNvSpPr>
              <a:spLocks noChangeAspect="1" noChangeShapeType="1"/>
            </p:cNvSpPr>
            <p:nvPr/>
          </p:nvSpPr>
          <p:spPr bwMode="auto">
            <a:xfrm>
              <a:off x="5959" y="2321"/>
              <a:ext cx="0" cy="17"/>
            </a:xfrm>
            <a:prstGeom prst="line">
              <a:avLst/>
            </a:prstGeom>
            <a:noFill/>
            <a:ln w="9525">
              <a:solidFill>
                <a:srgbClr val="000000"/>
              </a:solidFill>
              <a:round/>
              <a:headEnd/>
              <a:tailEnd/>
            </a:ln>
          </p:spPr>
          <p:txBody>
            <a:bodyPr/>
            <a:lstStyle/>
            <a:p>
              <a:endParaRPr lang="en-US"/>
            </a:p>
          </p:txBody>
        </p:sp>
        <p:sp>
          <p:nvSpPr>
            <p:cNvPr id="170724" name="Line 740"/>
            <p:cNvSpPr>
              <a:spLocks noChangeAspect="1" noChangeShapeType="1"/>
            </p:cNvSpPr>
            <p:nvPr/>
          </p:nvSpPr>
          <p:spPr bwMode="auto">
            <a:xfrm>
              <a:off x="6015" y="2302"/>
              <a:ext cx="0" cy="36"/>
            </a:xfrm>
            <a:prstGeom prst="line">
              <a:avLst/>
            </a:prstGeom>
            <a:noFill/>
            <a:ln w="9525">
              <a:solidFill>
                <a:srgbClr val="000000"/>
              </a:solidFill>
              <a:round/>
              <a:headEnd/>
              <a:tailEnd/>
            </a:ln>
          </p:spPr>
          <p:txBody>
            <a:bodyPr/>
            <a:lstStyle/>
            <a:p>
              <a:endParaRPr lang="en-US"/>
            </a:p>
          </p:txBody>
        </p:sp>
        <p:sp>
          <p:nvSpPr>
            <p:cNvPr id="170725" name="Freeform 741"/>
            <p:cNvSpPr>
              <a:spLocks noChangeAspect="1"/>
            </p:cNvSpPr>
            <p:nvPr/>
          </p:nvSpPr>
          <p:spPr bwMode="auto">
            <a:xfrm>
              <a:off x="4901" y="1850"/>
              <a:ext cx="1114" cy="124"/>
            </a:xfrm>
            <a:custGeom>
              <a:avLst/>
              <a:gdLst/>
              <a:ahLst/>
              <a:cxnLst>
                <a:cxn ang="0">
                  <a:pos x="43" y="125"/>
                </a:cxn>
                <a:cxn ang="0">
                  <a:pos x="91" y="122"/>
                </a:cxn>
                <a:cxn ang="0">
                  <a:pos x="142" y="122"/>
                </a:cxn>
                <a:cxn ang="0">
                  <a:pos x="190" y="122"/>
                </a:cxn>
                <a:cxn ang="0">
                  <a:pos x="241" y="119"/>
                </a:cxn>
                <a:cxn ang="0">
                  <a:pos x="289" y="119"/>
                </a:cxn>
                <a:cxn ang="0">
                  <a:pos x="340" y="116"/>
                </a:cxn>
                <a:cxn ang="0">
                  <a:pos x="388" y="110"/>
                </a:cxn>
                <a:cxn ang="0">
                  <a:pos x="439" y="105"/>
                </a:cxn>
                <a:cxn ang="0">
                  <a:pos x="487" y="93"/>
                </a:cxn>
                <a:cxn ang="0">
                  <a:pos x="539" y="74"/>
                </a:cxn>
                <a:cxn ang="0">
                  <a:pos x="587" y="45"/>
                </a:cxn>
                <a:cxn ang="0">
                  <a:pos x="638" y="20"/>
                </a:cxn>
                <a:cxn ang="0">
                  <a:pos x="686" y="0"/>
                </a:cxn>
                <a:cxn ang="0">
                  <a:pos x="737" y="3"/>
                </a:cxn>
                <a:cxn ang="0">
                  <a:pos x="785" y="25"/>
                </a:cxn>
                <a:cxn ang="0">
                  <a:pos x="836" y="68"/>
                </a:cxn>
                <a:cxn ang="0">
                  <a:pos x="884" y="130"/>
                </a:cxn>
                <a:cxn ang="0">
                  <a:pos x="935" y="184"/>
                </a:cxn>
                <a:cxn ang="0">
                  <a:pos x="986" y="224"/>
                </a:cxn>
                <a:cxn ang="0">
                  <a:pos x="1035" y="244"/>
                </a:cxn>
                <a:cxn ang="0">
                  <a:pos x="1086" y="238"/>
                </a:cxn>
                <a:cxn ang="0">
                  <a:pos x="1134" y="221"/>
                </a:cxn>
                <a:cxn ang="0">
                  <a:pos x="1185" y="196"/>
                </a:cxn>
                <a:cxn ang="0">
                  <a:pos x="1233" y="170"/>
                </a:cxn>
                <a:cxn ang="0">
                  <a:pos x="1284" y="147"/>
                </a:cxn>
                <a:cxn ang="0">
                  <a:pos x="1332" y="130"/>
                </a:cxn>
                <a:cxn ang="0">
                  <a:pos x="1383" y="119"/>
                </a:cxn>
                <a:cxn ang="0">
                  <a:pos x="1431" y="113"/>
                </a:cxn>
                <a:cxn ang="0">
                  <a:pos x="1482" y="108"/>
                </a:cxn>
                <a:cxn ang="0">
                  <a:pos x="1531" y="108"/>
                </a:cxn>
                <a:cxn ang="0">
                  <a:pos x="1582" y="108"/>
                </a:cxn>
                <a:cxn ang="0">
                  <a:pos x="1630" y="108"/>
                </a:cxn>
                <a:cxn ang="0">
                  <a:pos x="1681" y="110"/>
                </a:cxn>
                <a:cxn ang="0">
                  <a:pos x="1729" y="110"/>
                </a:cxn>
                <a:cxn ang="0">
                  <a:pos x="1780" y="113"/>
                </a:cxn>
                <a:cxn ang="0">
                  <a:pos x="1828" y="113"/>
                </a:cxn>
                <a:cxn ang="0">
                  <a:pos x="1879" y="110"/>
                </a:cxn>
                <a:cxn ang="0">
                  <a:pos x="1930" y="113"/>
                </a:cxn>
                <a:cxn ang="0">
                  <a:pos x="1978" y="113"/>
                </a:cxn>
                <a:cxn ang="0">
                  <a:pos x="2029" y="113"/>
                </a:cxn>
                <a:cxn ang="0">
                  <a:pos x="2078" y="113"/>
                </a:cxn>
                <a:cxn ang="0">
                  <a:pos x="2129" y="110"/>
                </a:cxn>
                <a:cxn ang="0">
                  <a:pos x="2177" y="110"/>
                </a:cxn>
                <a:cxn ang="0">
                  <a:pos x="2228" y="110"/>
                </a:cxn>
                <a:cxn ang="0">
                  <a:pos x="2276" y="110"/>
                </a:cxn>
                <a:cxn ang="0">
                  <a:pos x="2327" y="108"/>
                </a:cxn>
                <a:cxn ang="0">
                  <a:pos x="2375" y="110"/>
                </a:cxn>
                <a:cxn ang="0">
                  <a:pos x="2426" y="110"/>
                </a:cxn>
                <a:cxn ang="0">
                  <a:pos x="2474" y="110"/>
                </a:cxn>
                <a:cxn ang="0">
                  <a:pos x="2525" y="108"/>
                </a:cxn>
                <a:cxn ang="0">
                  <a:pos x="2574" y="110"/>
                </a:cxn>
                <a:cxn ang="0">
                  <a:pos x="2625" y="110"/>
                </a:cxn>
                <a:cxn ang="0">
                  <a:pos x="2673" y="110"/>
                </a:cxn>
                <a:cxn ang="0">
                  <a:pos x="2724" y="110"/>
                </a:cxn>
                <a:cxn ang="0">
                  <a:pos x="2772" y="110"/>
                </a:cxn>
                <a:cxn ang="0">
                  <a:pos x="2823" y="110"/>
                </a:cxn>
              </a:cxnLst>
              <a:rect l="0" t="0" r="r" b="b"/>
              <a:pathLst>
                <a:path w="2831" h="247">
                  <a:moveTo>
                    <a:pt x="0" y="122"/>
                  </a:moveTo>
                  <a:lnTo>
                    <a:pt x="6" y="122"/>
                  </a:lnTo>
                  <a:lnTo>
                    <a:pt x="11" y="122"/>
                  </a:lnTo>
                  <a:lnTo>
                    <a:pt x="20" y="122"/>
                  </a:lnTo>
                  <a:lnTo>
                    <a:pt x="28" y="125"/>
                  </a:lnTo>
                  <a:lnTo>
                    <a:pt x="34" y="125"/>
                  </a:lnTo>
                  <a:lnTo>
                    <a:pt x="43" y="125"/>
                  </a:lnTo>
                  <a:lnTo>
                    <a:pt x="48" y="122"/>
                  </a:lnTo>
                  <a:lnTo>
                    <a:pt x="57" y="122"/>
                  </a:lnTo>
                  <a:lnTo>
                    <a:pt x="62" y="119"/>
                  </a:lnTo>
                  <a:lnTo>
                    <a:pt x="71" y="119"/>
                  </a:lnTo>
                  <a:lnTo>
                    <a:pt x="77" y="119"/>
                  </a:lnTo>
                  <a:lnTo>
                    <a:pt x="85" y="122"/>
                  </a:lnTo>
                  <a:lnTo>
                    <a:pt x="91" y="122"/>
                  </a:lnTo>
                  <a:lnTo>
                    <a:pt x="99" y="122"/>
                  </a:lnTo>
                  <a:lnTo>
                    <a:pt x="105" y="122"/>
                  </a:lnTo>
                  <a:lnTo>
                    <a:pt x="113" y="122"/>
                  </a:lnTo>
                  <a:lnTo>
                    <a:pt x="119" y="122"/>
                  </a:lnTo>
                  <a:lnTo>
                    <a:pt x="128" y="122"/>
                  </a:lnTo>
                  <a:lnTo>
                    <a:pt x="133" y="122"/>
                  </a:lnTo>
                  <a:lnTo>
                    <a:pt x="142" y="122"/>
                  </a:lnTo>
                  <a:lnTo>
                    <a:pt x="147" y="122"/>
                  </a:lnTo>
                  <a:lnTo>
                    <a:pt x="156" y="122"/>
                  </a:lnTo>
                  <a:lnTo>
                    <a:pt x="162" y="122"/>
                  </a:lnTo>
                  <a:lnTo>
                    <a:pt x="170" y="119"/>
                  </a:lnTo>
                  <a:lnTo>
                    <a:pt x="176" y="119"/>
                  </a:lnTo>
                  <a:lnTo>
                    <a:pt x="184" y="122"/>
                  </a:lnTo>
                  <a:lnTo>
                    <a:pt x="190" y="122"/>
                  </a:lnTo>
                  <a:lnTo>
                    <a:pt x="198" y="122"/>
                  </a:lnTo>
                  <a:lnTo>
                    <a:pt x="204" y="122"/>
                  </a:lnTo>
                  <a:lnTo>
                    <a:pt x="213" y="122"/>
                  </a:lnTo>
                  <a:lnTo>
                    <a:pt x="218" y="119"/>
                  </a:lnTo>
                  <a:lnTo>
                    <a:pt x="227" y="119"/>
                  </a:lnTo>
                  <a:lnTo>
                    <a:pt x="232" y="119"/>
                  </a:lnTo>
                  <a:lnTo>
                    <a:pt x="241" y="119"/>
                  </a:lnTo>
                  <a:lnTo>
                    <a:pt x="247" y="119"/>
                  </a:lnTo>
                  <a:lnTo>
                    <a:pt x="255" y="119"/>
                  </a:lnTo>
                  <a:lnTo>
                    <a:pt x="261" y="116"/>
                  </a:lnTo>
                  <a:lnTo>
                    <a:pt x="269" y="116"/>
                  </a:lnTo>
                  <a:lnTo>
                    <a:pt x="275" y="119"/>
                  </a:lnTo>
                  <a:lnTo>
                    <a:pt x="283" y="119"/>
                  </a:lnTo>
                  <a:lnTo>
                    <a:pt x="289" y="119"/>
                  </a:lnTo>
                  <a:lnTo>
                    <a:pt x="298" y="119"/>
                  </a:lnTo>
                  <a:lnTo>
                    <a:pt x="303" y="116"/>
                  </a:lnTo>
                  <a:lnTo>
                    <a:pt x="312" y="116"/>
                  </a:lnTo>
                  <a:lnTo>
                    <a:pt x="317" y="116"/>
                  </a:lnTo>
                  <a:lnTo>
                    <a:pt x="326" y="116"/>
                  </a:lnTo>
                  <a:lnTo>
                    <a:pt x="332" y="116"/>
                  </a:lnTo>
                  <a:lnTo>
                    <a:pt x="340" y="116"/>
                  </a:lnTo>
                  <a:lnTo>
                    <a:pt x="346" y="116"/>
                  </a:lnTo>
                  <a:lnTo>
                    <a:pt x="354" y="113"/>
                  </a:lnTo>
                  <a:lnTo>
                    <a:pt x="360" y="113"/>
                  </a:lnTo>
                  <a:lnTo>
                    <a:pt x="368" y="113"/>
                  </a:lnTo>
                  <a:lnTo>
                    <a:pt x="374" y="110"/>
                  </a:lnTo>
                  <a:lnTo>
                    <a:pt x="383" y="110"/>
                  </a:lnTo>
                  <a:lnTo>
                    <a:pt x="388" y="110"/>
                  </a:lnTo>
                  <a:lnTo>
                    <a:pt x="397" y="110"/>
                  </a:lnTo>
                  <a:lnTo>
                    <a:pt x="402" y="110"/>
                  </a:lnTo>
                  <a:lnTo>
                    <a:pt x="411" y="108"/>
                  </a:lnTo>
                  <a:lnTo>
                    <a:pt x="417" y="108"/>
                  </a:lnTo>
                  <a:lnTo>
                    <a:pt x="425" y="108"/>
                  </a:lnTo>
                  <a:lnTo>
                    <a:pt x="431" y="105"/>
                  </a:lnTo>
                  <a:lnTo>
                    <a:pt x="439" y="105"/>
                  </a:lnTo>
                  <a:lnTo>
                    <a:pt x="445" y="105"/>
                  </a:lnTo>
                  <a:lnTo>
                    <a:pt x="453" y="102"/>
                  </a:lnTo>
                  <a:lnTo>
                    <a:pt x="459" y="99"/>
                  </a:lnTo>
                  <a:lnTo>
                    <a:pt x="468" y="99"/>
                  </a:lnTo>
                  <a:lnTo>
                    <a:pt x="473" y="99"/>
                  </a:lnTo>
                  <a:lnTo>
                    <a:pt x="482" y="96"/>
                  </a:lnTo>
                  <a:lnTo>
                    <a:pt x="487" y="93"/>
                  </a:lnTo>
                  <a:lnTo>
                    <a:pt x="496" y="91"/>
                  </a:lnTo>
                  <a:lnTo>
                    <a:pt x="502" y="88"/>
                  </a:lnTo>
                  <a:lnTo>
                    <a:pt x="510" y="88"/>
                  </a:lnTo>
                  <a:lnTo>
                    <a:pt x="516" y="85"/>
                  </a:lnTo>
                  <a:lnTo>
                    <a:pt x="524" y="82"/>
                  </a:lnTo>
                  <a:lnTo>
                    <a:pt x="530" y="79"/>
                  </a:lnTo>
                  <a:lnTo>
                    <a:pt x="539" y="74"/>
                  </a:lnTo>
                  <a:lnTo>
                    <a:pt x="544" y="71"/>
                  </a:lnTo>
                  <a:lnTo>
                    <a:pt x="553" y="65"/>
                  </a:lnTo>
                  <a:lnTo>
                    <a:pt x="558" y="62"/>
                  </a:lnTo>
                  <a:lnTo>
                    <a:pt x="567" y="59"/>
                  </a:lnTo>
                  <a:lnTo>
                    <a:pt x="573" y="54"/>
                  </a:lnTo>
                  <a:lnTo>
                    <a:pt x="581" y="51"/>
                  </a:lnTo>
                  <a:lnTo>
                    <a:pt x="587" y="45"/>
                  </a:lnTo>
                  <a:lnTo>
                    <a:pt x="595" y="40"/>
                  </a:lnTo>
                  <a:lnTo>
                    <a:pt x="601" y="37"/>
                  </a:lnTo>
                  <a:lnTo>
                    <a:pt x="609" y="34"/>
                  </a:lnTo>
                  <a:lnTo>
                    <a:pt x="615" y="31"/>
                  </a:lnTo>
                  <a:lnTo>
                    <a:pt x="624" y="28"/>
                  </a:lnTo>
                  <a:lnTo>
                    <a:pt x="629" y="25"/>
                  </a:lnTo>
                  <a:lnTo>
                    <a:pt x="638" y="20"/>
                  </a:lnTo>
                  <a:lnTo>
                    <a:pt x="643" y="14"/>
                  </a:lnTo>
                  <a:lnTo>
                    <a:pt x="652" y="11"/>
                  </a:lnTo>
                  <a:lnTo>
                    <a:pt x="658" y="8"/>
                  </a:lnTo>
                  <a:lnTo>
                    <a:pt x="666" y="8"/>
                  </a:lnTo>
                  <a:lnTo>
                    <a:pt x="672" y="6"/>
                  </a:lnTo>
                  <a:lnTo>
                    <a:pt x="680" y="3"/>
                  </a:lnTo>
                  <a:lnTo>
                    <a:pt x="686" y="0"/>
                  </a:lnTo>
                  <a:lnTo>
                    <a:pt x="694" y="0"/>
                  </a:lnTo>
                  <a:lnTo>
                    <a:pt x="700" y="0"/>
                  </a:lnTo>
                  <a:lnTo>
                    <a:pt x="709" y="0"/>
                  </a:lnTo>
                  <a:lnTo>
                    <a:pt x="714" y="0"/>
                  </a:lnTo>
                  <a:lnTo>
                    <a:pt x="723" y="3"/>
                  </a:lnTo>
                  <a:lnTo>
                    <a:pt x="728" y="3"/>
                  </a:lnTo>
                  <a:lnTo>
                    <a:pt x="737" y="3"/>
                  </a:lnTo>
                  <a:lnTo>
                    <a:pt x="743" y="3"/>
                  </a:lnTo>
                  <a:lnTo>
                    <a:pt x="751" y="6"/>
                  </a:lnTo>
                  <a:lnTo>
                    <a:pt x="757" y="8"/>
                  </a:lnTo>
                  <a:lnTo>
                    <a:pt x="765" y="14"/>
                  </a:lnTo>
                  <a:lnTo>
                    <a:pt x="771" y="17"/>
                  </a:lnTo>
                  <a:lnTo>
                    <a:pt x="779" y="20"/>
                  </a:lnTo>
                  <a:lnTo>
                    <a:pt x="785" y="25"/>
                  </a:lnTo>
                  <a:lnTo>
                    <a:pt x="794" y="31"/>
                  </a:lnTo>
                  <a:lnTo>
                    <a:pt x="799" y="40"/>
                  </a:lnTo>
                  <a:lnTo>
                    <a:pt x="808" y="42"/>
                  </a:lnTo>
                  <a:lnTo>
                    <a:pt x="813" y="48"/>
                  </a:lnTo>
                  <a:lnTo>
                    <a:pt x="822" y="54"/>
                  </a:lnTo>
                  <a:lnTo>
                    <a:pt x="828" y="59"/>
                  </a:lnTo>
                  <a:lnTo>
                    <a:pt x="836" y="68"/>
                  </a:lnTo>
                  <a:lnTo>
                    <a:pt x="842" y="76"/>
                  </a:lnTo>
                  <a:lnTo>
                    <a:pt x="850" y="85"/>
                  </a:lnTo>
                  <a:lnTo>
                    <a:pt x="856" y="93"/>
                  </a:lnTo>
                  <a:lnTo>
                    <a:pt x="864" y="102"/>
                  </a:lnTo>
                  <a:lnTo>
                    <a:pt x="870" y="110"/>
                  </a:lnTo>
                  <a:lnTo>
                    <a:pt x="879" y="122"/>
                  </a:lnTo>
                  <a:lnTo>
                    <a:pt x="884" y="130"/>
                  </a:lnTo>
                  <a:lnTo>
                    <a:pt x="893" y="139"/>
                  </a:lnTo>
                  <a:lnTo>
                    <a:pt x="898" y="147"/>
                  </a:lnTo>
                  <a:lnTo>
                    <a:pt x="907" y="156"/>
                  </a:lnTo>
                  <a:lnTo>
                    <a:pt x="913" y="162"/>
                  </a:lnTo>
                  <a:lnTo>
                    <a:pt x="921" y="170"/>
                  </a:lnTo>
                  <a:lnTo>
                    <a:pt x="927" y="179"/>
                  </a:lnTo>
                  <a:lnTo>
                    <a:pt x="935" y="184"/>
                  </a:lnTo>
                  <a:lnTo>
                    <a:pt x="941" y="190"/>
                  </a:lnTo>
                  <a:lnTo>
                    <a:pt x="949" y="196"/>
                  </a:lnTo>
                  <a:lnTo>
                    <a:pt x="958" y="204"/>
                  </a:lnTo>
                  <a:lnTo>
                    <a:pt x="964" y="210"/>
                  </a:lnTo>
                  <a:lnTo>
                    <a:pt x="972" y="215"/>
                  </a:lnTo>
                  <a:lnTo>
                    <a:pt x="978" y="221"/>
                  </a:lnTo>
                  <a:lnTo>
                    <a:pt x="986" y="224"/>
                  </a:lnTo>
                  <a:lnTo>
                    <a:pt x="992" y="230"/>
                  </a:lnTo>
                  <a:lnTo>
                    <a:pt x="1000" y="232"/>
                  </a:lnTo>
                  <a:lnTo>
                    <a:pt x="1006" y="238"/>
                  </a:lnTo>
                  <a:lnTo>
                    <a:pt x="1015" y="241"/>
                  </a:lnTo>
                  <a:lnTo>
                    <a:pt x="1020" y="241"/>
                  </a:lnTo>
                  <a:lnTo>
                    <a:pt x="1029" y="244"/>
                  </a:lnTo>
                  <a:lnTo>
                    <a:pt x="1035" y="244"/>
                  </a:lnTo>
                  <a:lnTo>
                    <a:pt x="1043" y="247"/>
                  </a:lnTo>
                  <a:lnTo>
                    <a:pt x="1049" y="244"/>
                  </a:lnTo>
                  <a:lnTo>
                    <a:pt x="1057" y="244"/>
                  </a:lnTo>
                  <a:lnTo>
                    <a:pt x="1063" y="244"/>
                  </a:lnTo>
                  <a:lnTo>
                    <a:pt x="1071" y="244"/>
                  </a:lnTo>
                  <a:lnTo>
                    <a:pt x="1077" y="241"/>
                  </a:lnTo>
                  <a:lnTo>
                    <a:pt x="1086" y="238"/>
                  </a:lnTo>
                  <a:lnTo>
                    <a:pt x="1091" y="238"/>
                  </a:lnTo>
                  <a:lnTo>
                    <a:pt x="1100" y="235"/>
                  </a:lnTo>
                  <a:lnTo>
                    <a:pt x="1105" y="232"/>
                  </a:lnTo>
                  <a:lnTo>
                    <a:pt x="1114" y="230"/>
                  </a:lnTo>
                  <a:lnTo>
                    <a:pt x="1120" y="227"/>
                  </a:lnTo>
                  <a:lnTo>
                    <a:pt x="1128" y="224"/>
                  </a:lnTo>
                  <a:lnTo>
                    <a:pt x="1134" y="221"/>
                  </a:lnTo>
                  <a:lnTo>
                    <a:pt x="1142" y="218"/>
                  </a:lnTo>
                  <a:lnTo>
                    <a:pt x="1148" y="215"/>
                  </a:lnTo>
                  <a:lnTo>
                    <a:pt x="1156" y="210"/>
                  </a:lnTo>
                  <a:lnTo>
                    <a:pt x="1162" y="207"/>
                  </a:lnTo>
                  <a:lnTo>
                    <a:pt x="1171" y="204"/>
                  </a:lnTo>
                  <a:lnTo>
                    <a:pt x="1176" y="198"/>
                  </a:lnTo>
                  <a:lnTo>
                    <a:pt x="1185" y="196"/>
                  </a:lnTo>
                  <a:lnTo>
                    <a:pt x="1190" y="196"/>
                  </a:lnTo>
                  <a:lnTo>
                    <a:pt x="1199" y="193"/>
                  </a:lnTo>
                  <a:lnTo>
                    <a:pt x="1205" y="187"/>
                  </a:lnTo>
                  <a:lnTo>
                    <a:pt x="1213" y="184"/>
                  </a:lnTo>
                  <a:lnTo>
                    <a:pt x="1219" y="181"/>
                  </a:lnTo>
                  <a:lnTo>
                    <a:pt x="1227" y="176"/>
                  </a:lnTo>
                  <a:lnTo>
                    <a:pt x="1233" y="170"/>
                  </a:lnTo>
                  <a:lnTo>
                    <a:pt x="1241" y="167"/>
                  </a:lnTo>
                  <a:lnTo>
                    <a:pt x="1247" y="164"/>
                  </a:lnTo>
                  <a:lnTo>
                    <a:pt x="1256" y="162"/>
                  </a:lnTo>
                  <a:lnTo>
                    <a:pt x="1261" y="159"/>
                  </a:lnTo>
                  <a:lnTo>
                    <a:pt x="1270" y="153"/>
                  </a:lnTo>
                  <a:lnTo>
                    <a:pt x="1275" y="153"/>
                  </a:lnTo>
                  <a:lnTo>
                    <a:pt x="1284" y="147"/>
                  </a:lnTo>
                  <a:lnTo>
                    <a:pt x="1290" y="145"/>
                  </a:lnTo>
                  <a:lnTo>
                    <a:pt x="1298" y="142"/>
                  </a:lnTo>
                  <a:lnTo>
                    <a:pt x="1304" y="139"/>
                  </a:lnTo>
                  <a:lnTo>
                    <a:pt x="1312" y="139"/>
                  </a:lnTo>
                  <a:lnTo>
                    <a:pt x="1318" y="136"/>
                  </a:lnTo>
                  <a:lnTo>
                    <a:pt x="1326" y="133"/>
                  </a:lnTo>
                  <a:lnTo>
                    <a:pt x="1332" y="130"/>
                  </a:lnTo>
                  <a:lnTo>
                    <a:pt x="1341" y="127"/>
                  </a:lnTo>
                  <a:lnTo>
                    <a:pt x="1346" y="127"/>
                  </a:lnTo>
                  <a:lnTo>
                    <a:pt x="1355" y="125"/>
                  </a:lnTo>
                  <a:lnTo>
                    <a:pt x="1360" y="122"/>
                  </a:lnTo>
                  <a:lnTo>
                    <a:pt x="1369" y="122"/>
                  </a:lnTo>
                  <a:lnTo>
                    <a:pt x="1375" y="122"/>
                  </a:lnTo>
                  <a:lnTo>
                    <a:pt x="1383" y="119"/>
                  </a:lnTo>
                  <a:lnTo>
                    <a:pt x="1389" y="116"/>
                  </a:lnTo>
                  <a:lnTo>
                    <a:pt x="1397" y="116"/>
                  </a:lnTo>
                  <a:lnTo>
                    <a:pt x="1403" y="113"/>
                  </a:lnTo>
                  <a:lnTo>
                    <a:pt x="1411" y="113"/>
                  </a:lnTo>
                  <a:lnTo>
                    <a:pt x="1417" y="113"/>
                  </a:lnTo>
                  <a:lnTo>
                    <a:pt x="1426" y="113"/>
                  </a:lnTo>
                  <a:lnTo>
                    <a:pt x="1431" y="113"/>
                  </a:lnTo>
                  <a:lnTo>
                    <a:pt x="1440" y="110"/>
                  </a:lnTo>
                  <a:lnTo>
                    <a:pt x="1445" y="110"/>
                  </a:lnTo>
                  <a:lnTo>
                    <a:pt x="1454" y="110"/>
                  </a:lnTo>
                  <a:lnTo>
                    <a:pt x="1460" y="110"/>
                  </a:lnTo>
                  <a:lnTo>
                    <a:pt x="1468" y="110"/>
                  </a:lnTo>
                  <a:lnTo>
                    <a:pt x="1474" y="110"/>
                  </a:lnTo>
                  <a:lnTo>
                    <a:pt x="1482" y="108"/>
                  </a:lnTo>
                  <a:lnTo>
                    <a:pt x="1488" y="108"/>
                  </a:lnTo>
                  <a:lnTo>
                    <a:pt x="1497" y="108"/>
                  </a:lnTo>
                  <a:lnTo>
                    <a:pt x="1502" y="108"/>
                  </a:lnTo>
                  <a:lnTo>
                    <a:pt x="1511" y="108"/>
                  </a:lnTo>
                  <a:lnTo>
                    <a:pt x="1516" y="108"/>
                  </a:lnTo>
                  <a:lnTo>
                    <a:pt x="1525" y="108"/>
                  </a:lnTo>
                  <a:lnTo>
                    <a:pt x="1531" y="108"/>
                  </a:lnTo>
                  <a:lnTo>
                    <a:pt x="1539" y="108"/>
                  </a:lnTo>
                  <a:lnTo>
                    <a:pt x="1545" y="108"/>
                  </a:lnTo>
                  <a:lnTo>
                    <a:pt x="1553" y="108"/>
                  </a:lnTo>
                  <a:lnTo>
                    <a:pt x="1559" y="108"/>
                  </a:lnTo>
                  <a:lnTo>
                    <a:pt x="1567" y="108"/>
                  </a:lnTo>
                  <a:lnTo>
                    <a:pt x="1573" y="108"/>
                  </a:lnTo>
                  <a:lnTo>
                    <a:pt x="1582" y="108"/>
                  </a:lnTo>
                  <a:lnTo>
                    <a:pt x="1587" y="108"/>
                  </a:lnTo>
                  <a:lnTo>
                    <a:pt x="1596" y="108"/>
                  </a:lnTo>
                  <a:lnTo>
                    <a:pt x="1601" y="108"/>
                  </a:lnTo>
                  <a:lnTo>
                    <a:pt x="1610" y="108"/>
                  </a:lnTo>
                  <a:lnTo>
                    <a:pt x="1616" y="108"/>
                  </a:lnTo>
                  <a:lnTo>
                    <a:pt x="1624" y="108"/>
                  </a:lnTo>
                  <a:lnTo>
                    <a:pt x="1630" y="108"/>
                  </a:lnTo>
                  <a:lnTo>
                    <a:pt x="1638" y="108"/>
                  </a:lnTo>
                  <a:lnTo>
                    <a:pt x="1644" y="108"/>
                  </a:lnTo>
                  <a:lnTo>
                    <a:pt x="1652" y="108"/>
                  </a:lnTo>
                  <a:lnTo>
                    <a:pt x="1658" y="110"/>
                  </a:lnTo>
                  <a:lnTo>
                    <a:pt x="1667" y="110"/>
                  </a:lnTo>
                  <a:lnTo>
                    <a:pt x="1672" y="110"/>
                  </a:lnTo>
                  <a:lnTo>
                    <a:pt x="1681" y="110"/>
                  </a:lnTo>
                  <a:lnTo>
                    <a:pt x="1686" y="110"/>
                  </a:lnTo>
                  <a:lnTo>
                    <a:pt x="1695" y="110"/>
                  </a:lnTo>
                  <a:lnTo>
                    <a:pt x="1701" y="108"/>
                  </a:lnTo>
                  <a:lnTo>
                    <a:pt x="1709" y="108"/>
                  </a:lnTo>
                  <a:lnTo>
                    <a:pt x="1715" y="108"/>
                  </a:lnTo>
                  <a:lnTo>
                    <a:pt x="1723" y="108"/>
                  </a:lnTo>
                  <a:lnTo>
                    <a:pt x="1729" y="110"/>
                  </a:lnTo>
                  <a:lnTo>
                    <a:pt x="1737" y="110"/>
                  </a:lnTo>
                  <a:lnTo>
                    <a:pt x="1743" y="110"/>
                  </a:lnTo>
                  <a:lnTo>
                    <a:pt x="1752" y="110"/>
                  </a:lnTo>
                  <a:lnTo>
                    <a:pt x="1757" y="110"/>
                  </a:lnTo>
                  <a:lnTo>
                    <a:pt x="1766" y="110"/>
                  </a:lnTo>
                  <a:lnTo>
                    <a:pt x="1771" y="110"/>
                  </a:lnTo>
                  <a:lnTo>
                    <a:pt x="1780" y="113"/>
                  </a:lnTo>
                  <a:lnTo>
                    <a:pt x="1786" y="113"/>
                  </a:lnTo>
                  <a:lnTo>
                    <a:pt x="1794" y="113"/>
                  </a:lnTo>
                  <a:lnTo>
                    <a:pt x="1800" y="113"/>
                  </a:lnTo>
                  <a:lnTo>
                    <a:pt x="1808" y="113"/>
                  </a:lnTo>
                  <a:lnTo>
                    <a:pt x="1814" y="113"/>
                  </a:lnTo>
                  <a:lnTo>
                    <a:pt x="1822" y="113"/>
                  </a:lnTo>
                  <a:lnTo>
                    <a:pt x="1828" y="113"/>
                  </a:lnTo>
                  <a:lnTo>
                    <a:pt x="1837" y="113"/>
                  </a:lnTo>
                  <a:lnTo>
                    <a:pt x="1842" y="113"/>
                  </a:lnTo>
                  <a:lnTo>
                    <a:pt x="1851" y="113"/>
                  </a:lnTo>
                  <a:lnTo>
                    <a:pt x="1856" y="113"/>
                  </a:lnTo>
                  <a:lnTo>
                    <a:pt x="1865" y="113"/>
                  </a:lnTo>
                  <a:lnTo>
                    <a:pt x="1871" y="113"/>
                  </a:lnTo>
                  <a:lnTo>
                    <a:pt x="1879" y="110"/>
                  </a:lnTo>
                  <a:lnTo>
                    <a:pt x="1888" y="110"/>
                  </a:lnTo>
                  <a:lnTo>
                    <a:pt x="1893" y="113"/>
                  </a:lnTo>
                  <a:lnTo>
                    <a:pt x="1902" y="113"/>
                  </a:lnTo>
                  <a:lnTo>
                    <a:pt x="1907" y="113"/>
                  </a:lnTo>
                  <a:lnTo>
                    <a:pt x="1916" y="113"/>
                  </a:lnTo>
                  <a:lnTo>
                    <a:pt x="1922" y="113"/>
                  </a:lnTo>
                  <a:lnTo>
                    <a:pt x="1930" y="113"/>
                  </a:lnTo>
                  <a:lnTo>
                    <a:pt x="1936" y="113"/>
                  </a:lnTo>
                  <a:lnTo>
                    <a:pt x="1944" y="113"/>
                  </a:lnTo>
                  <a:lnTo>
                    <a:pt x="1950" y="113"/>
                  </a:lnTo>
                  <a:lnTo>
                    <a:pt x="1958" y="113"/>
                  </a:lnTo>
                  <a:lnTo>
                    <a:pt x="1964" y="113"/>
                  </a:lnTo>
                  <a:lnTo>
                    <a:pt x="1973" y="113"/>
                  </a:lnTo>
                  <a:lnTo>
                    <a:pt x="1978" y="113"/>
                  </a:lnTo>
                  <a:lnTo>
                    <a:pt x="1987" y="113"/>
                  </a:lnTo>
                  <a:lnTo>
                    <a:pt x="1993" y="113"/>
                  </a:lnTo>
                  <a:lnTo>
                    <a:pt x="2001" y="113"/>
                  </a:lnTo>
                  <a:lnTo>
                    <a:pt x="2007" y="113"/>
                  </a:lnTo>
                  <a:lnTo>
                    <a:pt x="2015" y="113"/>
                  </a:lnTo>
                  <a:lnTo>
                    <a:pt x="2021" y="113"/>
                  </a:lnTo>
                  <a:lnTo>
                    <a:pt x="2029" y="113"/>
                  </a:lnTo>
                  <a:lnTo>
                    <a:pt x="2035" y="113"/>
                  </a:lnTo>
                  <a:lnTo>
                    <a:pt x="2044" y="113"/>
                  </a:lnTo>
                  <a:lnTo>
                    <a:pt x="2049" y="113"/>
                  </a:lnTo>
                  <a:lnTo>
                    <a:pt x="2058" y="113"/>
                  </a:lnTo>
                  <a:lnTo>
                    <a:pt x="2063" y="113"/>
                  </a:lnTo>
                  <a:lnTo>
                    <a:pt x="2072" y="113"/>
                  </a:lnTo>
                  <a:lnTo>
                    <a:pt x="2078" y="113"/>
                  </a:lnTo>
                  <a:lnTo>
                    <a:pt x="2086" y="110"/>
                  </a:lnTo>
                  <a:lnTo>
                    <a:pt x="2092" y="110"/>
                  </a:lnTo>
                  <a:lnTo>
                    <a:pt x="2100" y="113"/>
                  </a:lnTo>
                  <a:lnTo>
                    <a:pt x="2106" y="113"/>
                  </a:lnTo>
                  <a:lnTo>
                    <a:pt x="2114" y="113"/>
                  </a:lnTo>
                  <a:lnTo>
                    <a:pt x="2120" y="110"/>
                  </a:lnTo>
                  <a:lnTo>
                    <a:pt x="2129" y="110"/>
                  </a:lnTo>
                  <a:lnTo>
                    <a:pt x="2134" y="110"/>
                  </a:lnTo>
                  <a:lnTo>
                    <a:pt x="2143" y="110"/>
                  </a:lnTo>
                  <a:lnTo>
                    <a:pt x="2148" y="110"/>
                  </a:lnTo>
                  <a:lnTo>
                    <a:pt x="2157" y="110"/>
                  </a:lnTo>
                  <a:lnTo>
                    <a:pt x="2163" y="110"/>
                  </a:lnTo>
                  <a:lnTo>
                    <a:pt x="2171" y="110"/>
                  </a:lnTo>
                  <a:lnTo>
                    <a:pt x="2177" y="110"/>
                  </a:lnTo>
                  <a:lnTo>
                    <a:pt x="2185" y="110"/>
                  </a:lnTo>
                  <a:lnTo>
                    <a:pt x="2191" y="110"/>
                  </a:lnTo>
                  <a:lnTo>
                    <a:pt x="2199" y="110"/>
                  </a:lnTo>
                  <a:lnTo>
                    <a:pt x="2205" y="110"/>
                  </a:lnTo>
                  <a:lnTo>
                    <a:pt x="2214" y="110"/>
                  </a:lnTo>
                  <a:lnTo>
                    <a:pt x="2219" y="110"/>
                  </a:lnTo>
                  <a:lnTo>
                    <a:pt x="2228" y="110"/>
                  </a:lnTo>
                  <a:lnTo>
                    <a:pt x="2233" y="110"/>
                  </a:lnTo>
                  <a:lnTo>
                    <a:pt x="2242" y="110"/>
                  </a:lnTo>
                  <a:lnTo>
                    <a:pt x="2248" y="110"/>
                  </a:lnTo>
                  <a:lnTo>
                    <a:pt x="2256" y="110"/>
                  </a:lnTo>
                  <a:lnTo>
                    <a:pt x="2262" y="110"/>
                  </a:lnTo>
                  <a:lnTo>
                    <a:pt x="2270" y="110"/>
                  </a:lnTo>
                  <a:lnTo>
                    <a:pt x="2276" y="110"/>
                  </a:lnTo>
                  <a:lnTo>
                    <a:pt x="2284" y="108"/>
                  </a:lnTo>
                  <a:lnTo>
                    <a:pt x="2290" y="108"/>
                  </a:lnTo>
                  <a:lnTo>
                    <a:pt x="2299" y="108"/>
                  </a:lnTo>
                  <a:lnTo>
                    <a:pt x="2304" y="110"/>
                  </a:lnTo>
                  <a:lnTo>
                    <a:pt x="2313" y="110"/>
                  </a:lnTo>
                  <a:lnTo>
                    <a:pt x="2318" y="108"/>
                  </a:lnTo>
                  <a:lnTo>
                    <a:pt x="2327" y="108"/>
                  </a:lnTo>
                  <a:lnTo>
                    <a:pt x="2333" y="110"/>
                  </a:lnTo>
                  <a:lnTo>
                    <a:pt x="2341" y="110"/>
                  </a:lnTo>
                  <a:lnTo>
                    <a:pt x="2347" y="108"/>
                  </a:lnTo>
                  <a:lnTo>
                    <a:pt x="2355" y="108"/>
                  </a:lnTo>
                  <a:lnTo>
                    <a:pt x="2361" y="108"/>
                  </a:lnTo>
                  <a:lnTo>
                    <a:pt x="2369" y="110"/>
                  </a:lnTo>
                  <a:lnTo>
                    <a:pt x="2375" y="110"/>
                  </a:lnTo>
                  <a:lnTo>
                    <a:pt x="2384" y="110"/>
                  </a:lnTo>
                  <a:lnTo>
                    <a:pt x="2389" y="110"/>
                  </a:lnTo>
                  <a:lnTo>
                    <a:pt x="2398" y="110"/>
                  </a:lnTo>
                  <a:lnTo>
                    <a:pt x="2403" y="108"/>
                  </a:lnTo>
                  <a:lnTo>
                    <a:pt x="2412" y="108"/>
                  </a:lnTo>
                  <a:lnTo>
                    <a:pt x="2418" y="108"/>
                  </a:lnTo>
                  <a:lnTo>
                    <a:pt x="2426" y="110"/>
                  </a:lnTo>
                  <a:lnTo>
                    <a:pt x="2432" y="110"/>
                  </a:lnTo>
                  <a:lnTo>
                    <a:pt x="2440" y="108"/>
                  </a:lnTo>
                  <a:lnTo>
                    <a:pt x="2446" y="108"/>
                  </a:lnTo>
                  <a:lnTo>
                    <a:pt x="2454" y="108"/>
                  </a:lnTo>
                  <a:lnTo>
                    <a:pt x="2460" y="108"/>
                  </a:lnTo>
                  <a:lnTo>
                    <a:pt x="2469" y="110"/>
                  </a:lnTo>
                  <a:lnTo>
                    <a:pt x="2474" y="110"/>
                  </a:lnTo>
                  <a:lnTo>
                    <a:pt x="2483" y="108"/>
                  </a:lnTo>
                  <a:lnTo>
                    <a:pt x="2489" y="108"/>
                  </a:lnTo>
                  <a:lnTo>
                    <a:pt x="2497" y="108"/>
                  </a:lnTo>
                  <a:lnTo>
                    <a:pt x="2503" y="108"/>
                  </a:lnTo>
                  <a:lnTo>
                    <a:pt x="2511" y="108"/>
                  </a:lnTo>
                  <a:lnTo>
                    <a:pt x="2517" y="108"/>
                  </a:lnTo>
                  <a:lnTo>
                    <a:pt x="2525" y="108"/>
                  </a:lnTo>
                  <a:lnTo>
                    <a:pt x="2531" y="108"/>
                  </a:lnTo>
                  <a:lnTo>
                    <a:pt x="2540" y="108"/>
                  </a:lnTo>
                  <a:lnTo>
                    <a:pt x="2545" y="108"/>
                  </a:lnTo>
                  <a:lnTo>
                    <a:pt x="2554" y="108"/>
                  </a:lnTo>
                  <a:lnTo>
                    <a:pt x="2559" y="108"/>
                  </a:lnTo>
                  <a:lnTo>
                    <a:pt x="2568" y="108"/>
                  </a:lnTo>
                  <a:lnTo>
                    <a:pt x="2574" y="110"/>
                  </a:lnTo>
                  <a:lnTo>
                    <a:pt x="2582" y="110"/>
                  </a:lnTo>
                  <a:lnTo>
                    <a:pt x="2588" y="110"/>
                  </a:lnTo>
                  <a:lnTo>
                    <a:pt x="2596" y="110"/>
                  </a:lnTo>
                  <a:lnTo>
                    <a:pt x="2602" y="110"/>
                  </a:lnTo>
                  <a:lnTo>
                    <a:pt x="2610" y="110"/>
                  </a:lnTo>
                  <a:lnTo>
                    <a:pt x="2616" y="110"/>
                  </a:lnTo>
                  <a:lnTo>
                    <a:pt x="2625" y="110"/>
                  </a:lnTo>
                  <a:lnTo>
                    <a:pt x="2630" y="110"/>
                  </a:lnTo>
                  <a:lnTo>
                    <a:pt x="2639" y="110"/>
                  </a:lnTo>
                  <a:lnTo>
                    <a:pt x="2644" y="110"/>
                  </a:lnTo>
                  <a:lnTo>
                    <a:pt x="2653" y="110"/>
                  </a:lnTo>
                  <a:lnTo>
                    <a:pt x="2659" y="110"/>
                  </a:lnTo>
                  <a:lnTo>
                    <a:pt x="2667" y="110"/>
                  </a:lnTo>
                  <a:lnTo>
                    <a:pt x="2673" y="110"/>
                  </a:lnTo>
                  <a:lnTo>
                    <a:pt x="2681" y="110"/>
                  </a:lnTo>
                  <a:lnTo>
                    <a:pt x="2687" y="110"/>
                  </a:lnTo>
                  <a:lnTo>
                    <a:pt x="2695" y="110"/>
                  </a:lnTo>
                  <a:lnTo>
                    <a:pt x="2701" y="110"/>
                  </a:lnTo>
                  <a:lnTo>
                    <a:pt x="2710" y="110"/>
                  </a:lnTo>
                  <a:lnTo>
                    <a:pt x="2715" y="110"/>
                  </a:lnTo>
                  <a:lnTo>
                    <a:pt x="2724" y="110"/>
                  </a:lnTo>
                  <a:lnTo>
                    <a:pt x="2729" y="110"/>
                  </a:lnTo>
                  <a:lnTo>
                    <a:pt x="2738" y="110"/>
                  </a:lnTo>
                  <a:lnTo>
                    <a:pt x="2744" y="110"/>
                  </a:lnTo>
                  <a:lnTo>
                    <a:pt x="2752" y="110"/>
                  </a:lnTo>
                  <a:lnTo>
                    <a:pt x="2758" y="110"/>
                  </a:lnTo>
                  <a:lnTo>
                    <a:pt x="2766" y="110"/>
                  </a:lnTo>
                  <a:lnTo>
                    <a:pt x="2772" y="110"/>
                  </a:lnTo>
                  <a:lnTo>
                    <a:pt x="2780" y="110"/>
                  </a:lnTo>
                  <a:lnTo>
                    <a:pt x="2786" y="110"/>
                  </a:lnTo>
                  <a:lnTo>
                    <a:pt x="2795" y="110"/>
                  </a:lnTo>
                  <a:lnTo>
                    <a:pt x="2800" y="110"/>
                  </a:lnTo>
                  <a:lnTo>
                    <a:pt x="2809" y="110"/>
                  </a:lnTo>
                  <a:lnTo>
                    <a:pt x="2817" y="110"/>
                  </a:lnTo>
                  <a:lnTo>
                    <a:pt x="2823" y="110"/>
                  </a:lnTo>
                  <a:lnTo>
                    <a:pt x="2831" y="110"/>
                  </a:lnTo>
                </a:path>
              </a:pathLst>
            </a:custGeom>
            <a:noFill/>
            <a:ln w="6350">
              <a:solidFill>
                <a:srgbClr val="FF0000"/>
              </a:solidFill>
              <a:prstDash val="solid"/>
              <a:round/>
              <a:headEnd/>
              <a:tailEnd/>
            </a:ln>
          </p:spPr>
          <p:txBody>
            <a:bodyPr/>
            <a:lstStyle/>
            <a:p>
              <a:endParaRPr lang="en-US"/>
            </a:p>
          </p:txBody>
        </p:sp>
        <p:sp>
          <p:nvSpPr>
            <p:cNvPr id="170726" name="Freeform 742"/>
            <p:cNvSpPr>
              <a:spLocks noChangeAspect="1"/>
            </p:cNvSpPr>
            <p:nvPr/>
          </p:nvSpPr>
          <p:spPr bwMode="auto">
            <a:xfrm>
              <a:off x="4901" y="1697"/>
              <a:ext cx="1114" cy="100"/>
            </a:xfrm>
            <a:custGeom>
              <a:avLst/>
              <a:gdLst/>
              <a:ahLst/>
              <a:cxnLst>
                <a:cxn ang="0">
                  <a:pos x="43" y="54"/>
                </a:cxn>
                <a:cxn ang="0">
                  <a:pos x="91" y="51"/>
                </a:cxn>
                <a:cxn ang="0">
                  <a:pos x="142" y="54"/>
                </a:cxn>
                <a:cxn ang="0">
                  <a:pos x="190" y="57"/>
                </a:cxn>
                <a:cxn ang="0">
                  <a:pos x="241" y="54"/>
                </a:cxn>
                <a:cxn ang="0">
                  <a:pos x="289" y="60"/>
                </a:cxn>
                <a:cxn ang="0">
                  <a:pos x="340" y="65"/>
                </a:cxn>
                <a:cxn ang="0">
                  <a:pos x="388" y="74"/>
                </a:cxn>
                <a:cxn ang="0">
                  <a:pos x="439" y="91"/>
                </a:cxn>
                <a:cxn ang="0">
                  <a:pos x="487" y="116"/>
                </a:cxn>
                <a:cxn ang="0">
                  <a:pos x="539" y="162"/>
                </a:cxn>
                <a:cxn ang="0">
                  <a:pos x="587" y="196"/>
                </a:cxn>
                <a:cxn ang="0">
                  <a:pos x="638" y="179"/>
                </a:cxn>
                <a:cxn ang="0">
                  <a:pos x="686" y="133"/>
                </a:cxn>
                <a:cxn ang="0">
                  <a:pos x="737" y="99"/>
                </a:cxn>
                <a:cxn ang="0">
                  <a:pos x="785" y="65"/>
                </a:cxn>
                <a:cxn ang="0">
                  <a:pos x="836" y="48"/>
                </a:cxn>
                <a:cxn ang="0">
                  <a:pos x="884" y="65"/>
                </a:cxn>
                <a:cxn ang="0">
                  <a:pos x="935" y="102"/>
                </a:cxn>
                <a:cxn ang="0">
                  <a:pos x="986" y="122"/>
                </a:cxn>
                <a:cxn ang="0">
                  <a:pos x="1035" y="148"/>
                </a:cxn>
                <a:cxn ang="0">
                  <a:pos x="1086" y="142"/>
                </a:cxn>
                <a:cxn ang="0">
                  <a:pos x="1134" y="116"/>
                </a:cxn>
                <a:cxn ang="0">
                  <a:pos x="1185" y="77"/>
                </a:cxn>
                <a:cxn ang="0">
                  <a:pos x="1233" y="40"/>
                </a:cxn>
                <a:cxn ang="0">
                  <a:pos x="1284" y="17"/>
                </a:cxn>
                <a:cxn ang="0">
                  <a:pos x="1332" y="12"/>
                </a:cxn>
                <a:cxn ang="0">
                  <a:pos x="1383" y="3"/>
                </a:cxn>
                <a:cxn ang="0">
                  <a:pos x="1431" y="0"/>
                </a:cxn>
                <a:cxn ang="0">
                  <a:pos x="1482" y="6"/>
                </a:cxn>
                <a:cxn ang="0">
                  <a:pos x="1531" y="9"/>
                </a:cxn>
                <a:cxn ang="0">
                  <a:pos x="1582" y="17"/>
                </a:cxn>
                <a:cxn ang="0">
                  <a:pos x="1630" y="17"/>
                </a:cxn>
                <a:cxn ang="0">
                  <a:pos x="1681" y="17"/>
                </a:cxn>
                <a:cxn ang="0">
                  <a:pos x="1729" y="12"/>
                </a:cxn>
                <a:cxn ang="0">
                  <a:pos x="1780" y="17"/>
                </a:cxn>
                <a:cxn ang="0">
                  <a:pos x="1828" y="26"/>
                </a:cxn>
                <a:cxn ang="0">
                  <a:pos x="1879" y="17"/>
                </a:cxn>
                <a:cxn ang="0">
                  <a:pos x="1930" y="20"/>
                </a:cxn>
                <a:cxn ang="0">
                  <a:pos x="1978" y="20"/>
                </a:cxn>
                <a:cxn ang="0">
                  <a:pos x="2029" y="20"/>
                </a:cxn>
                <a:cxn ang="0">
                  <a:pos x="2078" y="23"/>
                </a:cxn>
                <a:cxn ang="0">
                  <a:pos x="2129" y="20"/>
                </a:cxn>
                <a:cxn ang="0">
                  <a:pos x="2177" y="26"/>
                </a:cxn>
                <a:cxn ang="0">
                  <a:pos x="2228" y="20"/>
                </a:cxn>
                <a:cxn ang="0">
                  <a:pos x="2276" y="20"/>
                </a:cxn>
                <a:cxn ang="0">
                  <a:pos x="2327" y="20"/>
                </a:cxn>
                <a:cxn ang="0">
                  <a:pos x="2375" y="23"/>
                </a:cxn>
                <a:cxn ang="0">
                  <a:pos x="2426" y="31"/>
                </a:cxn>
                <a:cxn ang="0">
                  <a:pos x="2474" y="43"/>
                </a:cxn>
                <a:cxn ang="0">
                  <a:pos x="2525" y="37"/>
                </a:cxn>
                <a:cxn ang="0">
                  <a:pos x="2574" y="43"/>
                </a:cxn>
                <a:cxn ang="0">
                  <a:pos x="2625" y="48"/>
                </a:cxn>
                <a:cxn ang="0">
                  <a:pos x="2673" y="48"/>
                </a:cxn>
                <a:cxn ang="0">
                  <a:pos x="2724" y="54"/>
                </a:cxn>
                <a:cxn ang="0">
                  <a:pos x="2772" y="60"/>
                </a:cxn>
                <a:cxn ang="0">
                  <a:pos x="2823" y="65"/>
                </a:cxn>
              </a:cxnLst>
              <a:rect l="0" t="0" r="r" b="b"/>
              <a:pathLst>
                <a:path w="2831" h="199">
                  <a:moveTo>
                    <a:pt x="0" y="43"/>
                  </a:moveTo>
                  <a:lnTo>
                    <a:pt x="6" y="46"/>
                  </a:lnTo>
                  <a:lnTo>
                    <a:pt x="11" y="48"/>
                  </a:lnTo>
                  <a:lnTo>
                    <a:pt x="20" y="48"/>
                  </a:lnTo>
                  <a:lnTo>
                    <a:pt x="28" y="51"/>
                  </a:lnTo>
                  <a:lnTo>
                    <a:pt x="34" y="51"/>
                  </a:lnTo>
                  <a:lnTo>
                    <a:pt x="43" y="54"/>
                  </a:lnTo>
                  <a:lnTo>
                    <a:pt x="48" y="51"/>
                  </a:lnTo>
                  <a:lnTo>
                    <a:pt x="57" y="51"/>
                  </a:lnTo>
                  <a:lnTo>
                    <a:pt x="62" y="51"/>
                  </a:lnTo>
                  <a:lnTo>
                    <a:pt x="71" y="51"/>
                  </a:lnTo>
                  <a:lnTo>
                    <a:pt x="77" y="51"/>
                  </a:lnTo>
                  <a:lnTo>
                    <a:pt x="85" y="51"/>
                  </a:lnTo>
                  <a:lnTo>
                    <a:pt x="91" y="51"/>
                  </a:lnTo>
                  <a:lnTo>
                    <a:pt x="99" y="51"/>
                  </a:lnTo>
                  <a:lnTo>
                    <a:pt x="105" y="51"/>
                  </a:lnTo>
                  <a:lnTo>
                    <a:pt x="113" y="51"/>
                  </a:lnTo>
                  <a:lnTo>
                    <a:pt x="119" y="51"/>
                  </a:lnTo>
                  <a:lnTo>
                    <a:pt x="128" y="54"/>
                  </a:lnTo>
                  <a:lnTo>
                    <a:pt x="133" y="54"/>
                  </a:lnTo>
                  <a:lnTo>
                    <a:pt x="142" y="54"/>
                  </a:lnTo>
                  <a:lnTo>
                    <a:pt x="147" y="51"/>
                  </a:lnTo>
                  <a:lnTo>
                    <a:pt x="156" y="48"/>
                  </a:lnTo>
                  <a:lnTo>
                    <a:pt x="162" y="48"/>
                  </a:lnTo>
                  <a:lnTo>
                    <a:pt x="170" y="48"/>
                  </a:lnTo>
                  <a:lnTo>
                    <a:pt x="176" y="51"/>
                  </a:lnTo>
                  <a:lnTo>
                    <a:pt x="184" y="54"/>
                  </a:lnTo>
                  <a:lnTo>
                    <a:pt x="190" y="57"/>
                  </a:lnTo>
                  <a:lnTo>
                    <a:pt x="198" y="57"/>
                  </a:lnTo>
                  <a:lnTo>
                    <a:pt x="204" y="57"/>
                  </a:lnTo>
                  <a:lnTo>
                    <a:pt x="213" y="57"/>
                  </a:lnTo>
                  <a:lnTo>
                    <a:pt x="218" y="54"/>
                  </a:lnTo>
                  <a:lnTo>
                    <a:pt x="227" y="54"/>
                  </a:lnTo>
                  <a:lnTo>
                    <a:pt x="232" y="54"/>
                  </a:lnTo>
                  <a:lnTo>
                    <a:pt x="241" y="54"/>
                  </a:lnTo>
                  <a:lnTo>
                    <a:pt x="247" y="57"/>
                  </a:lnTo>
                  <a:lnTo>
                    <a:pt x="255" y="57"/>
                  </a:lnTo>
                  <a:lnTo>
                    <a:pt x="261" y="60"/>
                  </a:lnTo>
                  <a:lnTo>
                    <a:pt x="269" y="60"/>
                  </a:lnTo>
                  <a:lnTo>
                    <a:pt x="275" y="60"/>
                  </a:lnTo>
                  <a:lnTo>
                    <a:pt x="283" y="60"/>
                  </a:lnTo>
                  <a:lnTo>
                    <a:pt x="289" y="60"/>
                  </a:lnTo>
                  <a:lnTo>
                    <a:pt x="298" y="60"/>
                  </a:lnTo>
                  <a:lnTo>
                    <a:pt x="303" y="60"/>
                  </a:lnTo>
                  <a:lnTo>
                    <a:pt x="312" y="60"/>
                  </a:lnTo>
                  <a:lnTo>
                    <a:pt x="317" y="63"/>
                  </a:lnTo>
                  <a:lnTo>
                    <a:pt x="326" y="65"/>
                  </a:lnTo>
                  <a:lnTo>
                    <a:pt x="332" y="68"/>
                  </a:lnTo>
                  <a:lnTo>
                    <a:pt x="340" y="65"/>
                  </a:lnTo>
                  <a:lnTo>
                    <a:pt x="346" y="65"/>
                  </a:lnTo>
                  <a:lnTo>
                    <a:pt x="354" y="65"/>
                  </a:lnTo>
                  <a:lnTo>
                    <a:pt x="360" y="68"/>
                  </a:lnTo>
                  <a:lnTo>
                    <a:pt x="368" y="74"/>
                  </a:lnTo>
                  <a:lnTo>
                    <a:pt x="374" y="77"/>
                  </a:lnTo>
                  <a:lnTo>
                    <a:pt x="383" y="77"/>
                  </a:lnTo>
                  <a:lnTo>
                    <a:pt x="388" y="74"/>
                  </a:lnTo>
                  <a:lnTo>
                    <a:pt x="397" y="74"/>
                  </a:lnTo>
                  <a:lnTo>
                    <a:pt x="402" y="77"/>
                  </a:lnTo>
                  <a:lnTo>
                    <a:pt x="411" y="80"/>
                  </a:lnTo>
                  <a:lnTo>
                    <a:pt x="417" y="80"/>
                  </a:lnTo>
                  <a:lnTo>
                    <a:pt x="425" y="80"/>
                  </a:lnTo>
                  <a:lnTo>
                    <a:pt x="431" y="82"/>
                  </a:lnTo>
                  <a:lnTo>
                    <a:pt x="439" y="91"/>
                  </a:lnTo>
                  <a:lnTo>
                    <a:pt x="445" y="97"/>
                  </a:lnTo>
                  <a:lnTo>
                    <a:pt x="453" y="99"/>
                  </a:lnTo>
                  <a:lnTo>
                    <a:pt x="459" y="102"/>
                  </a:lnTo>
                  <a:lnTo>
                    <a:pt x="468" y="108"/>
                  </a:lnTo>
                  <a:lnTo>
                    <a:pt x="473" y="111"/>
                  </a:lnTo>
                  <a:lnTo>
                    <a:pt x="482" y="111"/>
                  </a:lnTo>
                  <a:lnTo>
                    <a:pt x="487" y="116"/>
                  </a:lnTo>
                  <a:lnTo>
                    <a:pt x="496" y="125"/>
                  </a:lnTo>
                  <a:lnTo>
                    <a:pt x="502" y="133"/>
                  </a:lnTo>
                  <a:lnTo>
                    <a:pt x="510" y="139"/>
                  </a:lnTo>
                  <a:lnTo>
                    <a:pt x="516" y="145"/>
                  </a:lnTo>
                  <a:lnTo>
                    <a:pt x="524" y="153"/>
                  </a:lnTo>
                  <a:lnTo>
                    <a:pt x="530" y="159"/>
                  </a:lnTo>
                  <a:lnTo>
                    <a:pt x="539" y="162"/>
                  </a:lnTo>
                  <a:lnTo>
                    <a:pt x="544" y="165"/>
                  </a:lnTo>
                  <a:lnTo>
                    <a:pt x="553" y="170"/>
                  </a:lnTo>
                  <a:lnTo>
                    <a:pt x="558" y="176"/>
                  </a:lnTo>
                  <a:lnTo>
                    <a:pt x="567" y="182"/>
                  </a:lnTo>
                  <a:lnTo>
                    <a:pt x="573" y="190"/>
                  </a:lnTo>
                  <a:lnTo>
                    <a:pt x="581" y="196"/>
                  </a:lnTo>
                  <a:lnTo>
                    <a:pt x="587" y="196"/>
                  </a:lnTo>
                  <a:lnTo>
                    <a:pt x="595" y="190"/>
                  </a:lnTo>
                  <a:lnTo>
                    <a:pt x="601" y="187"/>
                  </a:lnTo>
                  <a:lnTo>
                    <a:pt x="609" y="193"/>
                  </a:lnTo>
                  <a:lnTo>
                    <a:pt x="615" y="196"/>
                  </a:lnTo>
                  <a:lnTo>
                    <a:pt x="624" y="199"/>
                  </a:lnTo>
                  <a:lnTo>
                    <a:pt x="629" y="193"/>
                  </a:lnTo>
                  <a:lnTo>
                    <a:pt x="638" y="179"/>
                  </a:lnTo>
                  <a:lnTo>
                    <a:pt x="643" y="170"/>
                  </a:lnTo>
                  <a:lnTo>
                    <a:pt x="652" y="170"/>
                  </a:lnTo>
                  <a:lnTo>
                    <a:pt x="658" y="165"/>
                  </a:lnTo>
                  <a:lnTo>
                    <a:pt x="666" y="156"/>
                  </a:lnTo>
                  <a:lnTo>
                    <a:pt x="672" y="145"/>
                  </a:lnTo>
                  <a:lnTo>
                    <a:pt x="680" y="136"/>
                  </a:lnTo>
                  <a:lnTo>
                    <a:pt x="686" y="133"/>
                  </a:lnTo>
                  <a:lnTo>
                    <a:pt x="694" y="131"/>
                  </a:lnTo>
                  <a:lnTo>
                    <a:pt x="700" y="128"/>
                  </a:lnTo>
                  <a:lnTo>
                    <a:pt x="709" y="122"/>
                  </a:lnTo>
                  <a:lnTo>
                    <a:pt x="714" y="116"/>
                  </a:lnTo>
                  <a:lnTo>
                    <a:pt x="723" y="116"/>
                  </a:lnTo>
                  <a:lnTo>
                    <a:pt x="728" y="108"/>
                  </a:lnTo>
                  <a:lnTo>
                    <a:pt x="737" y="99"/>
                  </a:lnTo>
                  <a:lnTo>
                    <a:pt x="743" y="94"/>
                  </a:lnTo>
                  <a:lnTo>
                    <a:pt x="751" y="91"/>
                  </a:lnTo>
                  <a:lnTo>
                    <a:pt x="757" y="82"/>
                  </a:lnTo>
                  <a:lnTo>
                    <a:pt x="765" y="71"/>
                  </a:lnTo>
                  <a:lnTo>
                    <a:pt x="771" y="65"/>
                  </a:lnTo>
                  <a:lnTo>
                    <a:pt x="779" y="65"/>
                  </a:lnTo>
                  <a:lnTo>
                    <a:pt x="785" y="65"/>
                  </a:lnTo>
                  <a:lnTo>
                    <a:pt x="794" y="65"/>
                  </a:lnTo>
                  <a:lnTo>
                    <a:pt x="799" y="63"/>
                  </a:lnTo>
                  <a:lnTo>
                    <a:pt x="808" y="57"/>
                  </a:lnTo>
                  <a:lnTo>
                    <a:pt x="813" y="51"/>
                  </a:lnTo>
                  <a:lnTo>
                    <a:pt x="822" y="46"/>
                  </a:lnTo>
                  <a:lnTo>
                    <a:pt x="828" y="43"/>
                  </a:lnTo>
                  <a:lnTo>
                    <a:pt x="836" y="48"/>
                  </a:lnTo>
                  <a:lnTo>
                    <a:pt x="842" y="51"/>
                  </a:lnTo>
                  <a:lnTo>
                    <a:pt x="850" y="57"/>
                  </a:lnTo>
                  <a:lnTo>
                    <a:pt x="856" y="54"/>
                  </a:lnTo>
                  <a:lnTo>
                    <a:pt x="864" y="54"/>
                  </a:lnTo>
                  <a:lnTo>
                    <a:pt x="870" y="57"/>
                  </a:lnTo>
                  <a:lnTo>
                    <a:pt x="879" y="63"/>
                  </a:lnTo>
                  <a:lnTo>
                    <a:pt x="884" y="65"/>
                  </a:lnTo>
                  <a:lnTo>
                    <a:pt x="893" y="68"/>
                  </a:lnTo>
                  <a:lnTo>
                    <a:pt x="898" y="71"/>
                  </a:lnTo>
                  <a:lnTo>
                    <a:pt x="907" y="77"/>
                  </a:lnTo>
                  <a:lnTo>
                    <a:pt x="913" y="82"/>
                  </a:lnTo>
                  <a:lnTo>
                    <a:pt x="921" y="88"/>
                  </a:lnTo>
                  <a:lnTo>
                    <a:pt x="927" y="94"/>
                  </a:lnTo>
                  <a:lnTo>
                    <a:pt x="935" y="102"/>
                  </a:lnTo>
                  <a:lnTo>
                    <a:pt x="941" y="105"/>
                  </a:lnTo>
                  <a:lnTo>
                    <a:pt x="949" y="105"/>
                  </a:lnTo>
                  <a:lnTo>
                    <a:pt x="958" y="111"/>
                  </a:lnTo>
                  <a:lnTo>
                    <a:pt x="964" y="116"/>
                  </a:lnTo>
                  <a:lnTo>
                    <a:pt x="972" y="116"/>
                  </a:lnTo>
                  <a:lnTo>
                    <a:pt x="978" y="119"/>
                  </a:lnTo>
                  <a:lnTo>
                    <a:pt x="986" y="122"/>
                  </a:lnTo>
                  <a:lnTo>
                    <a:pt x="992" y="128"/>
                  </a:lnTo>
                  <a:lnTo>
                    <a:pt x="1000" y="133"/>
                  </a:lnTo>
                  <a:lnTo>
                    <a:pt x="1006" y="139"/>
                  </a:lnTo>
                  <a:lnTo>
                    <a:pt x="1015" y="142"/>
                  </a:lnTo>
                  <a:lnTo>
                    <a:pt x="1020" y="142"/>
                  </a:lnTo>
                  <a:lnTo>
                    <a:pt x="1029" y="145"/>
                  </a:lnTo>
                  <a:lnTo>
                    <a:pt x="1035" y="148"/>
                  </a:lnTo>
                  <a:lnTo>
                    <a:pt x="1043" y="148"/>
                  </a:lnTo>
                  <a:lnTo>
                    <a:pt x="1049" y="148"/>
                  </a:lnTo>
                  <a:lnTo>
                    <a:pt x="1057" y="150"/>
                  </a:lnTo>
                  <a:lnTo>
                    <a:pt x="1063" y="156"/>
                  </a:lnTo>
                  <a:lnTo>
                    <a:pt x="1071" y="153"/>
                  </a:lnTo>
                  <a:lnTo>
                    <a:pt x="1077" y="148"/>
                  </a:lnTo>
                  <a:lnTo>
                    <a:pt x="1086" y="142"/>
                  </a:lnTo>
                  <a:lnTo>
                    <a:pt x="1091" y="139"/>
                  </a:lnTo>
                  <a:lnTo>
                    <a:pt x="1100" y="136"/>
                  </a:lnTo>
                  <a:lnTo>
                    <a:pt x="1105" y="133"/>
                  </a:lnTo>
                  <a:lnTo>
                    <a:pt x="1114" y="128"/>
                  </a:lnTo>
                  <a:lnTo>
                    <a:pt x="1120" y="122"/>
                  </a:lnTo>
                  <a:lnTo>
                    <a:pt x="1128" y="119"/>
                  </a:lnTo>
                  <a:lnTo>
                    <a:pt x="1134" y="116"/>
                  </a:lnTo>
                  <a:lnTo>
                    <a:pt x="1142" y="114"/>
                  </a:lnTo>
                  <a:lnTo>
                    <a:pt x="1148" y="108"/>
                  </a:lnTo>
                  <a:lnTo>
                    <a:pt x="1156" y="102"/>
                  </a:lnTo>
                  <a:lnTo>
                    <a:pt x="1162" y="97"/>
                  </a:lnTo>
                  <a:lnTo>
                    <a:pt x="1171" y="88"/>
                  </a:lnTo>
                  <a:lnTo>
                    <a:pt x="1176" y="82"/>
                  </a:lnTo>
                  <a:lnTo>
                    <a:pt x="1185" y="77"/>
                  </a:lnTo>
                  <a:lnTo>
                    <a:pt x="1190" y="68"/>
                  </a:lnTo>
                  <a:lnTo>
                    <a:pt x="1199" y="63"/>
                  </a:lnTo>
                  <a:lnTo>
                    <a:pt x="1205" y="57"/>
                  </a:lnTo>
                  <a:lnTo>
                    <a:pt x="1213" y="57"/>
                  </a:lnTo>
                  <a:lnTo>
                    <a:pt x="1219" y="57"/>
                  </a:lnTo>
                  <a:lnTo>
                    <a:pt x="1227" y="51"/>
                  </a:lnTo>
                  <a:lnTo>
                    <a:pt x="1233" y="40"/>
                  </a:lnTo>
                  <a:lnTo>
                    <a:pt x="1241" y="37"/>
                  </a:lnTo>
                  <a:lnTo>
                    <a:pt x="1247" y="40"/>
                  </a:lnTo>
                  <a:lnTo>
                    <a:pt x="1256" y="34"/>
                  </a:lnTo>
                  <a:lnTo>
                    <a:pt x="1261" y="26"/>
                  </a:lnTo>
                  <a:lnTo>
                    <a:pt x="1270" y="20"/>
                  </a:lnTo>
                  <a:lnTo>
                    <a:pt x="1275" y="17"/>
                  </a:lnTo>
                  <a:lnTo>
                    <a:pt x="1284" y="17"/>
                  </a:lnTo>
                  <a:lnTo>
                    <a:pt x="1290" y="14"/>
                  </a:lnTo>
                  <a:lnTo>
                    <a:pt x="1298" y="12"/>
                  </a:lnTo>
                  <a:lnTo>
                    <a:pt x="1304" y="12"/>
                  </a:lnTo>
                  <a:lnTo>
                    <a:pt x="1312" y="9"/>
                  </a:lnTo>
                  <a:lnTo>
                    <a:pt x="1318" y="9"/>
                  </a:lnTo>
                  <a:lnTo>
                    <a:pt x="1326" y="12"/>
                  </a:lnTo>
                  <a:lnTo>
                    <a:pt x="1332" y="12"/>
                  </a:lnTo>
                  <a:lnTo>
                    <a:pt x="1341" y="14"/>
                  </a:lnTo>
                  <a:lnTo>
                    <a:pt x="1346" y="12"/>
                  </a:lnTo>
                  <a:lnTo>
                    <a:pt x="1355" y="9"/>
                  </a:lnTo>
                  <a:lnTo>
                    <a:pt x="1360" y="3"/>
                  </a:lnTo>
                  <a:lnTo>
                    <a:pt x="1369" y="0"/>
                  </a:lnTo>
                  <a:lnTo>
                    <a:pt x="1375" y="0"/>
                  </a:lnTo>
                  <a:lnTo>
                    <a:pt x="1383" y="3"/>
                  </a:lnTo>
                  <a:lnTo>
                    <a:pt x="1389" y="3"/>
                  </a:lnTo>
                  <a:lnTo>
                    <a:pt x="1397" y="3"/>
                  </a:lnTo>
                  <a:lnTo>
                    <a:pt x="1403" y="0"/>
                  </a:lnTo>
                  <a:lnTo>
                    <a:pt x="1411" y="3"/>
                  </a:lnTo>
                  <a:lnTo>
                    <a:pt x="1417" y="3"/>
                  </a:lnTo>
                  <a:lnTo>
                    <a:pt x="1426" y="3"/>
                  </a:lnTo>
                  <a:lnTo>
                    <a:pt x="1431" y="0"/>
                  </a:lnTo>
                  <a:lnTo>
                    <a:pt x="1440" y="3"/>
                  </a:lnTo>
                  <a:lnTo>
                    <a:pt x="1445" y="3"/>
                  </a:lnTo>
                  <a:lnTo>
                    <a:pt x="1454" y="6"/>
                  </a:lnTo>
                  <a:lnTo>
                    <a:pt x="1460" y="6"/>
                  </a:lnTo>
                  <a:lnTo>
                    <a:pt x="1468" y="6"/>
                  </a:lnTo>
                  <a:lnTo>
                    <a:pt x="1474" y="6"/>
                  </a:lnTo>
                  <a:lnTo>
                    <a:pt x="1482" y="6"/>
                  </a:lnTo>
                  <a:lnTo>
                    <a:pt x="1488" y="6"/>
                  </a:lnTo>
                  <a:lnTo>
                    <a:pt x="1497" y="9"/>
                  </a:lnTo>
                  <a:lnTo>
                    <a:pt x="1502" y="9"/>
                  </a:lnTo>
                  <a:lnTo>
                    <a:pt x="1511" y="12"/>
                  </a:lnTo>
                  <a:lnTo>
                    <a:pt x="1516" y="14"/>
                  </a:lnTo>
                  <a:lnTo>
                    <a:pt x="1525" y="12"/>
                  </a:lnTo>
                  <a:lnTo>
                    <a:pt x="1531" y="9"/>
                  </a:lnTo>
                  <a:lnTo>
                    <a:pt x="1539" y="9"/>
                  </a:lnTo>
                  <a:lnTo>
                    <a:pt x="1545" y="12"/>
                  </a:lnTo>
                  <a:lnTo>
                    <a:pt x="1553" y="12"/>
                  </a:lnTo>
                  <a:lnTo>
                    <a:pt x="1559" y="12"/>
                  </a:lnTo>
                  <a:lnTo>
                    <a:pt x="1567" y="14"/>
                  </a:lnTo>
                  <a:lnTo>
                    <a:pt x="1573" y="17"/>
                  </a:lnTo>
                  <a:lnTo>
                    <a:pt x="1582" y="17"/>
                  </a:lnTo>
                  <a:lnTo>
                    <a:pt x="1587" y="12"/>
                  </a:lnTo>
                  <a:lnTo>
                    <a:pt x="1596" y="12"/>
                  </a:lnTo>
                  <a:lnTo>
                    <a:pt x="1601" y="12"/>
                  </a:lnTo>
                  <a:lnTo>
                    <a:pt x="1610" y="14"/>
                  </a:lnTo>
                  <a:lnTo>
                    <a:pt x="1616" y="17"/>
                  </a:lnTo>
                  <a:lnTo>
                    <a:pt x="1624" y="17"/>
                  </a:lnTo>
                  <a:lnTo>
                    <a:pt x="1630" y="17"/>
                  </a:lnTo>
                  <a:lnTo>
                    <a:pt x="1638" y="14"/>
                  </a:lnTo>
                  <a:lnTo>
                    <a:pt x="1644" y="14"/>
                  </a:lnTo>
                  <a:lnTo>
                    <a:pt x="1652" y="14"/>
                  </a:lnTo>
                  <a:lnTo>
                    <a:pt x="1658" y="14"/>
                  </a:lnTo>
                  <a:lnTo>
                    <a:pt x="1667" y="17"/>
                  </a:lnTo>
                  <a:lnTo>
                    <a:pt x="1672" y="17"/>
                  </a:lnTo>
                  <a:lnTo>
                    <a:pt x="1681" y="17"/>
                  </a:lnTo>
                  <a:lnTo>
                    <a:pt x="1686" y="17"/>
                  </a:lnTo>
                  <a:lnTo>
                    <a:pt x="1695" y="14"/>
                  </a:lnTo>
                  <a:lnTo>
                    <a:pt x="1701" y="12"/>
                  </a:lnTo>
                  <a:lnTo>
                    <a:pt x="1709" y="12"/>
                  </a:lnTo>
                  <a:lnTo>
                    <a:pt x="1715" y="12"/>
                  </a:lnTo>
                  <a:lnTo>
                    <a:pt x="1723" y="12"/>
                  </a:lnTo>
                  <a:lnTo>
                    <a:pt x="1729" y="12"/>
                  </a:lnTo>
                  <a:lnTo>
                    <a:pt x="1737" y="9"/>
                  </a:lnTo>
                  <a:lnTo>
                    <a:pt x="1743" y="12"/>
                  </a:lnTo>
                  <a:lnTo>
                    <a:pt x="1752" y="14"/>
                  </a:lnTo>
                  <a:lnTo>
                    <a:pt x="1757" y="17"/>
                  </a:lnTo>
                  <a:lnTo>
                    <a:pt x="1766" y="17"/>
                  </a:lnTo>
                  <a:lnTo>
                    <a:pt x="1771" y="14"/>
                  </a:lnTo>
                  <a:lnTo>
                    <a:pt x="1780" y="17"/>
                  </a:lnTo>
                  <a:lnTo>
                    <a:pt x="1786" y="20"/>
                  </a:lnTo>
                  <a:lnTo>
                    <a:pt x="1794" y="20"/>
                  </a:lnTo>
                  <a:lnTo>
                    <a:pt x="1800" y="20"/>
                  </a:lnTo>
                  <a:lnTo>
                    <a:pt x="1808" y="20"/>
                  </a:lnTo>
                  <a:lnTo>
                    <a:pt x="1814" y="23"/>
                  </a:lnTo>
                  <a:lnTo>
                    <a:pt x="1822" y="26"/>
                  </a:lnTo>
                  <a:lnTo>
                    <a:pt x="1828" y="26"/>
                  </a:lnTo>
                  <a:lnTo>
                    <a:pt x="1837" y="23"/>
                  </a:lnTo>
                  <a:lnTo>
                    <a:pt x="1842" y="20"/>
                  </a:lnTo>
                  <a:lnTo>
                    <a:pt x="1851" y="20"/>
                  </a:lnTo>
                  <a:lnTo>
                    <a:pt x="1856" y="20"/>
                  </a:lnTo>
                  <a:lnTo>
                    <a:pt x="1865" y="20"/>
                  </a:lnTo>
                  <a:lnTo>
                    <a:pt x="1871" y="17"/>
                  </a:lnTo>
                  <a:lnTo>
                    <a:pt x="1879" y="17"/>
                  </a:lnTo>
                  <a:lnTo>
                    <a:pt x="1888" y="17"/>
                  </a:lnTo>
                  <a:lnTo>
                    <a:pt x="1893" y="20"/>
                  </a:lnTo>
                  <a:lnTo>
                    <a:pt x="1902" y="17"/>
                  </a:lnTo>
                  <a:lnTo>
                    <a:pt x="1907" y="14"/>
                  </a:lnTo>
                  <a:lnTo>
                    <a:pt x="1916" y="12"/>
                  </a:lnTo>
                  <a:lnTo>
                    <a:pt x="1922" y="17"/>
                  </a:lnTo>
                  <a:lnTo>
                    <a:pt x="1930" y="20"/>
                  </a:lnTo>
                  <a:lnTo>
                    <a:pt x="1936" y="20"/>
                  </a:lnTo>
                  <a:lnTo>
                    <a:pt x="1944" y="20"/>
                  </a:lnTo>
                  <a:lnTo>
                    <a:pt x="1950" y="17"/>
                  </a:lnTo>
                  <a:lnTo>
                    <a:pt x="1958" y="17"/>
                  </a:lnTo>
                  <a:lnTo>
                    <a:pt x="1964" y="17"/>
                  </a:lnTo>
                  <a:lnTo>
                    <a:pt x="1973" y="17"/>
                  </a:lnTo>
                  <a:lnTo>
                    <a:pt x="1978" y="20"/>
                  </a:lnTo>
                  <a:lnTo>
                    <a:pt x="1987" y="20"/>
                  </a:lnTo>
                  <a:lnTo>
                    <a:pt x="1993" y="26"/>
                  </a:lnTo>
                  <a:lnTo>
                    <a:pt x="2001" y="26"/>
                  </a:lnTo>
                  <a:lnTo>
                    <a:pt x="2007" y="26"/>
                  </a:lnTo>
                  <a:lnTo>
                    <a:pt x="2015" y="23"/>
                  </a:lnTo>
                  <a:lnTo>
                    <a:pt x="2021" y="23"/>
                  </a:lnTo>
                  <a:lnTo>
                    <a:pt x="2029" y="20"/>
                  </a:lnTo>
                  <a:lnTo>
                    <a:pt x="2035" y="17"/>
                  </a:lnTo>
                  <a:lnTo>
                    <a:pt x="2044" y="12"/>
                  </a:lnTo>
                  <a:lnTo>
                    <a:pt x="2049" y="12"/>
                  </a:lnTo>
                  <a:lnTo>
                    <a:pt x="2058" y="14"/>
                  </a:lnTo>
                  <a:lnTo>
                    <a:pt x="2063" y="20"/>
                  </a:lnTo>
                  <a:lnTo>
                    <a:pt x="2072" y="23"/>
                  </a:lnTo>
                  <a:lnTo>
                    <a:pt x="2078" y="23"/>
                  </a:lnTo>
                  <a:lnTo>
                    <a:pt x="2086" y="20"/>
                  </a:lnTo>
                  <a:lnTo>
                    <a:pt x="2092" y="20"/>
                  </a:lnTo>
                  <a:lnTo>
                    <a:pt x="2100" y="20"/>
                  </a:lnTo>
                  <a:lnTo>
                    <a:pt x="2106" y="20"/>
                  </a:lnTo>
                  <a:lnTo>
                    <a:pt x="2114" y="20"/>
                  </a:lnTo>
                  <a:lnTo>
                    <a:pt x="2120" y="20"/>
                  </a:lnTo>
                  <a:lnTo>
                    <a:pt x="2129" y="20"/>
                  </a:lnTo>
                  <a:lnTo>
                    <a:pt x="2134" y="23"/>
                  </a:lnTo>
                  <a:lnTo>
                    <a:pt x="2143" y="23"/>
                  </a:lnTo>
                  <a:lnTo>
                    <a:pt x="2148" y="20"/>
                  </a:lnTo>
                  <a:lnTo>
                    <a:pt x="2157" y="20"/>
                  </a:lnTo>
                  <a:lnTo>
                    <a:pt x="2163" y="23"/>
                  </a:lnTo>
                  <a:lnTo>
                    <a:pt x="2171" y="26"/>
                  </a:lnTo>
                  <a:lnTo>
                    <a:pt x="2177" y="26"/>
                  </a:lnTo>
                  <a:lnTo>
                    <a:pt x="2185" y="20"/>
                  </a:lnTo>
                  <a:lnTo>
                    <a:pt x="2191" y="17"/>
                  </a:lnTo>
                  <a:lnTo>
                    <a:pt x="2199" y="17"/>
                  </a:lnTo>
                  <a:lnTo>
                    <a:pt x="2205" y="20"/>
                  </a:lnTo>
                  <a:lnTo>
                    <a:pt x="2214" y="20"/>
                  </a:lnTo>
                  <a:lnTo>
                    <a:pt x="2219" y="20"/>
                  </a:lnTo>
                  <a:lnTo>
                    <a:pt x="2228" y="20"/>
                  </a:lnTo>
                  <a:lnTo>
                    <a:pt x="2233" y="20"/>
                  </a:lnTo>
                  <a:lnTo>
                    <a:pt x="2242" y="23"/>
                  </a:lnTo>
                  <a:lnTo>
                    <a:pt x="2248" y="23"/>
                  </a:lnTo>
                  <a:lnTo>
                    <a:pt x="2256" y="20"/>
                  </a:lnTo>
                  <a:lnTo>
                    <a:pt x="2262" y="20"/>
                  </a:lnTo>
                  <a:lnTo>
                    <a:pt x="2270" y="17"/>
                  </a:lnTo>
                  <a:lnTo>
                    <a:pt x="2276" y="20"/>
                  </a:lnTo>
                  <a:lnTo>
                    <a:pt x="2284" y="23"/>
                  </a:lnTo>
                  <a:lnTo>
                    <a:pt x="2290" y="20"/>
                  </a:lnTo>
                  <a:lnTo>
                    <a:pt x="2299" y="20"/>
                  </a:lnTo>
                  <a:lnTo>
                    <a:pt x="2304" y="20"/>
                  </a:lnTo>
                  <a:lnTo>
                    <a:pt x="2313" y="20"/>
                  </a:lnTo>
                  <a:lnTo>
                    <a:pt x="2318" y="20"/>
                  </a:lnTo>
                  <a:lnTo>
                    <a:pt x="2327" y="20"/>
                  </a:lnTo>
                  <a:lnTo>
                    <a:pt x="2333" y="26"/>
                  </a:lnTo>
                  <a:lnTo>
                    <a:pt x="2341" y="29"/>
                  </a:lnTo>
                  <a:lnTo>
                    <a:pt x="2347" y="31"/>
                  </a:lnTo>
                  <a:lnTo>
                    <a:pt x="2355" y="29"/>
                  </a:lnTo>
                  <a:lnTo>
                    <a:pt x="2361" y="26"/>
                  </a:lnTo>
                  <a:lnTo>
                    <a:pt x="2369" y="23"/>
                  </a:lnTo>
                  <a:lnTo>
                    <a:pt x="2375" y="23"/>
                  </a:lnTo>
                  <a:lnTo>
                    <a:pt x="2384" y="26"/>
                  </a:lnTo>
                  <a:lnTo>
                    <a:pt x="2389" y="29"/>
                  </a:lnTo>
                  <a:lnTo>
                    <a:pt x="2398" y="29"/>
                  </a:lnTo>
                  <a:lnTo>
                    <a:pt x="2403" y="29"/>
                  </a:lnTo>
                  <a:lnTo>
                    <a:pt x="2412" y="29"/>
                  </a:lnTo>
                  <a:lnTo>
                    <a:pt x="2418" y="31"/>
                  </a:lnTo>
                  <a:lnTo>
                    <a:pt x="2426" y="31"/>
                  </a:lnTo>
                  <a:lnTo>
                    <a:pt x="2432" y="29"/>
                  </a:lnTo>
                  <a:lnTo>
                    <a:pt x="2440" y="26"/>
                  </a:lnTo>
                  <a:lnTo>
                    <a:pt x="2446" y="26"/>
                  </a:lnTo>
                  <a:lnTo>
                    <a:pt x="2454" y="29"/>
                  </a:lnTo>
                  <a:lnTo>
                    <a:pt x="2460" y="34"/>
                  </a:lnTo>
                  <a:lnTo>
                    <a:pt x="2469" y="40"/>
                  </a:lnTo>
                  <a:lnTo>
                    <a:pt x="2474" y="43"/>
                  </a:lnTo>
                  <a:lnTo>
                    <a:pt x="2483" y="40"/>
                  </a:lnTo>
                  <a:lnTo>
                    <a:pt x="2489" y="37"/>
                  </a:lnTo>
                  <a:lnTo>
                    <a:pt x="2497" y="31"/>
                  </a:lnTo>
                  <a:lnTo>
                    <a:pt x="2503" y="34"/>
                  </a:lnTo>
                  <a:lnTo>
                    <a:pt x="2511" y="37"/>
                  </a:lnTo>
                  <a:lnTo>
                    <a:pt x="2517" y="37"/>
                  </a:lnTo>
                  <a:lnTo>
                    <a:pt x="2525" y="37"/>
                  </a:lnTo>
                  <a:lnTo>
                    <a:pt x="2531" y="34"/>
                  </a:lnTo>
                  <a:lnTo>
                    <a:pt x="2540" y="34"/>
                  </a:lnTo>
                  <a:lnTo>
                    <a:pt x="2545" y="37"/>
                  </a:lnTo>
                  <a:lnTo>
                    <a:pt x="2554" y="40"/>
                  </a:lnTo>
                  <a:lnTo>
                    <a:pt x="2559" y="40"/>
                  </a:lnTo>
                  <a:lnTo>
                    <a:pt x="2568" y="40"/>
                  </a:lnTo>
                  <a:lnTo>
                    <a:pt x="2574" y="43"/>
                  </a:lnTo>
                  <a:lnTo>
                    <a:pt x="2582" y="46"/>
                  </a:lnTo>
                  <a:lnTo>
                    <a:pt x="2588" y="46"/>
                  </a:lnTo>
                  <a:lnTo>
                    <a:pt x="2596" y="48"/>
                  </a:lnTo>
                  <a:lnTo>
                    <a:pt x="2602" y="48"/>
                  </a:lnTo>
                  <a:lnTo>
                    <a:pt x="2610" y="48"/>
                  </a:lnTo>
                  <a:lnTo>
                    <a:pt x="2616" y="48"/>
                  </a:lnTo>
                  <a:lnTo>
                    <a:pt x="2625" y="48"/>
                  </a:lnTo>
                  <a:lnTo>
                    <a:pt x="2630" y="46"/>
                  </a:lnTo>
                  <a:lnTo>
                    <a:pt x="2639" y="46"/>
                  </a:lnTo>
                  <a:lnTo>
                    <a:pt x="2644" y="46"/>
                  </a:lnTo>
                  <a:lnTo>
                    <a:pt x="2653" y="46"/>
                  </a:lnTo>
                  <a:lnTo>
                    <a:pt x="2659" y="46"/>
                  </a:lnTo>
                  <a:lnTo>
                    <a:pt x="2667" y="48"/>
                  </a:lnTo>
                  <a:lnTo>
                    <a:pt x="2673" y="48"/>
                  </a:lnTo>
                  <a:lnTo>
                    <a:pt x="2681" y="51"/>
                  </a:lnTo>
                  <a:lnTo>
                    <a:pt x="2687" y="48"/>
                  </a:lnTo>
                  <a:lnTo>
                    <a:pt x="2695" y="51"/>
                  </a:lnTo>
                  <a:lnTo>
                    <a:pt x="2701" y="54"/>
                  </a:lnTo>
                  <a:lnTo>
                    <a:pt x="2710" y="57"/>
                  </a:lnTo>
                  <a:lnTo>
                    <a:pt x="2715" y="57"/>
                  </a:lnTo>
                  <a:lnTo>
                    <a:pt x="2724" y="54"/>
                  </a:lnTo>
                  <a:lnTo>
                    <a:pt x="2729" y="57"/>
                  </a:lnTo>
                  <a:lnTo>
                    <a:pt x="2738" y="57"/>
                  </a:lnTo>
                  <a:lnTo>
                    <a:pt x="2744" y="57"/>
                  </a:lnTo>
                  <a:lnTo>
                    <a:pt x="2752" y="60"/>
                  </a:lnTo>
                  <a:lnTo>
                    <a:pt x="2758" y="60"/>
                  </a:lnTo>
                  <a:lnTo>
                    <a:pt x="2766" y="60"/>
                  </a:lnTo>
                  <a:lnTo>
                    <a:pt x="2772" y="60"/>
                  </a:lnTo>
                  <a:lnTo>
                    <a:pt x="2780" y="63"/>
                  </a:lnTo>
                  <a:lnTo>
                    <a:pt x="2786" y="63"/>
                  </a:lnTo>
                  <a:lnTo>
                    <a:pt x="2795" y="63"/>
                  </a:lnTo>
                  <a:lnTo>
                    <a:pt x="2800" y="63"/>
                  </a:lnTo>
                  <a:lnTo>
                    <a:pt x="2809" y="63"/>
                  </a:lnTo>
                  <a:lnTo>
                    <a:pt x="2817" y="65"/>
                  </a:lnTo>
                  <a:lnTo>
                    <a:pt x="2823" y="65"/>
                  </a:lnTo>
                  <a:lnTo>
                    <a:pt x="2831" y="65"/>
                  </a:lnTo>
                </a:path>
              </a:pathLst>
            </a:custGeom>
            <a:noFill/>
            <a:ln w="6350">
              <a:solidFill>
                <a:srgbClr val="FF0000"/>
              </a:solidFill>
              <a:prstDash val="solid"/>
              <a:round/>
              <a:headEnd/>
              <a:tailEnd/>
            </a:ln>
          </p:spPr>
          <p:txBody>
            <a:bodyPr/>
            <a:lstStyle/>
            <a:p>
              <a:endParaRPr lang="en-US"/>
            </a:p>
          </p:txBody>
        </p:sp>
        <p:sp>
          <p:nvSpPr>
            <p:cNvPr id="170727" name="Freeform 743"/>
            <p:cNvSpPr>
              <a:spLocks noChangeAspect="1"/>
            </p:cNvSpPr>
            <p:nvPr/>
          </p:nvSpPr>
          <p:spPr bwMode="auto">
            <a:xfrm>
              <a:off x="4901" y="1513"/>
              <a:ext cx="1114" cy="118"/>
            </a:xfrm>
            <a:custGeom>
              <a:avLst/>
              <a:gdLst/>
              <a:ahLst/>
              <a:cxnLst>
                <a:cxn ang="0">
                  <a:pos x="43" y="122"/>
                </a:cxn>
                <a:cxn ang="0">
                  <a:pos x="91" y="108"/>
                </a:cxn>
                <a:cxn ang="0">
                  <a:pos x="142" y="133"/>
                </a:cxn>
                <a:cxn ang="0">
                  <a:pos x="190" y="122"/>
                </a:cxn>
                <a:cxn ang="0">
                  <a:pos x="241" y="119"/>
                </a:cxn>
                <a:cxn ang="0">
                  <a:pos x="289" y="136"/>
                </a:cxn>
                <a:cxn ang="0">
                  <a:pos x="340" y="139"/>
                </a:cxn>
                <a:cxn ang="0">
                  <a:pos x="388" y="119"/>
                </a:cxn>
                <a:cxn ang="0">
                  <a:pos x="439" y="144"/>
                </a:cxn>
                <a:cxn ang="0">
                  <a:pos x="487" y="170"/>
                </a:cxn>
                <a:cxn ang="0">
                  <a:pos x="539" y="190"/>
                </a:cxn>
                <a:cxn ang="0">
                  <a:pos x="587" y="190"/>
                </a:cxn>
                <a:cxn ang="0">
                  <a:pos x="638" y="173"/>
                </a:cxn>
                <a:cxn ang="0">
                  <a:pos x="686" y="119"/>
                </a:cxn>
                <a:cxn ang="0">
                  <a:pos x="737" y="82"/>
                </a:cxn>
                <a:cxn ang="0">
                  <a:pos x="785" y="31"/>
                </a:cxn>
                <a:cxn ang="0">
                  <a:pos x="836" y="6"/>
                </a:cxn>
                <a:cxn ang="0">
                  <a:pos x="884" y="6"/>
                </a:cxn>
                <a:cxn ang="0">
                  <a:pos x="935" y="11"/>
                </a:cxn>
                <a:cxn ang="0">
                  <a:pos x="986" y="34"/>
                </a:cxn>
                <a:cxn ang="0">
                  <a:pos x="1035" y="76"/>
                </a:cxn>
                <a:cxn ang="0">
                  <a:pos x="1086" y="127"/>
                </a:cxn>
                <a:cxn ang="0">
                  <a:pos x="1134" y="178"/>
                </a:cxn>
                <a:cxn ang="0">
                  <a:pos x="1185" y="204"/>
                </a:cxn>
                <a:cxn ang="0">
                  <a:pos x="1233" y="212"/>
                </a:cxn>
                <a:cxn ang="0">
                  <a:pos x="1284" y="235"/>
                </a:cxn>
                <a:cxn ang="0">
                  <a:pos x="1332" y="207"/>
                </a:cxn>
                <a:cxn ang="0">
                  <a:pos x="1383" y="187"/>
                </a:cxn>
                <a:cxn ang="0">
                  <a:pos x="1431" y="181"/>
                </a:cxn>
                <a:cxn ang="0">
                  <a:pos x="1482" y="142"/>
                </a:cxn>
                <a:cxn ang="0">
                  <a:pos x="1531" y="133"/>
                </a:cxn>
                <a:cxn ang="0">
                  <a:pos x="1582" y="116"/>
                </a:cxn>
                <a:cxn ang="0">
                  <a:pos x="1630" y="113"/>
                </a:cxn>
                <a:cxn ang="0">
                  <a:pos x="1681" y="119"/>
                </a:cxn>
                <a:cxn ang="0">
                  <a:pos x="1729" y="113"/>
                </a:cxn>
                <a:cxn ang="0">
                  <a:pos x="1780" y="113"/>
                </a:cxn>
                <a:cxn ang="0">
                  <a:pos x="1828" y="102"/>
                </a:cxn>
                <a:cxn ang="0">
                  <a:pos x="1879" y="105"/>
                </a:cxn>
                <a:cxn ang="0">
                  <a:pos x="1930" y="113"/>
                </a:cxn>
                <a:cxn ang="0">
                  <a:pos x="1978" y="105"/>
                </a:cxn>
                <a:cxn ang="0">
                  <a:pos x="2029" y="99"/>
                </a:cxn>
                <a:cxn ang="0">
                  <a:pos x="2078" y="113"/>
                </a:cxn>
                <a:cxn ang="0">
                  <a:pos x="2129" y="113"/>
                </a:cxn>
                <a:cxn ang="0">
                  <a:pos x="2177" y="130"/>
                </a:cxn>
                <a:cxn ang="0">
                  <a:pos x="2228" y="130"/>
                </a:cxn>
                <a:cxn ang="0">
                  <a:pos x="2276" y="122"/>
                </a:cxn>
                <a:cxn ang="0">
                  <a:pos x="2327" y="125"/>
                </a:cxn>
                <a:cxn ang="0">
                  <a:pos x="2375" y="130"/>
                </a:cxn>
                <a:cxn ang="0">
                  <a:pos x="2426" y="139"/>
                </a:cxn>
                <a:cxn ang="0">
                  <a:pos x="2474" y="142"/>
                </a:cxn>
                <a:cxn ang="0">
                  <a:pos x="2525" y="147"/>
                </a:cxn>
                <a:cxn ang="0">
                  <a:pos x="2574" y="159"/>
                </a:cxn>
                <a:cxn ang="0">
                  <a:pos x="2625" y="156"/>
                </a:cxn>
                <a:cxn ang="0">
                  <a:pos x="2673" y="176"/>
                </a:cxn>
                <a:cxn ang="0">
                  <a:pos x="2724" y="170"/>
                </a:cxn>
                <a:cxn ang="0">
                  <a:pos x="2772" y="170"/>
                </a:cxn>
                <a:cxn ang="0">
                  <a:pos x="2823" y="170"/>
                </a:cxn>
              </a:cxnLst>
              <a:rect l="0" t="0" r="r" b="b"/>
              <a:pathLst>
                <a:path w="2831" h="235">
                  <a:moveTo>
                    <a:pt x="0" y="125"/>
                  </a:moveTo>
                  <a:lnTo>
                    <a:pt x="6" y="122"/>
                  </a:lnTo>
                  <a:lnTo>
                    <a:pt x="11" y="119"/>
                  </a:lnTo>
                  <a:lnTo>
                    <a:pt x="20" y="122"/>
                  </a:lnTo>
                  <a:lnTo>
                    <a:pt x="28" y="127"/>
                  </a:lnTo>
                  <a:lnTo>
                    <a:pt x="34" y="127"/>
                  </a:lnTo>
                  <a:lnTo>
                    <a:pt x="43" y="122"/>
                  </a:lnTo>
                  <a:lnTo>
                    <a:pt x="48" y="113"/>
                  </a:lnTo>
                  <a:lnTo>
                    <a:pt x="57" y="108"/>
                  </a:lnTo>
                  <a:lnTo>
                    <a:pt x="62" y="102"/>
                  </a:lnTo>
                  <a:lnTo>
                    <a:pt x="71" y="96"/>
                  </a:lnTo>
                  <a:lnTo>
                    <a:pt x="77" y="93"/>
                  </a:lnTo>
                  <a:lnTo>
                    <a:pt x="85" y="99"/>
                  </a:lnTo>
                  <a:lnTo>
                    <a:pt x="91" y="108"/>
                  </a:lnTo>
                  <a:lnTo>
                    <a:pt x="99" y="113"/>
                  </a:lnTo>
                  <a:lnTo>
                    <a:pt x="105" y="119"/>
                  </a:lnTo>
                  <a:lnTo>
                    <a:pt x="113" y="125"/>
                  </a:lnTo>
                  <a:lnTo>
                    <a:pt x="119" y="130"/>
                  </a:lnTo>
                  <a:lnTo>
                    <a:pt x="128" y="130"/>
                  </a:lnTo>
                  <a:lnTo>
                    <a:pt x="133" y="133"/>
                  </a:lnTo>
                  <a:lnTo>
                    <a:pt x="142" y="133"/>
                  </a:lnTo>
                  <a:lnTo>
                    <a:pt x="147" y="133"/>
                  </a:lnTo>
                  <a:lnTo>
                    <a:pt x="156" y="122"/>
                  </a:lnTo>
                  <a:lnTo>
                    <a:pt x="162" y="110"/>
                  </a:lnTo>
                  <a:lnTo>
                    <a:pt x="170" y="105"/>
                  </a:lnTo>
                  <a:lnTo>
                    <a:pt x="176" y="102"/>
                  </a:lnTo>
                  <a:lnTo>
                    <a:pt x="184" y="110"/>
                  </a:lnTo>
                  <a:lnTo>
                    <a:pt x="190" y="122"/>
                  </a:lnTo>
                  <a:lnTo>
                    <a:pt x="198" y="127"/>
                  </a:lnTo>
                  <a:lnTo>
                    <a:pt x="204" y="127"/>
                  </a:lnTo>
                  <a:lnTo>
                    <a:pt x="213" y="125"/>
                  </a:lnTo>
                  <a:lnTo>
                    <a:pt x="218" y="119"/>
                  </a:lnTo>
                  <a:lnTo>
                    <a:pt x="227" y="113"/>
                  </a:lnTo>
                  <a:lnTo>
                    <a:pt x="232" y="113"/>
                  </a:lnTo>
                  <a:lnTo>
                    <a:pt x="241" y="119"/>
                  </a:lnTo>
                  <a:lnTo>
                    <a:pt x="247" y="116"/>
                  </a:lnTo>
                  <a:lnTo>
                    <a:pt x="255" y="110"/>
                  </a:lnTo>
                  <a:lnTo>
                    <a:pt x="261" y="108"/>
                  </a:lnTo>
                  <a:lnTo>
                    <a:pt x="269" y="119"/>
                  </a:lnTo>
                  <a:lnTo>
                    <a:pt x="275" y="130"/>
                  </a:lnTo>
                  <a:lnTo>
                    <a:pt x="283" y="136"/>
                  </a:lnTo>
                  <a:lnTo>
                    <a:pt x="289" y="136"/>
                  </a:lnTo>
                  <a:lnTo>
                    <a:pt x="298" y="133"/>
                  </a:lnTo>
                  <a:lnTo>
                    <a:pt x="303" y="130"/>
                  </a:lnTo>
                  <a:lnTo>
                    <a:pt x="312" y="130"/>
                  </a:lnTo>
                  <a:lnTo>
                    <a:pt x="317" y="127"/>
                  </a:lnTo>
                  <a:lnTo>
                    <a:pt x="326" y="127"/>
                  </a:lnTo>
                  <a:lnTo>
                    <a:pt x="332" y="133"/>
                  </a:lnTo>
                  <a:lnTo>
                    <a:pt x="340" y="139"/>
                  </a:lnTo>
                  <a:lnTo>
                    <a:pt x="346" y="144"/>
                  </a:lnTo>
                  <a:lnTo>
                    <a:pt x="354" y="144"/>
                  </a:lnTo>
                  <a:lnTo>
                    <a:pt x="360" y="139"/>
                  </a:lnTo>
                  <a:lnTo>
                    <a:pt x="368" y="127"/>
                  </a:lnTo>
                  <a:lnTo>
                    <a:pt x="374" y="119"/>
                  </a:lnTo>
                  <a:lnTo>
                    <a:pt x="383" y="116"/>
                  </a:lnTo>
                  <a:lnTo>
                    <a:pt x="388" y="119"/>
                  </a:lnTo>
                  <a:lnTo>
                    <a:pt x="397" y="125"/>
                  </a:lnTo>
                  <a:lnTo>
                    <a:pt x="402" y="130"/>
                  </a:lnTo>
                  <a:lnTo>
                    <a:pt x="411" y="133"/>
                  </a:lnTo>
                  <a:lnTo>
                    <a:pt x="417" y="136"/>
                  </a:lnTo>
                  <a:lnTo>
                    <a:pt x="425" y="142"/>
                  </a:lnTo>
                  <a:lnTo>
                    <a:pt x="431" y="144"/>
                  </a:lnTo>
                  <a:lnTo>
                    <a:pt x="439" y="144"/>
                  </a:lnTo>
                  <a:lnTo>
                    <a:pt x="445" y="144"/>
                  </a:lnTo>
                  <a:lnTo>
                    <a:pt x="453" y="144"/>
                  </a:lnTo>
                  <a:lnTo>
                    <a:pt x="459" y="150"/>
                  </a:lnTo>
                  <a:lnTo>
                    <a:pt x="468" y="161"/>
                  </a:lnTo>
                  <a:lnTo>
                    <a:pt x="473" y="170"/>
                  </a:lnTo>
                  <a:lnTo>
                    <a:pt x="482" y="173"/>
                  </a:lnTo>
                  <a:lnTo>
                    <a:pt x="487" y="170"/>
                  </a:lnTo>
                  <a:lnTo>
                    <a:pt x="496" y="170"/>
                  </a:lnTo>
                  <a:lnTo>
                    <a:pt x="502" y="173"/>
                  </a:lnTo>
                  <a:lnTo>
                    <a:pt x="510" y="178"/>
                  </a:lnTo>
                  <a:lnTo>
                    <a:pt x="516" y="181"/>
                  </a:lnTo>
                  <a:lnTo>
                    <a:pt x="524" y="181"/>
                  </a:lnTo>
                  <a:lnTo>
                    <a:pt x="530" y="184"/>
                  </a:lnTo>
                  <a:lnTo>
                    <a:pt x="539" y="190"/>
                  </a:lnTo>
                  <a:lnTo>
                    <a:pt x="544" y="195"/>
                  </a:lnTo>
                  <a:lnTo>
                    <a:pt x="553" y="195"/>
                  </a:lnTo>
                  <a:lnTo>
                    <a:pt x="558" y="193"/>
                  </a:lnTo>
                  <a:lnTo>
                    <a:pt x="567" y="190"/>
                  </a:lnTo>
                  <a:lnTo>
                    <a:pt x="573" y="193"/>
                  </a:lnTo>
                  <a:lnTo>
                    <a:pt x="581" y="193"/>
                  </a:lnTo>
                  <a:lnTo>
                    <a:pt x="587" y="190"/>
                  </a:lnTo>
                  <a:lnTo>
                    <a:pt x="595" y="178"/>
                  </a:lnTo>
                  <a:lnTo>
                    <a:pt x="601" y="170"/>
                  </a:lnTo>
                  <a:lnTo>
                    <a:pt x="609" y="164"/>
                  </a:lnTo>
                  <a:lnTo>
                    <a:pt x="615" y="170"/>
                  </a:lnTo>
                  <a:lnTo>
                    <a:pt x="624" y="176"/>
                  </a:lnTo>
                  <a:lnTo>
                    <a:pt x="629" y="178"/>
                  </a:lnTo>
                  <a:lnTo>
                    <a:pt x="638" y="173"/>
                  </a:lnTo>
                  <a:lnTo>
                    <a:pt x="643" y="161"/>
                  </a:lnTo>
                  <a:lnTo>
                    <a:pt x="652" y="156"/>
                  </a:lnTo>
                  <a:lnTo>
                    <a:pt x="658" y="159"/>
                  </a:lnTo>
                  <a:lnTo>
                    <a:pt x="666" y="161"/>
                  </a:lnTo>
                  <a:lnTo>
                    <a:pt x="672" y="156"/>
                  </a:lnTo>
                  <a:lnTo>
                    <a:pt x="680" y="136"/>
                  </a:lnTo>
                  <a:lnTo>
                    <a:pt x="686" y="119"/>
                  </a:lnTo>
                  <a:lnTo>
                    <a:pt x="694" y="113"/>
                  </a:lnTo>
                  <a:lnTo>
                    <a:pt x="700" y="108"/>
                  </a:lnTo>
                  <a:lnTo>
                    <a:pt x="709" y="105"/>
                  </a:lnTo>
                  <a:lnTo>
                    <a:pt x="714" y="105"/>
                  </a:lnTo>
                  <a:lnTo>
                    <a:pt x="723" y="108"/>
                  </a:lnTo>
                  <a:lnTo>
                    <a:pt x="728" y="99"/>
                  </a:lnTo>
                  <a:lnTo>
                    <a:pt x="737" y="82"/>
                  </a:lnTo>
                  <a:lnTo>
                    <a:pt x="743" y="65"/>
                  </a:lnTo>
                  <a:lnTo>
                    <a:pt x="751" y="54"/>
                  </a:lnTo>
                  <a:lnTo>
                    <a:pt x="757" y="57"/>
                  </a:lnTo>
                  <a:lnTo>
                    <a:pt x="765" y="59"/>
                  </a:lnTo>
                  <a:lnTo>
                    <a:pt x="771" y="54"/>
                  </a:lnTo>
                  <a:lnTo>
                    <a:pt x="779" y="40"/>
                  </a:lnTo>
                  <a:lnTo>
                    <a:pt x="785" y="31"/>
                  </a:lnTo>
                  <a:lnTo>
                    <a:pt x="794" y="31"/>
                  </a:lnTo>
                  <a:lnTo>
                    <a:pt x="799" y="34"/>
                  </a:lnTo>
                  <a:lnTo>
                    <a:pt x="808" y="37"/>
                  </a:lnTo>
                  <a:lnTo>
                    <a:pt x="813" y="25"/>
                  </a:lnTo>
                  <a:lnTo>
                    <a:pt x="822" y="6"/>
                  </a:lnTo>
                  <a:lnTo>
                    <a:pt x="828" y="0"/>
                  </a:lnTo>
                  <a:lnTo>
                    <a:pt x="836" y="6"/>
                  </a:lnTo>
                  <a:lnTo>
                    <a:pt x="842" y="11"/>
                  </a:lnTo>
                  <a:lnTo>
                    <a:pt x="850" y="11"/>
                  </a:lnTo>
                  <a:lnTo>
                    <a:pt x="856" y="11"/>
                  </a:lnTo>
                  <a:lnTo>
                    <a:pt x="864" y="6"/>
                  </a:lnTo>
                  <a:lnTo>
                    <a:pt x="870" y="6"/>
                  </a:lnTo>
                  <a:lnTo>
                    <a:pt x="879" y="8"/>
                  </a:lnTo>
                  <a:lnTo>
                    <a:pt x="884" y="6"/>
                  </a:lnTo>
                  <a:lnTo>
                    <a:pt x="893" y="0"/>
                  </a:lnTo>
                  <a:lnTo>
                    <a:pt x="898" y="3"/>
                  </a:lnTo>
                  <a:lnTo>
                    <a:pt x="907" y="8"/>
                  </a:lnTo>
                  <a:lnTo>
                    <a:pt x="913" y="11"/>
                  </a:lnTo>
                  <a:lnTo>
                    <a:pt x="921" y="8"/>
                  </a:lnTo>
                  <a:lnTo>
                    <a:pt x="927" y="8"/>
                  </a:lnTo>
                  <a:lnTo>
                    <a:pt x="935" y="11"/>
                  </a:lnTo>
                  <a:lnTo>
                    <a:pt x="941" y="8"/>
                  </a:lnTo>
                  <a:lnTo>
                    <a:pt x="949" y="6"/>
                  </a:lnTo>
                  <a:lnTo>
                    <a:pt x="958" y="11"/>
                  </a:lnTo>
                  <a:lnTo>
                    <a:pt x="964" y="20"/>
                  </a:lnTo>
                  <a:lnTo>
                    <a:pt x="972" y="25"/>
                  </a:lnTo>
                  <a:lnTo>
                    <a:pt x="978" y="28"/>
                  </a:lnTo>
                  <a:lnTo>
                    <a:pt x="986" y="34"/>
                  </a:lnTo>
                  <a:lnTo>
                    <a:pt x="992" y="45"/>
                  </a:lnTo>
                  <a:lnTo>
                    <a:pt x="1000" y="54"/>
                  </a:lnTo>
                  <a:lnTo>
                    <a:pt x="1006" y="62"/>
                  </a:lnTo>
                  <a:lnTo>
                    <a:pt x="1015" y="65"/>
                  </a:lnTo>
                  <a:lnTo>
                    <a:pt x="1020" y="68"/>
                  </a:lnTo>
                  <a:lnTo>
                    <a:pt x="1029" y="71"/>
                  </a:lnTo>
                  <a:lnTo>
                    <a:pt x="1035" y="76"/>
                  </a:lnTo>
                  <a:lnTo>
                    <a:pt x="1043" y="82"/>
                  </a:lnTo>
                  <a:lnTo>
                    <a:pt x="1049" y="93"/>
                  </a:lnTo>
                  <a:lnTo>
                    <a:pt x="1057" y="108"/>
                  </a:lnTo>
                  <a:lnTo>
                    <a:pt x="1063" y="119"/>
                  </a:lnTo>
                  <a:lnTo>
                    <a:pt x="1071" y="122"/>
                  </a:lnTo>
                  <a:lnTo>
                    <a:pt x="1077" y="122"/>
                  </a:lnTo>
                  <a:lnTo>
                    <a:pt x="1086" y="127"/>
                  </a:lnTo>
                  <a:lnTo>
                    <a:pt x="1091" y="139"/>
                  </a:lnTo>
                  <a:lnTo>
                    <a:pt x="1100" y="153"/>
                  </a:lnTo>
                  <a:lnTo>
                    <a:pt x="1105" y="161"/>
                  </a:lnTo>
                  <a:lnTo>
                    <a:pt x="1114" y="161"/>
                  </a:lnTo>
                  <a:lnTo>
                    <a:pt x="1120" y="161"/>
                  </a:lnTo>
                  <a:lnTo>
                    <a:pt x="1128" y="167"/>
                  </a:lnTo>
                  <a:lnTo>
                    <a:pt x="1134" y="178"/>
                  </a:lnTo>
                  <a:lnTo>
                    <a:pt x="1142" y="184"/>
                  </a:lnTo>
                  <a:lnTo>
                    <a:pt x="1148" y="184"/>
                  </a:lnTo>
                  <a:lnTo>
                    <a:pt x="1156" y="190"/>
                  </a:lnTo>
                  <a:lnTo>
                    <a:pt x="1162" y="193"/>
                  </a:lnTo>
                  <a:lnTo>
                    <a:pt x="1171" y="195"/>
                  </a:lnTo>
                  <a:lnTo>
                    <a:pt x="1176" y="198"/>
                  </a:lnTo>
                  <a:lnTo>
                    <a:pt x="1185" y="204"/>
                  </a:lnTo>
                  <a:lnTo>
                    <a:pt x="1190" y="212"/>
                  </a:lnTo>
                  <a:lnTo>
                    <a:pt x="1199" y="218"/>
                  </a:lnTo>
                  <a:lnTo>
                    <a:pt x="1205" y="221"/>
                  </a:lnTo>
                  <a:lnTo>
                    <a:pt x="1213" y="215"/>
                  </a:lnTo>
                  <a:lnTo>
                    <a:pt x="1219" y="212"/>
                  </a:lnTo>
                  <a:lnTo>
                    <a:pt x="1227" y="210"/>
                  </a:lnTo>
                  <a:lnTo>
                    <a:pt x="1233" y="212"/>
                  </a:lnTo>
                  <a:lnTo>
                    <a:pt x="1241" y="218"/>
                  </a:lnTo>
                  <a:lnTo>
                    <a:pt x="1247" y="218"/>
                  </a:lnTo>
                  <a:lnTo>
                    <a:pt x="1256" y="212"/>
                  </a:lnTo>
                  <a:lnTo>
                    <a:pt x="1261" y="207"/>
                  </a:lnTo>
                  <a:lnTo>
                    <a:pt x="1270" y="218"/>
                  </a:lnTo>
                  <a:lnTo>
                    <a:pt x="1275" y="232"/>
                  </a:lnTo>
                  <a:lnTo>
                    <a:pt x="1284" y="235"/>
                  </a:lnTo>
                  <a:lnTo>
                    <a:pt x="1290" y="221"/>
                  </a:lnTo>
                  <a:lnTo>
                    <a:pt x="1298" y="204"/>
                  </a:lnTo>
                  <a:lnTo>
                    <a:pt x="1304" y="195"/>
                  </a:lnTo>
                  <a:lnTo>
                    <a:pt x="1312" y="198"/>
                  </a:lnTo>
                  <a:lnTo>
                    <a:pt x="1318" y="207"/>
                  </a:lnTo>
                  <a:lnTo>
                    <a:pt x="1326" y="210"/>
                  </a:lnTo>
                  <a:lnTo>
                    <a:pt x="1332" y="207"/>
                  </a:lnTo>
                  <a:lnTo>
                    <a:pt x="1341" y="201"/>
                  </a:lnTo>
                  <a:lnTo>
                    <a:pt x="1346" y="198"/>
                  </a:lnTo>
                  <a:lnTo>
                    <a:pt x="1355" y="204"/>
                  </a:lnTo>
                  <a:lnTo>
                    <a:pt x="1360" y="210"/>
                  </a:lnTo>
                  <a:lnTo>
                    <a:pt x="1369" y="204"/>
                  </a:lnTo>
                  <a:lnTo>
                    <a:pt x="1375" y="195"/>
                  </a:lnTo>
                  <a:lnTo>
                    <a:pt x="1383" y="187"/>
                  </a:lnTo>
                  <a:lnTo>
                    <a:pt x="1389" y="181"/>
                  </a:lnTo>
                  <a:lnTo>
                    <a:pt x="1397" y="173"/>
                  </a:lnTo>
                  <a:lnTo>
                    <a:pt x="1403" y="161"/>
                  </a:lnTo>
                  <a:lnTo>
                    <a:pt x="1411" y="161"/>
                  </a:lnTo>
                  <a:lnTo>
                    <a:pt x="1417" y="167"/>
                  </a:lnTo>
                  <a:lnTo>
                    <a:pt x="1426" y="176"/>
                  </a:lnTo>
                  <a:lnTo>
                    <a:pt x="1431" y="181"/>
                  </a:lnTo>
                  <a:lnTo>
                    <a:pt x="1440" y="170"/>
                  </a:lnTo>
                  <a:lnTo>
                    <a:pt x="1445" y="159"/>
                  </a:lnTo>
                  <a:lnTo>
                    <a:pt x="1454" y="159"/>
                  </a:lnTo>
                  <a:lnTo>
                    <a:pt x="1460" y="164"/>
                  </a:lnTo>
                  <a:lnTo>
                    <a:pt x="1468" y="161"/>
                  </a:lnTo>
                  <a:lnTo>
                    <a:pt x="1474" y="150"/>
                  </a:lnTo>
                  <a:lnTo>
                    <a:pt x="1482" y="142"/>
                  </a:lnTo>
                  <a:lnTo>
                    <a:pt x="1488" y="139"/>
                  </a:lnTo>
                  <a:lnTo>
                    <a:pt x="1497" y="142"/>
                  </a:lnTo>
                  <a:lnTo>
                    <a:pt x="1502" y="142"/>
                  </a:lnTo>
                  <a:lnTo>
                    <a:pt x="1511" y="142"/>
                  </a:lnTo>
                  <a:lnTo>
                    <a:pt x="1516" y="136"/>
                  </a:lnTo>
                  <a:lnTo>
                    <a:pt x="1525" y="130"/>
                  </a:lnTo>
                  <a:lnTo>
                    <a:pt x="1531" y="133"/>
                  </a:lnTo>
                  <a:lnTo>
                    <a:pt x="1539" y="144"/>
                  </a:lnTo>
                  <a:lnTo>
                    <a:pt x="1545" y="153"/>
                  </a:lnTo>
                  <a:lnTo>
                    <a:pt x="1553" y="144"/>
                  </a:lnTo>
                  <a:lnTo>
                    <a:pt x="1559" y="125"/>
                  </a:lnTo>
                  <a:lnTo>
                    <a:pt x="1567" y="116"/>
                  </a:lnTo>
                  <a:lnTo>
                    <a:pt x="1573" y="116"/>
                  </a:lnTo>
                  <a:lnTo>
                    <a:pt x="1582" y="116"/>
                  </a:lnTo>
                  <a:lnTo>
                    <a:pt x="1587" y="119"/>
                  </a:lnTo>
                  <a:lnTo>
                    <a:pt x="1596" y="119"/>
                  </a:lnTo>
                  <a:lnTo>
                    <a:pt x="1601" y="125"/>
                  </a:lnTo>
                  <a:lnTo>
                    <a:pt x="1610" y="136"/>
                  </a:lnTo>
                  <a:lnTo>
                    <a:pt x="1616" y="142"/>
                  </a:lnTo>
                  <a:lnTo>
                    <a:pt x="1624" y="130"/>
                  </a:lnTo>
                  <a:lnTo>
                    <a:pt x="1630" y="113"/>
                  </a:lnTo>
                  <a:lnTo>
                    <a:pt x="1638" y="102"/>
                  </a:lnTo>
                  <a:lnTo>
                    <a:pt x="1644" y="105"/>
                  </a:lnTo>
                  <a:lnTo>
                    <a:pt x="1652" y="113"/>
                  </a:lnTo>
                  <a:lnTo>
                    <a:pt x="1658" y="125"/>
                  </a:lnTo>
                  <a:lnTo>
                    <a:pt x="1667" y="122"/>
                  </a:lnTo>
                  <a:lnTo>
                    <a:pt x="1672" y="113"/>
                  </a:lnTo>
                  <a:lnTo>
                    <a:pt x="1681" y="119"/>
                  </a:lnTo>
                  <a:lnTo>
                    <a:pt x="1686" y="125"/>
                  </a:lnTo>
                  <a:lnTo>
                    <a:pt x="1695" y="122"/>
                  </a:lnTo>
                  <a:lnTo>
                    <a:pt x="1701" y="110"/>
                  </a:lnTo>
                  <a:lnTo>
                    <a:pt x="1709" y="102"/>
                  </a:lnTo>
                  <a:lnTo>
                    <a:pt x="1715" y="102"/>
                  </a:lnTo>
                  <a:lnTo>
                    <a:pt x="1723" y="108"/>
                  </a:lnTo>
                  <a:lnTo>
                    <a:pt x="1729" y="113"/>
                  </a:lnTo>
                  <a:lnTo>
                    <a:pt x="1737" y="119"/>
                  </a:lnTo>
                  <a:lnTo>
                    <a:pt x="1743" y="122"/>
                  </a:lnTo>
                  <a:lnTo>
                    <a:pt x="1752" y="119"/>
                  </a:lnTo>
                  <a:lnTo>
                    <a:pt x="1757" y="116"/>
                  </a:lnTo>
                  <a:lnTo>
                    <a:pt x="1766" y="113"/>
                  </a:lnTo>
                  <a:lnTo>
                    <a:pt x="1771" y="113"/>
                  </a:lnTo>
                  <a:lnTo>
                    <a:pt x="1780" y="113"/>
                  </a:lnTo>
                  <a:lnTo>
                    <a:pt x="1786" y="113"/>
                  </a:lnTo>
                  <a:lnTo>
                    <a:pt x="1794" y="113"/>
                  </a:lnTo>
                  <a:lnTo>
                    <a:pt x="1800" y="110"/>
                  </a:lnTo>
                  <a:lnTo>
                    <a:pt x="1808" y="108"/>
                  </a:lnTo>
                  <a:lnTo>
                    <a:pt x="1814" y="105"/>
                  </a:lnTo>
                  <a:lnTo>
                    <a:pt x="1822" y="102"/>
                  </a:lnTo>
                  <a:lnTo>
                    <a:pt x="1828" y="102"/>
                  </a:lnTo>
                  <a:lnTo>
                    <a:pt x="1837" y="110"/>
                  </a:lnTo>
                  <a:lnTo>
                    <a:pt x="1842" y="116"/>
                  </a:lnTo>
                  <a:lnTo>
                    <a:pt x="1851" y="116"/>
                  </a:lnTo>
                  <a:lnTo>
                    <a:pt x="1856" y="110"/>
                  </a:lnTo>
                  <a:lnTo>
                    <a:pt x="1865" y="108"/>
                  </a:lnTo>
                  <a:lnTo>
                    <a:pt x="1871" y="108"/>
                  </a:lnTo>
                  <a:lnTo>
                    <a:pt x="1879" y="105"/>
                  </a:lnTo>
                  <a:lnTo>
                    <a:pt x="1888" y="99"/>
                  </a:lnTo>
                  <a:lnTo>
                    <a:pt x="1893" y="102"/>
                  </a:lnTo>
                  <a:lnTo>
                    <a:pt x="1902" y="108"/>
                  </a:lnTo>
                  <a:lnTo>
                    <a:pt x="1907" y="119"/>
                  </a:lnTo>
                  <a:lnTo>
                    <a:pt x="1916" y="125"/>
                  </a:lnTo>
                  <a:lnTo>
                    <a:pt x="1922" y="119"/>
                  </a:lnTo>
                  <a:lnTo>
                    <a:pt x="1930" y="113"/>
                  </a:lnTo>
                  <a:lnTo>
                    <a:pt x="1936" y="116"/>
                  </a:lnTo>
                  <a:lnTo>
                    <a:pt x="1944" y="119"/>
                  </a:lnTo>
                  <a:lnTo>
                    <a:pt x="1950" y="116"/>
                  </a:lnTo>
                  <a:lnTo>
                    <a:pt x="1958" y="108"/>
                  </a:lnTo>
                  <a:lnTo>
                    <a:pt x="1964" y="110"/>
                  </a:lnTo>
                  <a:lnTo>
                    <a:pt x="1973" y="110"/>
                  </a:lnTo>
                  <a:lnTo>
                    <a:pt x="1978" y="105"/>
                  </a:lnTo>
                  <a:lnTo>
                    <a:pt x="1987" y="99"/>
                  </a:lnTo>
                  <a:lnTo>
                    <a:pt x="1993" y="99"/>
                  </a:lnTo>
                  <a:lnTo>
                    <a:pt x="2001" y="105"/>
                  </a:lnTo>
                  <a:lnTo>
                    <a:pt x="2007" y="110"/>
                  </a:lnTo>
                  <a:lnTo>
                    <a:pt x="2015" y="110"/>
                  </a:lnTo>
                  <a:lnTo>
                    <a:pt x="2021" y="102"/>
                  </a:lnTo>
                  <a:lnTo>
                    <a:pt x="2029" y="99"/>
                  </a:lnTo>
                  <a:lnTo>
                    <a:pt x="2035" y="108"/>
                  </a:lnTo>
                  <a:lnTo>
                    <a:pt x="2044" y="119"/>
                  </a:lnTo>
                  <a:lnTo>
                    <a:pt x="2049" y="122"/>
                  </a:lnTo>
                  <a:lnTo>
                    <a:pt x="2058" y="122"/>
                  </a:lnTo>
                  <a:lnTo>
                    <a:pt x="2063" y="125"/>
                  </a:lnTo>
                  <a:lnTo>
                    <a:pt x="2072" y="125"/>
                  </a:lnTo>
                  <a:lnTo>
                    <a:pt x="2078" y="113"/>
                  </a:lnTo>
                  <a:lnTo>
                    <a:pt x="2086" y="105"/>
                  </a:lnTo>
                  <a:lnTo>
                    <a:pt x="2092" y="99"/>
                  </a:lnTo>
                  <a:lnTo>
                    <a:pt x="2100" y="102"/>
                  </a:lnTo>
                  <a:lnTo>
                    <a:pt x="2106" y="105"/>
                  </a:lnTo>
                  <a:lnTo>
                    <a:pt x="2114" y="108"/>
                  </a:lnTo>
                  <a:lnTo>
                    <a:pt x="2120" y="110"/>
                  </a:lnTo>
                  <a:lnTo>
                    <a:pt x="2129" y="113"/>
                  </a:lnTo>
                  <a:lnTo>
                    <a:pt x="2134" y="119"/>
                  </a:lnTo>
                  <a:lnTo>
                    <a:pt x="2143" y="122"/>
                  </a:lnTo>
                  <a:lnTo>
                    <a:pt x="2148" y="119"/>
                  </a:lnTo>
                  <a:lnTo>
                    <a:pt x="2157" y="116"/>
                  </a:lnTo>
                  <a:lnTo>
                    <a:pt x="2163" y="119"/>
                  </a:lnTo>
                  <a:lnTo>
                    <a:pt x="2171" y="127"/>
                  </a:lnTo>
                  <a:lnTo>
                    <a:pt x="2177" y="130"/>
                  </a:lnTo>
                  <a:lnTo>
                    <a:pt x="2185" y="130"/>
                  </a:lnTo>
                  <a:lnTo>
                    <a:pt x="2191" y="119"/>
                  </a:lnTo>
                  <a:lnTo>
                    <a:pt x="2199" y="113"/>
                  </a:lnTo>
                  <a:lnTo>
                    <a:pt x="2205" y="122"/>
                  </a:lnTo>
                  <a:lnTo>
                    <a:pt x="2214" y="133"/>
                  </a:lnTo>
                  <a:lnTo>
                    <a:pt x="2219" y="136"/>
                  </a:lnTo>
                  <a:lnTo>
                    <a:pt x="2228" y="130"/>
                  </a:lnTo>
                  <a:lnTo>
                    <a:pt x="2233" y="125"/>
                  </a:lnTo>
                  <a:lnTo>
                    <a:pt x="2242" y="119"/>
                  </a:lnTo>
                  <a:lnTo>
                    <a:pt x="2248" y="122"/>
                  </a:lnTo>
                  <a:lnTo>
                    <a:pt x="2256" y="122"/>
                  </a:lnTo>
                  <a:lnTo>
                    <a:pt x="2262" y="122"/>
                  </a:lnTo>
                  <a:lnTo>
                    <a:pt x="2270" y="122"/>
                  </a:lnTo>
                  <a:lnTo>
                    <a:pt x="2276" y="122"/>
                  </a:lnTo>
                  <a:lnTo>
                    <a:pt x="2284" y="127"/>
                  </a:lnTo>
                  <a:lnTo>
                    <a:pt x="2290" y="136"/>
                  </a:lnTo>
                  <a:lnTo>
                    <a:pt x="2299" y="139"/>
                  </a:lnTo>
                  <a:lnTo>
                    <a:pt x="2304" y="142"/>
                  </a:lnTo>
                  <a:lnTo>
                    <a:pt x="2313" y="136"/>
                  </a:lnTo>
                  <a:lnTo>
                    <a:pt x="2318" y="127"/>
                  </a:lnTo>
                  <a:lnTo>
                    <a:pt x="2327" y="125"/>
                  </a:lnTo>
                  <a:lnTo>
                    <a:pt x="2333" y="130"/>
                  </a:lnTo>
                  <a:lnTo>
                    <a:pt x="2341" y="142"/>
                  </a:lnTo>
                  <a:lnTo>
                    <a:pt x="2347" y="142"/>
                  </a:lnTo>
                  <a:lnTo>
                    <a:pt x="2355" y="139"/>
                  </a:lnTo>
                  <a:lnTo>
                    <a:pt x="2361" y="130"/>
                  </a:lnTo>
                  <a:lnTo>
                    <a:pt x="2369" y="127"/>
                  </a:lnTo>
                  <a:lnTo>
                    <a:pt x="2375" y="130"/>
                  </a:lnTo>
                  <a:lnTo>
                    <a:pt x="2384" y="136"/>
                  </a:lnTo>
                  <a:lnTo>
                    <a:pt x="2389" y="144"/>
                  </a:lnTo>
                  <a:lnTo>
                    <a:pt x="2398" y="144"/>
                  </a:lnTo>
                  <a:lnTo>
                    <a:pt x="2403" y="133"/>
                  </a:lnTo>
                  <a:lnTo>
                    <a:pt x="2412" y="122"/>
                  </a:lnTo>
                  <a:lnTo>
                    <a:pt x="2418" y="127"/>
                  </a:lnTo>
                  <a:lnTo>
                    <a:pt x="2426" y="139"/>
                  </a:lnTo>
                  <a:lnTo>
                    <a:pt x="2432" y="147"/>
                  </a:lnTo>
                  <a:lnTo>
                    <a:pt x="2440" y="147"/>
                  </a:lnTo>
                  <a:lnTo>
                    <a:pt x="2446" y="142"/>
                  </a:lnTo>
                  <a:lnTo>
                    <a:pt x="2454" y="136"/>
                  </a:lnTo>
                  <a:lnTo>
                    <a:pt x="2460" y="136"/>
                  </a:lnTo>
                  <a:lnTo>
                    <a:pt x="2469" y="139"/>
                  </a:lnTo>
                  <a:lnTo>
                    <a:pt x="2474" y="142"/>
                  </a:lnTo>
                  <a:lnTo>
                    <a:pt x="2483" y="144"/>
                  </a:lnTo>
                  <a:lnTo>
                    <a:pt x="2489" y="144"/>
                  </a:lnTo>
                  <a:lnTo>
                    <a:pt x="2497" y="144"/>
                  </a:lnTo>
                  <a:lnTo>
                    <a:pt x="2503" y="144"/>
                  </a:lnTo>
                  <a:lnTo>
                    <a:pt x="2511" y="147"/>
                  </a:lnTo>
                  <a:lnTo>
                    <a:pt x="2517" y="147"/>
                  </a:lnTo>
                  <a:lnTo>
                    <a:pt x="2525" y="147"/>
                  </a:lnTo>
                  <a:lnTo>
                    <a:pt x="2531" y="147"/>
                  </a:lnTo>
                  <a:lnTo>
                    <a:pt x="2540" y="144"/>
                  </a:lnTo>
                  <a:lnTo>
                    <a:pt x="2545" y="142"/>
                  </a:lnTo>
                  <a:lnTo>
                    <a:pt x="2554" y="144"/>
                  </a:lnTo>
                  <a:lnTo>
                    <a:pt x="2559" y="150"/>
                  </a:lnTo>
                  <a:lnTo>
                    <a:pt x="2568" y="156"/>
                  </a:lnTo>
                  <a:lnTo>
                    <a:pt x="2574" y="159"/>
                  </a:lnTo>
                  <a:lnTo>
                    <a:pt x="2582" y="156"/>
                  </a:lnTo>
                  <a:lnTo>
                    <a:pt x="2588" y="156"/>
                  </a:lnTo>
                  <a:lnTo>
                    <a:pt x="2596" y="159"/>
                  </a:lnTo>
                  <a:lnTo>
                    <a:pt x="2602" y="164"/>
                  </a:lnTo>
                  <a:lnTo>
                    <a:pt x="2610" y="164"/>
                  </a:lnTo>
                  <a:lnTo>
                    <a:pt x="2616" y="161"/>
                  </a:lnTo>
                  <a:lnTo>
                    <a:pt x="2625" y="156"/>
                  </a:lnTo>
                  <a:lnTo>
                    <a:pt x="2630" y="159"/>
                  </a:lnTo>
                  <a:lnTo>
                    <a:pt x="2639" y="164"/>
                  </a:lnTo>
                  <a:lnTo>
                    <a:pt x="2644" y="167"/>
                  </a:lnTo>
                  <a:lnTo>
                    <a:pt x="2653" y="170"/>
                  </a:lnTo>
                  <a:lnTo>
                    <a:pt x="2659" y="173"/>
                  </a:lnTo>
                  <a:lnTo>
                    <a:pt x="2667" y="173"/>
                  </a:lnTo>
                  <a:lnTo>
                    <a:pt x="2673" y="176"/>
                  </a:lnTo>
                  <a:lnTo>
                    <a:pt x="2681" y="176"/>
                  </a:lnTo>
                  <a:lnTo>
                    <a:pt x="2687" y="173"/>
                  </a:lnTo>
                  <a:lnTo>
                    <a:pt x="2695" y="170"/>
                  </a:lnTo>
                  <a:lnTo>
                    <a:pt x="2701" y="173"/>
                  </a:lnTo>
                  <a:lnTo>
                    <a:pt x="2710" y="173"/>
                  </a:lnTo>
                  <a:lnTo>
                    <a:pt x="2715" y="170"/>
                  </a:lnTo>
                  <a:lnTo>
                    <a:pt x="2724" y="170"/>
                  </a:lnTo>
                  <a:lnTo>
                    <a:pt x="2729" y="173"/>
                  </a:lnTo>
                  <a:lnTo>
                    <a:pt x="2738" y="176"/>
                  </a:lnTo>
                  <a:lnTo>
                    <a:pt x="2744" y="176"/>
                  </a:lnTo>
                  <a:lnTo>
                    <a:pt x="2752" y="176"/>
                  </a:lnTo>
                  <a:lnTo>
                    <a:pt x="2758" y="176"/>
                  </a:lnTo>
                  <a:lnTo>
                    <a:pt x="2766" y="173"/>
                  </a:lnTo>
                  <a:lnTo>
                    <a:pt x="2772" y="170"/>
                  </a:lnTo>
                  <a:lnTo>
                    <a:pt x="2780" y="167"/>
                  </a:lnTo>
                  <a:lnTo>
                    <a:pt x="2786" y="167"/>
                  </a:lnTo>
                  <a:lnTo>
                    <a:pt x="2795" y="164"/>
                  </a:lnTo>
                  <a:lnTo>
                    <a:pt x="2800" y="164"/>
                  </a:lnTo>
                  <a:lnTo>
                    <a:pt x="2809" y="167"/>
                  </a:lnTo>
                  <a:lnTo>
                    <a:pt x="2817" y="167"/>
                  </a:lnTo>
                  <a:lnTo>
                    <a:pt x="2823" y="170"/>
                  </a:lnTo>
                  <a:lnTo>
                    <a:pt x="2831" y="173"/>
                  </a:lnTo>
                </a:path>
              </a:pathLst>
            </a:custGeom>
            <a:noFill/>
            <a:ln w="6350">
              <a:solidFill>
                <a:srgbClr val="000000"/>
              </a:solidFill>
              <a:prstDash val="solid"/>
              <a:round/>
              <a:headEnd/>
              <a:tailEnd/>
            </a:ln>
          </p:spPr>
          <p:txBody>
            <a:bodyPr/>
            <a:lstStyle/>
            <a:p>
              <a:endParaRPr lang="en-US"/>
            </a:p>
          </p:txBody>
        </p:sp>
        <p:sp>
          <p:nvSpPr>
            <p:cNvPr id="170728" name="Freeform 744"/>
            <p:cNvSpPr>
              <a:spLocks noChangeAspect="1"/>
            </p:cNvSpPr>
            <p:nvPr/>
          </p:nvSpPr>
          <p:spPr bwMode="auto">
            <a:xfrm>
              <a:off x="4901" y="1355"/>
              <a:ext cx="1114" cy="111"/>
            </a:xfrm>
            <a:custGeom>
              <a:avLst/>
              <a:gdLst/>
              <a:ahLst/>
              <a:cxnLst>
                <a:cxn ang="0">
                  <a:pos x="43" y="142"/>
                </a:cxn>
                <a:cxn ang="0">
                  <a:pos x="91" y="125"/>
                </a:cxn>
                <a:cxn ang="0">
                  <a:pos x="142" y="142"/>
                </a:cxn>
                <a:cxn ang="0">
                  <a:pos x="190" y="136"/>
                </a:cxn>
                <a:cxn ang="0">
                  <a:pos x="241" y="153"/>
                </a:cxn>
                <a:cxn ang="0">
                  <a:pos x="289" y="147"/>
                </a:cxn>
                <a:cxn ang="0">
                  <a:pos x="340" y="181"/>
                </a:cxn>
                <a:cxn ang="0">
                  <a:pos x="388" y="142"/>
                </a:cxn>
                <a:cxn ang="0">
                  <a:pos x="439" y="176"/>
                </a:cxn>
                <a:cxn ang="0">
                  <a:pos x="487" y="210"/>
                </a:cxn>
                <a:cxn ang="0">
                  <a:pos x="539" y="195"/>
                </a:cxn>
                <a:cxn ang="0">
                  <a:pos x="587" y="178"/>
                </a:cxn>
                <a:cxn ang="0">
                  <a:pos x="638" y="122"/>
                </a:cxn>
                <a:cxn ang="0">
                  <a:pos x="686" y="93"/>
                </a:cxn>
                <a:cxn ang="0">
                  <a:pos x="737" y="59"/>
                </a:cxn>
                <a:cxn ang="0">
                  <a:pos x="785" y="54"/>
                </a:cxn>
                <a:cxn ang="0">
                  <a:pos x="836" y="88"/>
                </a:cxn>
                <a:cxn ang="0">
                  <a:pos x="884" y="130"/>
                </a:cxn>
                <a:cxn ang="0">
                  <a:pos x="935" y="167"/>
                </a:cxn>
                <a:cxn ang="0">
                  <a:pos x="986" y="164"/>
                </a:cxn>
                <a:cxn ang="0">
                  <a:pos x="1035" y="156"/>
                </a:cxn>
                <a:cxn ang="0">
                  <a:pos x="1086" y="110"/>
                </a:cxn>
                <a:cxn ang="0">
                  <a:pos x="1134" y="85"/>
                </a:cxn>
                <a:cxn ang="0">
                  <a:pos x="1185" y="65"/>
                </a:cxn>
                <a:cxn ang="0">
                  <a:pos x="1233" y="23"/>
                </a:cxn>
                <a:cxn ang="0">
                  <a:pos x="1284" y="54"/>
                </a:cxn>
                <a:cxn ang="0">
                  <a:pos x="1332" y="57"/>
                </a:cxn>
                <a:cxn ang="0">
                  <a:pos x="1383" y="96"/>
                </a:cxn>
                <a:cxn ang="0">
                  <a:pos x="1431" y="105"/>
                </a:cxn>
                <a:cxn ang="0">
                  <a:pos x="1482" y="133"/>
                </a:cxn>
                <a:cxn ang="0">
                  <a:pos x="1531" y="130"/>
                </a:cxn>
                <a:cxn ang="0">
                  <a:pos x="1582" y="105"/>
                </a:cxn>
                <a:cxn ang="0">
                  <a:pos x="1630" y="122"/>
                </a:cxn>
                <a:cxn ang="0">
                  <a:pos x="1681" y="153"/>
                </a:cxn>
                <a:cxn ang="0">
                  <a:pos x="1729" y="153"/>
                </a:cxn>
                <a:cxn ang="0">
                  <a:pos x="1780" y="156"/>
                </a:cxn>
                <a:cxn ang="0">
                  <a:pos x="1828" y="113"/>
                </a:cxn>
                <a:cxn ang="0">
                  <a:pos x="1879" y="136"/>
                </a:cxn>
                <a:cxn ang="0">
                  <a:pos x="1930" y="170"/>
                </a:cxn>
                <a:cxn ang="0">
                  <a:pos x="1978" y="144"/>
                </a:cxn>
                <a:cxn ang="0">
                  <a:pos x="2029" y="119"/>
                </a:cxn>
                <a:cxn ang="0">
                  <a:pos x="2078" y="144"/>
                </a:cxn>
                <a:cxn ang="0">
                  <a:pos x="2129" y="156"/>
                </a:cxn>
                <a:cxn ang="0">
                  <a:pos x="2177" y="178"/>
                </a:cxn>
                <a:cxn ang="0">
                  <a:pos x="2228" y="187"/>
                </a:cxn>
                <a:cxn ang="0">
                  <a:pos x="2276" y="176"/>
                </a:cxn>
                <a:cxn ang="0">
                  <a:pos x="2327" y="167"/>
                </a:cxn>
                <a:cxn ang="0">
                  <a:pos x="2375" y="173"/>
                </a:cxn>
                <a:cxn ang="0">
                  <a:pos x="2426" y="176"/>
                </a:cxn>
                <a:cxn ang="0">
                  <a:pos x="2474" y="187"/>
                </a:cxn>
                <a:cxn ang="0">
                  <a:pos x="2525" y="167"/>
                </a:cxn>
                <a:cxn ang="0">
                  <a:pos x="2574" y="207"/>
                </a:cxn>
                <a:cxn ang="0">
                  <a:pos x="2625" y="184"/>
                </a:cxn>
                <a:cxn ang="0">
                  <a:pos x="2673" y="221"/>
                </a:cxn>
                <a:cxn ang="0">
                  <a:pos x="2724" y="207"/>
                </a:cxn>
                <a:cxn ang="0">
                  <a:pos x="2772" y="195"/>
                </a:cxn>
                <a:cxn ang="0">
                  <a:pos x="2823" y="201"/>
                </a:cxn>
              </a:cxnLst>
              <a:rect l="0" t="0" r="r" b="b"/>
              <a:pathLst>
                <a:path w="2831" h="221">
                  <a:moveTo>
                    <a:pt x="0" y="153"/>
                  </a:moveTo>
                  <a:lnTo>
                    <a:pt x="6" y="159"/>
                  </a:lnTo>
                  <a:lnTo>
                    <a:pt x="11" y="156"/>
                  </a:lnTo>
                  <a:lnTo>
                    <a:pt x="20" y="147"/>
                  </a:lnTo>
                  <a:lnTo>
                    <a:pt x="28" y="142"/>
                  </a:lnTo>
                  <a:lnTo>
                    <a:pt x="34" y="139"/>
                  </a:lnTo>
                  <a:lnTo>
                    <a:pt x="43" y="142"/>
                  </a:lnTo>
                  <a:lnTo>
                    <a:pt x="48" y="142"/>
                  </a:lnTo>
                  <a:lnTo>
                    <a:pt x="57" y="133"/>
                  </a:lnTo>
                  <a:lnTo>
                    <a:pt x="62" y="119"/>
                  </a:lnTo>
                  <a:lnTo>
                    <a:pt x="71" y="99"/>
                  </a:lnTo>
                  <a:lnTo>
                    <a:pt x="77" y="91"/>
                  </a:lnTo>
                  <a:lnTo>
                    <a:pt x="85" y="102"/>
                  </a:lnTo>
                  <a:lnTo>
                    <a:pt x="91" y="125"/>
                  </a:lnTo>
                  <a:lnTo>
                    <a:pt x="99" y="142"/>
                  </a:lnTo>
                  <a:lnTo>
                    <a:pt x="105" y="156"/>
                  </a:lnTo>
                  <a:lnTo>
                    <a:pt x="113" y="159"/>
                  </a:lnTo>
                  <a:lnTo>
                    <a:pt x="119" y="153"/>
                  </a:lnTo>
                  <a:lnTo>
                    <a:pt x="128" y="142"/>
                  </a:lnTo>
                  <a:lnTo>
                    <a:pt x="133" y="136"/>
                  </a:lnTo>
                  <a:lnTo>
                    <a:pt x="142" y="142"/>
                  </a:lnTo>
                  <a:lnTo>
                    <a:pt x="147" y="144"/>
                  </a:lnTo>
                  <a:lnTo>
                    <a:pt x="156" y="142"/>
                  </a:lnTo>
                  <a:lnTo>
                    <a:pt x="162" y="133"/>
                  </a:lnTo>
                  <a:lnTo>
                    <a:pt x="170" y="119"/>
                  </a:lnTo>
                  <a:lnTo>
                    <a:pt x="176" y="110"/>
                  </a:lnTo>
                  <a:lnTo>
                    <a:pt x="184" y="119"/>
                  </a:lnTo>
                  <a:lnTo>
                    <a:pt x="190" y="136"/>
                  </a:lnTo>
                  <a:lnTo>
                    <a:pt x="198" y="153"/>
                  </a:lnTo>
                  <a:lnTo>
                    <a:pt x="204" y="156"/>
                  </a:lnTo>
                  <a:lnTo>
                    <a:pt x="213" y="144"/>
                  </a:lnTo>
                  <a:lnTo>
                    <a:pt x="218" y="144"/>
                  </a:lnTo>
                  <a:lnTo>
                    <a:pt x="227" y="159"/>
                  </a:lnTo>
                  <a:lnTo>
                    <a:pt x="232" y="167"/>
                  </a:lnTo>
                  <a:lnTo>
                    <a:pt x="241" y="153"/>
                  </a:lnTo>
                  <a:lnTo>
                    <a:pt x="247" y="125"/>
                  </a:lnTo>
                  <a:lnTo>
                    <a:pt x="255" y="99"/>
                  </a:lnTo>
                  <a:lnTo>
                    <a:pt x="261" y="99"/>
                  </a:lnTo>
                  <a:lnTo>
                    <a:pt x="269" y="125"/>
                  </a:lnTo>
                  <a:lnTo>
                    <a:pt x="275" y="147"/>
                  </a:lnTo>
                  <a:lnTo>
                    <a:pt x="283" y="153"/>
                  </a:lnTo>
                  <a:lnTo>
                    <a:pt x="289" y="147"/>
                  </a:lnTo>
                  <a:lnTo>
                    <a:pt x="298" y="144"/>
                  </a:lnTo>
                  <a:lnTo>
                    <a:pt x="303" y="147"/>
                  </a:lnTo>
                  <a:lnTo>
                    <a:pt x="312" y="150"/>
                  </a:lnTo>
                  <a:lnTo>
                    <a:pt x="317" y="147"/>
                  </a:lnTo>
                  <a:lnTo>
                    <a:pt x="326" y="144"/>
                  </a:lnTo>
                  <a:lnTo>
                    <a:pt x="332" y="156"/>
                  </a:lnTo>
                  <a:lnTo>
                    <a:pt x="340" y="181"/>
                  </a:lnTo>
                  <a:lnTo>
                    <a:pt x="346" y="195"/>
                  </a:lnTo>
                  <a:lnTo>
                    <a:pt x="354" y="184"/>
                  </a:lnTo>
                  <a:lnTo>
                    <a:pt x="360" y="159"/>
                  </a:lnTo>
                  <a:lnTo>
                    <a:pt x="368" y="127"/>
                  </a:lnTo>
                  <a:lnTo>
                    <a:pt x="374" y="113"/>
                  </a:lnTo>
                  <a:lnTo>
                    <a:pt x="383" y="122"/>
                  </a:lnTo>
                  <a:lnTo>
                    <a:pt x="388" y="142"/>
                  </a:lnTo>
                  <a:lnTo>
                    <a:pt x="397" y="156"/>
                  </a:lnTo>
                  <a:lnTo>
                    <a:pt x="402" y="156"/>
                  </a:lnTo>
                  <a:lnTo>
                    <a:pt x="411" y="147"/>
                  </a:lnTo>
                  <a:lnTo>
                    <a:pt x="417" y="156"/>
                  </a:lnTo>
                  <a:lnTo>
                    <a:pt x="425" y="178"/>
                  </a:lnTo>
                  <a:lnTo>
                    <a:pt x="431" y="187"/>
                  </a:lnTo>
                  <a:lnTo>
                    <a:pt x="439" y="176"/>
                  </a:lnTo>
                  <a:lnTo>
                    <a:pt x="445" y="159"/>
                  </a:lnTo>
                  <a:lnTo>
                    <a:pt x="453" y="153"/>
                  </a:lnTo>
                  <a:lnTo>
                    <a:pt x="459" y="159"/>
                  </a:lnTo>
                  <a:lnTo>
                    <a:pt x="468" y="176"/>
                  </a:lnTo>
                  <a:lnTo>
                    <a:pt x="473" y="195"/>
                  </a:lnTo>
                  <a:lnTo>
                    <a:pt x="482" y="210"/>
                  </a:lnTo>
                  <a:lnTo>
                    <a:pt x="487" y="210"/>
                  </a:lnTo>
                  <a:lnTo>
                    <a:pt x="496" y="193"/>
                  </a:lnTo>
                  <a:lnTo>
                    <a:pt x="502" y="181"/>
                  </a:lnTo>
                  <a:lnTo>
                    <a:pt x="510" y="184"/>
                  </a:lnTo>
                  <a:lnTo>
                    <a:pt x="516" y="190"/>
                  </a:lnTo>
                  <a:lnTo>
                    <a:pt x="524" y="198"/>
                  </a:lnTo>
                  <a:lnTo>
                    <a:pt x="530" y="198"/>
                  </a:lnTo>
                  <a:lnTo>
                    <a:pt x="539" y="195"/>
                  </a:lnTo>
                  <a:lnTo>
                    <a:pt x="544" y="198"/>
                  </a:lnTo>
                  <a:lnTo>
                    <a:pt x="553" y="204"/>
                  </a:lnTo>
                  <a:lnTo>
                    <a:pt x="558" y="204"/>
                  </a:lnTo>
                  <a:lnTo>
                    <a:pt x="567" y="195"/>
                  </a:lnTo>
                  <a:lnTo>
                    <a:pt x="573" y="184"/>
                  </a:lnTo>
                  <a:lnTo>
                    <a:pt x="581" y="178"/>
                  </a:lnTo>
                  <a:lnTo>
                    <a:pt x="587" y="178"/>
                  </a:lnTo>
                  <a:lnTo>
                    <a:pt x="595" y="184"/>
                  </a:lnTo>
                  <a:lnTo>
                    <a:pt x="601" y="167"/>
                  </a:lnTo>
                  <a:lnTo>
                    <a:pt x="609" y="133"/>
                  </a:lnTo>
                  <a:lnTo>
                    <a:pt x="615" y="105"/>
                  </a:lnTo>
                  <a:lnTo>
                    <a:pt x="624" y="99"/>
                  </a:lnTo>
                  <a:lnTo>
                    <a:pt x="629" y="110"/>
                  </a:lnTo>
                  <a:lnTo>
                    <a:pt x="638" y="122"/>
                  </a:lnTo>
                  <a:lnTo>
                    <a:pt x="643" y="119"/>
                  </a:lnTo>
                  <a:lnTo>
                    <a:pt x="652" y="105"/>
                  </a:lnTo>
                  <a:lnTo>
                    <a:pt x="658" y="105"/>
                  </a:lnTo>
                  <a:lnTo>
                    <a:pt x="666" y="122"/>
                  </a:lnTo>
                  <a:lnTo>
                    <a:pt x="672" y="127"/>
                  </a:lnTo>
                  <a:lnTo>
                    <a:pt x="680" y="113"/>
                  </a:lnTo>
                  <a:lnTo>
                    <a:pt x="686" y="93"/>
                  </a:lnTo>
                  <a:lnTo>
                    <a:pt x="694" y="74"/>
                  </a:lnTo>
                  <a:lnTo>
                    <a:pt x="700" y="59"/>
                  </a:lnTo>
                  <a:lnTo>
                    <a:pt x="709" y="54"/>
                  </a:lnTo>
                  <a:lnTo>
                    <a:pt x="714" y="57"/>
                  </a:lnTo>
                  <a:lnTo>
                    <a:pt x="723" y="65"/>
                  </a:lnTo>
                  <a:lnTo>
                    <a:pt x="728" y="71"/>
                  </a:lnTo>
                  <a:lnTo>
                    <a:pt x="737" y="59"/>
                  </a:lnTo>
                  <a:lnTo>
                    <a:pt x="743" y="31"/>
                  </a:lnTo>
                  <a:lnTo>
                    <a:pt x="751" y="0"/>
                  </a:lnTo>
                  <a:lnTo>
                    <a:pt x="757" y="6"/>
                  </a:lnTo>
                  <a:lnTo>
                    <a:pt x="765" y="42"/>
                  </a:lnTo>
                  <a:lnTo>
                    <a:pt x="771" y="71"/>
                  </a:lnTo>
                  <a:lnTo>
                    <a:pt x="779" y="71"/>
                  </a:lnTo>
                  <a:lnTo>
                    <a:pt x="785" y="54"/>
                  </a:lnTo>
                  <a:lnTo>
                    <a:pt x="794" y="37"/>
                  </a:lnTo>
                  <a:lnTo>
                    <a:pt x="799" y="42"/>
                  </a:lnTo>
                  <a:lnTo>
                    <a:pt x="808" y="65"/>
                  </a:lnTo>
                  <a:lnTo>
                    <a:pt x="813" y="74"/>
                  </a:lnTo>
                  <a:lnTo>
                    <a:pt x="822" y="68"/>
                  </a:lnTo>
                  <a:lnTo>
                    <a:pt x="828" y="74"/>
                  </a:lnTo>
                  <a:lnTo>
                    <a:pt x="836" y="88"/>
                  </a:lnTo>
                  <a:lnTo>
                    <a:pt x="842" y="93"/>
                  </a:lnTo>
                  <a:lnTo>
                    <a:pt x="850" y="96"/>
                  </a:lnTo>
                  <a:lnTo>
                    <a:pt x="856" y="113"/>
                  </a:lnTo>
                  <a:lnTo>
                    <a:pt x="864" y="139"/>
                  </a:lnTo>
                  <a:lnTo>
                    <a:pt x="870" y="147"/>
                  </a:lnTo>
                  <a:lnTo>
                    <a:pt x="879" y="142"/>
                  </a:lnTo>
                  <a:lnTo>
                    <a:pt x="884" y="130"/>
                  </a:lnTo>
                  <a:lnTo>
                    <a:pt x="893" y="127"/>
                  </a:lnTo>
                  <a:lnTo>
                    <a:pt x="898" y="136"/>
                  </a:lnTo>
                  <a:lnTo>
                    <a:pt x="907" y="156"/>
                  </a:lnTo>
                  <a:lnTo>
                    <a:pt x="913" y="178"/>
                  </a:lnTo>
                  <a:lnTo>
                    <a:pt x="921" y="193"/>
                  </a:lnTo>
                  <a:lnTo>
                    <a:pt x="927" y="187"/>
                  </a:lnTo>
                  <a:lnTo>
                    <a:pt x="935" y="167"/>
                  </a:lnTo>
                  <a:lnTo>
                    <a:pt x="941" y="153"/>
                  </a:lnTo>
                  <a:lnTo>
                    <a:pt x="949" y="150"/>
                  </a:lnTo>
                  <a:lnTo>
                    <a:pt x="958" y="150"/>
                  </a:lnTo>
                  <a:lnTo>
                    <a:pt x="964" y="153"/>
                  </a:lnTo>
                  <a:lnTo>
                    <a:pt x="972" y="153"/>
                  </a:lnTo>
                  <a:lnTo>
                    <a:pt x="978" y="156"/>
                  </a:lnTo>
                  <a:lnTo>
                    <a:pt x="986" y="164"/>
                  </a:lnTo>
                  <a:lnTo>
                    <a:pt x="992" y="178"/>
                  </a:lnTo>
                  <a:lnTo>
                    <a:pt x="1000" y="181"/>
                  </a:lnTo>
                  <a:lnTo>
                    <a:pt x="1006" y="173"/>
                  </a:lnTo>
                  <a:lnTo>
                    <a:pt x="1015" y="159"/>
                  </a:lnTo>
                  <a:lnTo>
                    <a:pt x="1020" y="144"/>
                  </a:lnTo>
                  <a:lnTo>
                    <a:pt x="1029" y="144"/>
                  </a:lnTo>
                  <a:lnTo>
                    <a:pt x="1035" y="156"/>
                  </a:lnTo>
                  <a:lnTo>
                    <a:pt x="1043" y="159"/>
                  </a:lnTo>
                  <a:lnTo>
                    <a:pt x="1049" y="150"/>
                  </a:lnTo>
                  <a:lnTo>
                    <a:pt x="1057" y="133"/>
                  </a:lnTo>
                  <a:lnTo>
                    <a:pt x="1063" y="113"/>
                  </a:lnTo>
                  <a:lnTo>
                    <a:pt x="1071" y="108"/>
                  </a:lnTo>
                  <a:lnTo>
                    <a:pt x="1077" y="110"/>
                  </a:lnTo>
                  <a:lnTo>
                    <a:pt x="1086" y="110"/>
                  </a:lnTo>
                  <a:lnTo>
                    <a:pt x="1091" y="113"/>
                  </a:lnTo>
                  <a:lnTo>
                    <a:pt x="1100" y="125"/>
                  </a:lnTo>
                  <a:lnTo>
                    <a:pt x="1105" y="136"/>
                  </a:lnTo>
                  <a:lnTo>
                    <a:pt x="1114" y="127"/>
                  </a:lnTo>
                  <a:lnTo>
                    <a:pt x="1120" y="108"/>
                  </a:lnTo>
                  <a:lnTo>
                    <a:pt x="1128" y="91"/>
                  </a:lnTo>
                  <a:lnTo>
                    <a:pt x="1134" y="85"/>
                  </a:lnTo>
                  <a:lnTo>
                    <a:pt x="1142" y="93"/>
                  </a:lnTo>
                  <a:lnTo>
                    <a:pt x="1148" y="105"/>
                  </a:lnTo>
                  <a:lnTo>
                    <a:pt x="1156" y="99"/>
                  </a:lnTo>
                  <a:lnTo>
                    <a:pt x="1162" y="85"/>
                  </a:lnTo>
                  <a:lnTo>
                    <a:pt x="1171" y="71"/>
                  </a:lnTo>
                  <a:lnTo>
                    <a:pt x="1176" y="65"/>
                  </a:lnTo>
                  <a:lnTo>
                    <a:pt x="1185" y="65"/>
                  </a:lnTo>
                  <a:lnTo>
                    <a:pt x="1190" y="71"/>
                  </a:lnTo>
                  <a:lnTo>
                    <a:pt x="1199" y="82"/>
                  </a:lnTo>
                  <a:lnTo>
                    <a:pt x="1205" y="82"/>
                  </a:lnTo>
                  <a:lnTo>
                    <a:pt x="1213" y="51"/>
                  </a:lnTo>
                  <a:lnTo>
                    <a:pt x="1219" y="8"/>
                  </a:lnTo>
                  <a:lnTo>
                    <a:pt x="1227" y="3"/>
                  </a:lnTo>
                  <a:lnTo>
                    <a:pt x="1233" y="23"/>
                  </a:lnTo>
                  <a:lnTo>
                    <a:pt x="1241" y="31"/>
                  </a:lnTo>
                  <a:lnTo>
                    <a:pt x="1247" y="25"/>
                  </a:lnTo>
                  <a:lnTo>
                    <a:pt x="1256" y="37"/>
                  </a:lnTo>
                  <a:lnTo>
                    <a:pt x="1261" y="57"/>
                  </a:lnTo>
                  <a:lnTo>
                    <a:pt x="1270" y="62"/>
                  </a:lnTo>
                  <a:lnTo>
                    <a:pt x="1275" y="59"/>
                  </a:lnTo>
                  <a:lnTo>
                    <a:pt x="1284" y="54"/>
                  </a:lnTo>
                  <a:lnTo>
                    <a:pt x="1290" y="48"/>
                  </a:lnTo>
                  <a:lnTo>
                    <a:pt x="1298" y="37"/>
                  </a:lnTo>
                  <a:lnTo>
                    <a:pt x="1304" y="31"/>
                  </a:lnTo>
                  <a:lnTo>
                    <a:pt x="1312" y="42"/>
                  </a:lnTo>
                  <a:lnTo>
                    <a:pt x="1318" y="59"/>
                  </a:lnTo>
                  <a:lnTo>
                    <a:pt x="1326" y="65"/>
                  </a:lnTo>
                  <a:lnTo>
                    <a:pt x="1332" y="57"/>
                  </a:lnTo>
                  <a:lnTo>
                    <a:pt x="1341" y="45"/>
                  </a:lnTo>
                  <a:lnTo>
                    <a:pt x="1346" y="45"/>
                  </a:lnTo>
                  <a:lnTo>
                    <a:pt x="1355" y="59"/>
                  </a:lnTo>
                  <a:lnTo>
                    <a:pt x="1360" y="82"/>
                  </a:lnTo>
                  <a:lnTo>
                    <a:pt x="1369" y="96"/>
                  </a:lnTo>
                  <a:lnTo>
                    <a:pt x="1375" y="99"/>
                  </a:lnTo>
                  <a:lnTo>
                    <a:pt x="1383" y="96"/>
                  </a:lnTo>
                  <a:lnTo>
                    <a:pt x="1389" y="88"/>
                  </a:lnTo>
                  <a:lnTo>
                    <a:pt x="1397" y="82"/>
                  </a:lnTo>
                  <a:lnTo>
                    <a:pt x="1403" y="79"/>
                  </a:lnTo>
                  <a:lnTo>
                    <a:pt x="1411" y="74"/>
                  </a:lnTo>
                  <a:lnTo>
                    <a:pt x="1417" y="79"/>
                  </a:lnTo>
                  <a:lnTo>
                    <a:pt x="1426" y="93"/>
                  </a:lnTo>
                  <a:lnTo>
                    <a:pt x="1431" y="105"/>
                  </a:lnTo>
                  <a:lnTo>
                    <a:pt x="1440" y="96"/>
                  </a:lnTo>
                  <a:lnTo>
                    <a:pt x="1445" y="79"/>
                  </a:lnTo>
                  <a:lnTo>
                    <a:pt x="1454" y="85"/>
                  </a:lnTo>
                  <a:lnTo>
                    <a:pt x="1460" y="105"/>
                  </a:lnTo>
                  <a:lnTo>
                    <a:pt x="1468" y="127"/>
                  </a:lnTo>
                  <a:lnTo>
                    <a:pt x="1474" y="136"/>
                  </a:lnTo>
                  <a:lnTo>
                    <a:pt x="1482" y="133"/>
                  </a:lnTo>
                  <a:lnTo>
                    <a:pt x="1488" y="125"/>
                  </a:lnTo>
                  <a:lnTo>
                    <a:pt x="1497" y="122"/>
                  </a:lnTo>
                  <a:lnTo>
                    <a:pt x="1502" y="119"/>
                  </a:lnTo>
                  <a:lnTo>
                    <a:pt x="1511" y="108"/>
                  </a:lnTo>
                  <a:lnTo>
                    <a:pt x="1516" y="96"/>
                  </a:lnTo>
                  <a:lnTo>
                    <a:pt x="1525" y="108"/>
                  </a:lnTo>
                  <a:lnTo>
                    <a:pt x="1531" y="130"/>
                  </a:lnTo>
                  <a:lnTo>
                    <a:pt x="1539" y="144"/>
                  </a:lnTo>
                  <a:lnTo>
                    <a:pt x="1545" y="150"/>
                  </a:lnTo>
                  <a:lnTo>
                    <a:pt x="1553" y="156"/>
                  </a:lnTo>
                  <a:lnTo>
                    <a:pt x="1559" y="156"/>
                  </a:lnTo>
                  <a:lnTo>
                    <a:pt x="1567" y="136"/>
                  </a:lnTo>
                  <a:lnTo>
                    <a:pt x="1573" y="113"/>
                  </a:lnTo>
                  <a:lnTo>
                    <a:pt x="1582" y="105"/>
                  </a:lnTo>
                  <a:lnTo>
                    <a:pt x="1587" y="119"/>
                  </a:lnTo>
                  <a:lnTo>
                    <a:pt x="1596" y="144"/>
                  </a:lnTo>
                  <a:lnTo>
                    <a:pt x="1601" y="164"/>
                  </a:lnTo>
                  <a:lnTo>
                    <a:pt x="1610" y="170"/>
                  </a:lnTo>
                  <a:lnTo>
                    <a:pt x="1616" y="156"/>
                  </a:lnTo>
                  <a:lnTo>
                    <a:pt x="1624" y="136"/>
                  </a:lnTo>
                  <a:lnTo>
                    <a:pt x="1630" y="122"/>
                  </a:lnTo>
                  <a:lnTo>
                    <a:pt x="1638" y="133"/>
                  </a:lnTo>
                  <a:lnTo>
                    <a:pt x="1644" y="159"/>
                  </a:lnTo>
                  <a:lnTo>
                    <a:pt x="1652" y="170"/>
                  </a:lnTo>
                  <a:lnTo>
                    <a:pt x="1658" y="170"/>
                  </a:lnTo>
                  <a:lnTo>
                    <a:pt x="1667" y="167"/>
                  </a:lnTo>
                  <a:lnTo>
                    <a:pt x="1672" y="164"/>
                  </a:lnTo>
                  <a:lnTo>
                    <a:pt x="1681" y="153"/>
                  </a:lnTo>
                  <a:lnTo>
                    <a:pt x="1686" y="144"/>
                  </a:lnTo>
                  <a:lnTo>
                    <a:pt x="1695" y="147"/>
                  </a:lnTo>
                  <a:lnTo>
                    <a:pt x="1701" y="153"/>
                  </a:lnTo>
                  <a:lnTo>
                    <a:pt x="1709" y="156"/>
                  </a:lnTo>
                  <a:lnTo>
                    <a:pt x="1715" y="153"/>
                  </a:lnTo>
                  <a:lnTo>
                    <a:pt x="1723" y="150"/>
                  </a:lnTo>
                  <a:lnTo>
                    <a:pt x="1729" y="153"/>
                  </a:lnTo>
                  <a:lnTo>
                    <a:pt x="1737" y="167"/>
                  </a:lnTo>
                  <a:lnTo>
                    <a:pt x="1743" y="181"/>
                  </a:lnTo>
                  <a:lnTo>
                    <a:pt x="1752" y="176"/>
                  </a:lnTo>
                  <a:lnTo>
                    <a:pt x="1757" y="161"/>
                  </a:lnTo>
                  <a:lnTo>
                    <a:pt x="1766" y="161"/>
                  </a:lnTo>
                  <a:lnTo>
                    <a:pt x="1771" y="161"/>
                  </a:lnTo>
                  <a:lnTo>
                    <a:pt x="1780" y="156"/>
                  </a:lnTo>
                  <a:lnTo>
                    <a:pt x="1786" y="153"/>
                  </a:lnTo>
                  <a:lnTo>
                    <a:pt x="1794" y="156"/>
                  </a:lnTo>
                  <a:lnTo>
                    <a:pt x="1800" y="156"/>
                  </a:lnTo>
                  <a:lnTo>
                    <a:pt x="1808" y="139"/>
                  </a:lnTo>
                  <a:lnTo>
                    <a:pt x="1814" y="116"/>
                  </a:lnTo>
                  <a:lnTo>
                    <a:pt x="1822" y="105"/>
                  </a:lnTo>
                  <a:lnTo>
                    <a:pt x="1828" y="113"/>
                  </a:lnTo>
                  <a:lnTo>
                    <a:pt x="1837" y="144"/>
                  </a:lnTo>
                  <a:lnTo>
                    <a:pt x="1842" y="173"/>
                  </a:lnTo>
                  <a:lnTo>
                    <a:pt x="1851" y="176"/>
                  </a:lnTo>
                  <a:lnTo>
                    <a:pt x="1856" y="170"/>
                  </a:lnTo>
                  <a:lnTo>
                    <a:pt x="1865" y="167"/>
                  </a:lnTo>
                  <a:lnTo>
                    <a:pt x="1871" y="161"/>
                  </a:lnTo>
                  <a:lnTo>
                    <a:pt x="1879" y="136"/>
                  </a:lnTo>
                  <a:lnTo>
                    <a:pt x="1888" y="119"/>
                  </a:lnTo>
                  <a:lnTo>
                    <a:pt x="1893" y="127"/>
                  </a:lnTo>
                  <a:lnTo>
                    <a:pt x="1902" y="161"/>
                  </a:lnTo>
                  <a:lnTo>
                    <a:pt x="1907" y="195"/>
                  </a:lnTo>
                  <a:lnTo>
                    <a:pt x="1916" y="212"/>
                  </a:lnTo>
                  <a:lnTo>
                    <a:pt x="1922" y="195"/>
                  </a:lnTo>
                  <a:lnTo>
                    <a:pt x="1930" y="170"/>
                  </a:lnTo>
                  <a:lnTo>
                    <a:pt x="1936" y="161"/>
                  </a:lnTo>
                  <a:lnTo>
                    <a:pt x="1944" y="161"/>
                  </a:lnTo>
                  <a:lnTo>
                    <a:pt x="1950" y="161"/>
                  </a:lnTo>
                  <a:lnTo>
                    <a:pt x="1958" y="159"/>
                  </a:lnTo>
                  <a:lnTo>
                    <a:pt x="1964" y="161"/>
                  </a:lnTo>
                  <a:lnTo>
                    <a:pt x="1973" y="159"/>
                  </a:lnTo>
                  <a:lnTo>
                    <a:pt x="1978" y="144"/>
                  </a:lnTo>
                  <a:lnTo>
                    <a:pt x="1987" y="136"/>
                  </a:lnTo>
                  <a:lnTo>
                    <a:pt x="1993" y="150"/>
                  </a:lnTo>
                  <a:lnTo>
                    <a:pt x="2001" y="167"/>
                  </a:lnTo>
                  <a:lnTo>
                    <a:pt x="2007" y="161"/>
                  </a:lnTo>
                  <a:lnTo>
                    <a:pt x="2015" y="139"/>
                  </a:lnTo>
                  <a:lnTo>
                    <a:pt x="2021" y="116"/>
                  </a:lnTo>
                  <a:lnTo>
                    <a:pt x="2029" y="119"/>
                  </a:lnTo>
                  <a:lnTo>
                    <a:pt x="2035" y="156"/>
                  </a:lnTo>
                  <a:lnTo>
                    <a:pt x="2044" y="195"/>
                  </a:lnTo>
                  <a:lnTo>
                    <a:pt x="2049" y="204"/>
                  </a:lnTo>
                  <a:lnTo>
                    <a:pt x="2058" y="190"/>
                  </a:lnTo>
                  <a:lnTo>
                    <a:pt x="2063" y="167"/>
                  </a:lnTo>
                  <a:lnTo>
                    <a:pt x="2072" y="147"/>
                  </a:lnTo>
                  <a:lnTo>
                    <a:pt x="2078" y="144"/>
                  </a:lnTo>
                  <a:lnTo>
                    <a:pt x="2086" y="147"/>
                  </a:lnTo>
                  <a:lnTo>
                    <a:pt x="2092" y="150"/>
                  </a:lnTo>
                  <a:lnTo>
                    <a:pt x="2100" y="156"/>
                  </a:lnTo>
                  <a:lnTo>
                    <a:pt x="2106" y="164"/>
                  </a:lnTo>
                  <a:lnTo>
                    <a:pt x="2114" y="167"/>
                  </a:lnTo>
                  <a:lnTo>
                    <a:pt x="2120" y="161"/>
                  </a:lnTo>
                  <a:lnTo>
                    <a:pt x="2129" y="156"/>
                  </a:lnTo>
                  <a:lnTo>
                    <a:pt x="2134" y="156"/>
                  </a:lnTo>
                  <a:lnTo>
                    <a:pt x="2143" y="167"/>
                  </a:lnTo>
                  <a:lnTo>
                    <a:pt x="2148" y="187"/>
                  </a:lnTo>
                  <a:lnTo>
                    <a:pt x="2157" y="195"/>
                  </a:lnTo>
                  <a:lnTo>
                    <a:pt x="2163" y="184"/>
                  </a:lnTo>
                  <a:lnTo>
                    <a:pt x="2171" y="176"/>
                  </a:lnTo>
                  <a:lnTo>
                    <a:pt x="2177" y="178"/>
                  </a:lnTo>
                  <a:lnTo>
                    <a:pt x="2185" y="181"/>
                  </a:lnTo>
                  <a:lnTo>
                    <a:pt x="2191" y="170"/>
                  </a:lnTo>
                  <a:lnTo>
                    <a:pt x="2199" y="164"/>
                  </a:lnTo>
                  <a:lnTo>
                    <a:pt x="2205" y="178"/>
                  </a:lnTo>
                  <a:lnTo>
                    <a:pt x="2214" y="193"/>
                  </a:lnTo>
                  <a:lnTo>
                    <a:pt x="2219" y="195"/>
                  </a:lnTo>
                  <a:lnTo>
                    <a:pt x="2228" y="187"/>
                  </a:lnTo>
                  <a:lnTo>
                    <a:pt x="2233" y="181"/>
                  </a:lnTo>
                  <a:lnTo>
                    <a:pt x="2242" y="176"/>
                  </a:lnTo>
                  <a:lnTo>
                    <a:pt x="2248" y="173"/>
                  </a:lnTo>
                  <a:lnTo>
                    <a:pt x="2256" y="173"/>
                  </a:lnTo>
                  <a:lnTo>
                    <a:pt x="2262" y="170"/>
                  </a:lnTo>
                  <a:lnTo>
                    <a:pt x="2270" y="170"/>
                  </a:lnTo>
                  <a:lnTo>
                    <a:pt x="2276" y="176"/>
                  </a:lnTo>
                  <a:lnTo>
                    <a:pt x="2284" y="181"/>
                  </a:lnTo>
                  <a:lnTo>
                    <a:pt x="2290" y="184"/>
                  </a:lnTo>
                  <a:lnTo>
                    <a:pt x="2299" y="184"/>
                  </a:lnTo>
                  <a:lnTo>
                    <a:pt x="2304" y="178"/>
                  </a:lnTo>
                  <a:lnTo>
                    <a:pt x="2313" y="173"/>
                  </a:lnTo>
                  <a:lnTo>
                    <a:pt x="2318" y="167"/>
                  </a:lnTo>
                  <a:lnTo>
                    <a:pt x="2327" y="167"/>
                  </a:lnTo>
                  <a:lnTo>
                    <a:pt x="2333" y="170"/>
                  </a:lnTo>
                  <a:lnTo>
                    <a:pt x="2341" y="170"/>
                  </a:lnTo>
                  <a:lnTo>
                    <a:pt x="2347" y="164"/>
                  </a:lnTo>
                  <a:lnTo>
                    <a:pt x="2355" y="164"/>
                  </a:lnTo>
                  <a:lnTo>
                    <a:pt x="2361" y="164"/>
                  </a:lnTo>
                  <a:lnTo>
                    <a:pt x="2369" y="170"/>
                  </a:lnTo>
                  <a:lnTo>
                    <a:pt x="2375" y="173"/>
                  </a:lnTo>
                  <a:lnTo>
                    <a:pt x="2384" y="178"/>
                  </a:lnTo>
                  <a:lnTo>
                    <a:pt x="2389" y="184"/>
                  </a:lnTo>
                  <a:lnTo>
                    <a:pt x="2398" y="184"/>
                  </a:lnTo>
                  <a:lnTo>
                    <a:pt x="2403" y="176"/>
                  </a:lnTo>
                  <a:lnTo>
                    <a:pt x="2412" y="167"/>
                  </a:lnTo>
                  <a:lnTo>
                    <a:pt x="2418" y="170"/>
                  </a:lnTo>
                  <a:lnTo>
                    <a:pt x="2426" y="176"/>
                  </a:lnTo>
                  <a:lnTo>
                    <a:pt x="2432" y="187"/>
                  </a:lnTo>
                  <a:lnTo>
                    <a:pt x="2440" y="193"/>
                  </a:lnTo>
                  <a:lnTo>
                    <a:pt x="2446" y="193"/>
                  </a:lnTo>
                  <a:lnTo>
                    <a:pt x="2454" y="190"/>
                  </a:lnTo>
                  <a:lnTo>
                    <a:pt x="2460" y="190"/>
                  </a:lnTo>
                  <a:lnTo>
                    <a:pt x="2469" y="190"/>
                  </a:lnTo>
                  <a:lnTo>
                    <a:pt x="2474" y="187"/>
                  </a:lnTo>
                  <a:lnTo>
                    <a:pt x="2483" y="184"/>
                  </a:lnTo>
                  <a:lnTo>
                    <a:pt x="2489" y="190"/>
                  </a:lnTo>
                  <a:lnTo>
                    <a:pt x="2497" y="195"/>
                  </a:lnTo>
                  <a:lnTo>
                    <a:pt x="2503" y="198"/>
                  </a:lnTo>
                  <a:lnTo>
                    <a:pt x="2511" y="193"/>
                  </a:lnTo>
                  <a:lnTo>
                    <a:pt x="2517" y="178"/>
                  </a:lnTo>
                  <a:lnTo>
                    <a:pt x="2525" y="167"/>
                  </a:lnTo>
                  <a:lnTo>
                    <a:pt x="2531" y="167"/>
                  </a:lnTo>
                  <a:lnTo>
                    <a:pt x="2540" y="176"/>
                  </a:lnTo>
                  <a:lnTo>
                    <a:pt x="2545" y="187"/>
                  </a:lnTo>
                  <a:lnTo>
                    <a:pt x="2554" y="198"/>
                  </a:lnTo>
                  <a:lnTo>
                    <a:pt x="2559" y="198"/>
                  </a:lnTo>
                  <a:lnTo>
                    <a:pt x="2568" y="201"/>
                  </a:lnTo>
                  <a:lnTo>
                    <a:pt x="2574" y="207"/>
                  </a:lnTo>
                  <a:lnTo>
                    <a:pt x="2582" y="210"/>
                  </a:lnTo>
                  <a:lnTo>
                    <a:pt x="2588" y="207"/>
                  </a:lnTo>
                  <a:lnTo>
                    <a:pt x="2596" y="198"/>
                  </a:lnTo>
                  <a:lnTo>
                    <a:pt x="2602" y="190"/>
                  </a:lnTo>
                  <a:lnTo>
                    <a:pt x="2610" y="181"/>
                  </a:lnTo>
                  <a:lnTo>
                    <a:pt x="2616" y="181"/>
                  </a:lnTo>
                  <a:lnTo>
                    <a:pt x="2625" y="184"/>
                  </a:lnTo>
                  <a:lnTo>
                    <a:pt x="2630" y="184"/>
                  </a:lnTo>
                  <a:lnTo>
                    <a:pt x="2639" y="187"/>
                  </a:lnTo>
                  <a:lnTo>
                    <a:pt x="2644" y="193"/>
                  </a:lnTo>
                  <a:lnTo>
                    <a:pt x="2653" y="201"/>
                  </a:lnTo>
                  <a:lnTo>
                    <a:pt x="2659" y="210"/>
                  </a:lnTo>
                  <a:lnTo>
                    <a:pt x="2667" y="215"/>
                  </a:lnTo>
                  <a:lnTo>
                    <a:pt x="2673" y="221"/>
                  </a:lnTo>
                  <a:lnTo>
                    <a:pt x="2681" y="221"/>
                  </a:lnTo>
                  <a:lnTo>
                    <a:pt x="2687" y="221"/>
                  </a:lnTo>
                  <a:lnTo>
                    <a:pt x="2695" y="221"/>
                  </a:lnTo>
                  <a:lnTo>
                    <a:pt x="2701" y="221"/>
                  </a:lnTo>
                  <a:lnTo>
                    <a:pt x="2710" y="221"/>
                  </a:lnTo>
                  <a:lnTo>
                    <a:pt x="2715" y="215"/>
                  </a:lnTo>
                  <a:lnTo>
                    <a:pt x="2724" y="207"/>
                  </a:lnTo>
                  <a:lnTo>
                    <a:pt x="2729" y="204"/>
                  </a:lnTo>
                  <a:lnTo>
                    <a:pt x="2738" y="198"/>
                  </a:lnTo>
                  <a:lnTo>
                    <a:pt x="2744" y="195"/>
                  </a:lnTo>
                  <a:lnTo>
                    <a:pt x="2752" y="195"/>
                  </a:lnTo>
                  <a:lnTo>
                    <a:pt x="2758" y="195"/>
                  </a:lnTo>
                  <a:lnTo>
                    <a:pt x="2766" y="195"/>
                  </a:lnTo>
                  <a:lnTo>
                    <a:pt x="2772" y="195"/>
                  </a:lnTo>
                  <a:lnTo>
                    <a:pt x="2780" y="198"/>
                  </a:lnTo>
                  <a:lnTo>
                    <a:pt x="2786" y="198"/>
                  </a:lnTo>
                  <a:lnTo>
                    <a:pt x="2795" y="198"/>
                  </a:lnTo>
                  <a:lnTo>
                    <a:pt x="2800" y="201"/>
                  </a:lnTo>
                  <a:lnTo>
                    <a:pt x="2809" y="201"/>
                  </a:lnTo>
                  <a:lnTo>
                    <a:pt x="2817" y="201"/>
                  </a:lnTo>
                  <a:lnTo>
                    <a:pt x="2823" y="201"/>
                  </a:lnTo>
                  <a:lnTo>
                    <a:pt x="2831" y="204"/>
                  </a:lnTo>
                </a:path>
              </a:pathLst>
            </a:custGeom>
            <a:noFill/>
            <a:ln w="6350">
              <a:solidFill>
                <a:srgbClr val="000000"/>
              </a:solidFill>
              <a:prstDash val="solid"/>
              <a:round/>
              <a:headEnd/>
              <a:tailEnd/>
            </a:ln>
          </p:spPr>
          <p:txBody>
            <a:bodyPr/>
            <a:lstStyle/>
            <a:p>
              <a:endParaRPr lang="en-US"/>
            </a:p>
          </p:txBody>
        </p:sp>
        <p:sp>
          <p:nvSpPr>
            <p:cNvPr id="170729" name="Freeform 745"/>
            <p:cNvSpPr>
              <a:spLocks noChangeAspect="1"/>
            </p:cNvSpPr>
            <p:nvPr/>
          </p:nvSpPr>
          <p:spPr bwMode="auto">
            <a:xfrm>
              <a:off x="4901" y="1210"/>
              <a:ext cx="1114" cy="110"/>
            </a:xfrm>
            <a:custGeom>
              <a:avLst/>
              <a:gdLst/>
              <a:ahLst/>
              <a:cxnLst>
                <a:cxn ang="0">
                  <a:pos x="43" y="102"/>
                </a:cxn>
                <a:cxn ang="0">
                  <a:pos x="91" y="93"/>
                </a:cxn>
                <a:cxn ang="0">
                  <a:pos x="142" y="113"/>
                </a:cxn>
                <a:cxn ang="0">
                  <a:pos x="190" y="116"/>
                </a:cxn>
                <a:cxn ang="0">
                  <a:pos x="241" y="113"/>
                </a:cxn>
                <a:cxn ang="0">
                  <a:pos x="289" y="96"/>
                </a:cxn>
                <a:cxn ang="0">
                  <a:pos x="340" y="102"/>
                </a:cxn>
                <a:cxn ang="0">
                  <a:pos x="388" y="73"/>
                </a:cxn>
                <a:cxn ang="0">
                  <a:pos x="439" y="53"/>
                </a:cxn>
                <a:cxn ang="0">
                  <a:pos x="487" y="39"/>
                </a:cxn>
                <a:cxn ang="0">
                  <a:pos x="539" y="2"/>
                </a:cxn>
                <a:cxn ang="0">
                  <a:pos x="587" y="36"/>
                </a:cxn>
                <a:cxn ang="0">
                  <a:pos x="638" y="76"/>
                </a:cxn>
                <a:cxn ang="0">
                  <a:pos x="686" y="172"/>
                </a:cxn>
                <a:cxn ang="0">
                  <a:pos x="737" y="212"/>
                </a:cxn>
                <a:cxn ang="0">
                  <a:pos x="785" y="198"/>
                </a:cxn>
                <a:cxn ang="0">
                  <a:pos x="836" y="127"/>
                </a:cxn>
                <a:cxn ang="0">
                  <a:pos x="884" y="62"/>
                </a:cxn>
                <a:cxn ang="0">
                  <a:pos x="935" y="59"/>
                </a:cxn>
                <a:cxn ang="0">
                  <a:pos x="986" y="76"/>
                </a:cxn>
                <a:cxn ang="0">
                  <a:pos x="1035" y="138"/>
                </a:cxn>
                <a:cxn ang="0">
                  <a:pos x="1086" y="147"/>
                </a:cxn>
                <a:cxn ang="0">
                  <a:pos x="1134" y="153"/>
                </a:cxn>
                <a:cxn ang="0">
                  <a:pos x="1185" y="147"/>
                </a:cxn>
                <a:cxn ang="0">
                  <a:pos x="1233" y="127"/>
                </a:cxn>
                <a:cxn ang="0">
                  <a:pos x="1284" y="102"/>
                </a:cxn>
                <a:cxn ang="0">
                  <a:pos x="1332" y="68"/>
                </a:cxn>
                <a:cxn ang="0">
                  <a:pos x="1383" y="70"/>
                </a:cxn>
                <a:cxn ang="0">
                  <a:pos x="1431" y="65"/>
                </a:cxn>
                <a:cxn ang="0">
                  <a:pos x="1482" y="56"/>
                </a:cxn>
                <a:cxn ang="0">
                  <a:pos x="1531" y="36"/>
                </a:cxn>
                <a:cxn ang="0">
                  <a:pos x="1582" y="17"/>
                </a:cxn>
                <a:cxn ang="0">
                  <a:pos x="1630" y="48"/>
                </a:cxn>
                <a:cxn ang="0">
                  <a:pos x="1681" y="65"/>
                </a:cxn>
                <a:cxn ang="0">
                  <a:pos x="1729" y="79"/>
                </a:cxn>
                <a:cxn ang="0">
                  <a:pos x="1780" y="68"/>
                </a:cxn>
                <a:cxn ang="0">
                  <a:pos x="1828" y="56"/>
                </a:cxn>
                <a:cxn ang="0">
                  <a:pos x="1879" y="82"/>
                </a:cxn>
                <a:cxn ang="0">
                  <a:pos x="1930" y="110"/>
                </a:cxn>
                <a:cxn ang="0">
                  <a:pos x="1978" y="96"/>
                </a:cxn>
                <a:cxn ang="0">
                  <a:pos x="2029" y="73"/>
                </a:cxn>
                <a:cxn ang="0">
                  <a:pos x="2078" y="99"/>
                </a:cxn>
                <a:cxn ang="0">
                  <a:pos x="2129" y="124"/>
                </a:cxn>
                <a:cxn ang="0">
                  <a:pos x="2177" y="127"/>
                </a:cxn>
                <a:cxn ang="0">
                  <a:pos x="2228" y="144"/>
                </a:cxn>
                <a:cxn ang="0">
                  <a:pos x="2276" y="141"/>
                </a:cxn>
                <a:cxn ang="0">
                  <a:pos x="2327" y="147"/>
                </a:cxn>
                <a:cxn ang="0">
                  <a:pos x="2375" y="133"/>
                </a:cxn>
                <a:cxn ang="0">
                  <a:pos x="2426" y="130"/>
                </a:cxn>
                <a:cxn ang="0">
                  <a:pos x="2474" y="147"/>
                </a:cxn>
                <a:cxn ang="0">
                  <a:pos x="2525" y="150"/>
                </a:cxn>
                <a:cxn ang="0">
                  <a:pos x="2574" y="161"/>
                </a:cxn>
                <a:cxn ang="0">
                  <a:pos x="2625" y="170"/>
                </a:cxn>
                <a:cxn ang="0">
                  <a:pos x="2673" y="170"/>
                </a:cxn>
                <a:cxn ang="0">
                  <a:pos x="2724" y="187"/>
                </a:cxn>
                <a:cxn ang="0">
                  <a:pos x="2772" y="170"/>
                </a:cxn>
                <a:cxn ang="0">
                  <a:pos x="2823" y="170"/>
                </a:cxn>
              </a:cxnLst>
              <a:rect l="0" t="0" r="r" b="b"/>
              <a:pathLst>
                <a:path w="2831" h="218">
                  <a:moveTo>
                    <a:pt x="0" y="102"/>
                  </a:moveTo>
                  <a:lnTo>
                    <a:pt x="6" y="102"/>
                  </a:lnTo>
                  <a:lnTo>
                    <a:pt x="11" y="104"/>
                  </a:lnTo>
                  <a:lnTo>
                    <a:pt x="20" y="113"/>
                  </a:lnTo>
                  <a:lnTo>
                    <a:pt x="28" y="116"/>
                  </a:lnTo>
                  <a:lnTo>
                    <a:pt x="34" y="113"/>
                  </a:lnTo>
                  <a:lnTo>
                    <a:pt x="43" y="102"/>
                  </a:lnTo>
                  <a:lnTo>
                    <a:pt x="48" y="99"/>
                  </a:lnTo>
                  <a:lnTo>
                    <a:pt x="57" y="102"/>
                  </a:lnTo>
                  <a:lnTo>
                    <a:pt x="62" y="99"/>
                  </a:lnTo>
                  <a:lnTo>
                    <a:pt x="71" y="82"/>
                  </a:lnTo>
                  <a:lnTo>
                    <a:pt x="77" y="70"/>
                  </a:lnTo>
                  <a:lnTo>
                    <a:pt x="85" y="76"/>
                  </a:lnTo>
                  <a:lnTo>
                    <a:pt x="91" y="93"/>
                  </a:lnTo>
                  <a:lnTo>
                    <a:pt x="99" y="113"/>
                  </a:lnTo>
                  <a:lnTo>
                    <a:pt x="105" y="116"/>
                  </a:lnTo>
                  <a:lnTo>
                    <a:pt x="113" y="107"/>
                  </a:lnTo>
                  <a:lnTo>
                    <a:pt x="119" y="99"/>
                  </a:lnTo>
                  <a:lnTo>
                    <a:pt x="128" y="102"/>
                  </a:lnTo>
                  <a:lnTo>
                    <a:pt x="133" y="110"/>
                  </a:lnTo>
                  <a:lnTo>
                    <a:pt x="142" y="113"/>
                  </a:lnTo>
                  <a:lnTo>
                    <a:pt x="147" y="119"/>
                  </a:lnTo>
                  <a:lnTo>
                    <a:pt x="156" y="119"/>
                  </a:lnTo>
                  <a:lnTo>
                    <a:pt x="162" y="110"/>
                  </a:lnTo>
                  <a:lnTo>
                    <a:pt x="170" y="99"/>
                  </a:lnTo>
                  <a:lnTo>
                    <a:pt x="176" y="93"/>
                  </a:lnTo>
                  <a:lnTo>
                    <a:pt x="184" y="102"/>
                  </a:lnTo>
                  <a:lnTo>
                    <a:pt x="190" y="116"/>
                  </a:lnTo>
                  <a:lnTo>
                    <a:pt x="198" y="127"/>
                  </a:lnTo>
                  <a:lnTo>
                    <a:pt x="204" y="121"/>
                  </a:lnTo>
                  <a:lnTo>
                    <a:pt x="213" y="104"/>
                  </a:lnTo>
                  <a:lnTo>
                    <a:pt x="218" y="96"/>
                  </a:lnTo>
                  <a:lnTo>
                    <a:pt x="227" y="104"/>
                  </a:lnTo>
                  <a:lnTo>
                    <a:pt x="232" y="116"/>
                  </a:lnTo>
                  <a:lnTo>
                    <a:pt x="241" y="113"/>
                  </a:lnTo>
                  <a:lnTo>
                    <a:pt x="247" y="96"/>
                  </a:lnTo>
                  <a:lnTo>
                    <a:pt x="255" y="73"/>
                  </a:lnTo>
                  <a:lnTo>
                    <a:pt x="261" y="65"/>
                  </a:lnTo>
                  <a:lnTo>
                    <a:pt x="269" y="79"/>
                  </a:lnTo>
                  <a:lnTo>
                    <a:pt x="275" y="93"/>
                  </a:lnTo>
                  <a:lnTo>
                    <a:pt x="283" y="96"/>
                  </a:lnTo>
                  <a:lnTo>
                    <a:pt x="289" y="96"/>
                  </a:lnTo>
                  <a:lnTo>
                    <a:pt x="298" y="93"/>
                  </a:lnTo>
                  <a:lnTo>
                    <a:pt x="303" y="96"/>
                  </a:lnTo>
                  <a:lnTo>
                    <a:pt x="312" y="102"/>
                  </a:lnTo>
                  <a:lnTo>
                    <a:pt x="317" y="99"/>
                  </a:lnTo>
                  <a:lnTo>
                    <a:pt x="326" y="96"/>
                  </a:lnTo>
                  <a:lnTo>
                    <a:pt x="332" y="96"/>
                  </a:lnTo>
                  <a:lnTo>
                    <a:pt x="340" y="102"/>
                  </a:lnTo>
                  <a:lnTo>
                    <a:pt x="346" y="110"/>
                  </a:lnTo>
                  <a:lnTo>
                    <a:pt x="354" y="110"/>
                  </a:lnTo>
                  <a:lnTo>
                    <a:pt x="360" y="99"/>
                  </a:lnTo>
                  <a:lnTo>
                    <a:pt x="368" y="76"/>
                  </a:lnTo>
                  <a:lnTo>
                    <a:pt x="374" y="62"/>
                  </a:lnTo>
                  <a:lnTo>
                    <a:pt x="383" y="65"/>
                  </a:lnTo>
                  <a:lnTo>
                    <a:pt x="388" y="73"/>
                  </a:lnTo>
                  <a:lnTo>
                    <a:pt x="397" y="82"/>
                  </a:lnTo>
                  <a:lnTo>
                    <a:pt x="402" y="85"/>
                  </a:lnTo>
                  <a:lnTo>
                    <a:pt x="411" y="79"/>
                  </a:lnTo>
                  <a:lnTo>
                    <a:pt x="417" y="76"/>
                  </a:lnTo>
                  <a:lnTo>
                    <a:pt x="425" y="79"/>
                  </a:lnTo>
                  <a:lnTo>
                    <a:pt x="431" y="70"/>
                  </a:lnTo>
                  <a:lnTo>
                    <a:pt x="439" y="53"/>
                  </a:lnTo>
                  <a:lnTo>
                    <a:pt x="445" y="36"/>
                  </a:lnTo>
                  <a:lnTo>
                    <a:pt x="453" y="25"/>
                  </a:lnTo>
                  <a:lnTo>
                    <a:pt x="459" y="25"/>
                  </a:lnTo>
                  <a:lnTo>
                    <a:pt x="468" y="34"/>
                  </a:lnTo>
                  <a:lnTo>
                    <a:pt x="473" y="39"/>
                  </a:lnTo>
                  <a:lnTo>
                    <a:pt x="482" y="39"/>
                  </a:lnTo>
                  <a:lnTo>
                    <a:pt x="487" y="39"/>
                  </a:lnTo>
                  <a:lnTo>
                    <a:pt x="496" y="39"/>
                  </a:lnTo>
                  <a:lnTo>
                    <a:pt x="502" y="36"/>
                  </a:lnTo>
                  <a:lnTo>
                    <a:pt x="510" y="31"/>
                  </a:lnTo>
                  <a:lnTo>
                    <a:pt x="516" y="31"/>
                  </a:lnTo>
                  <a:lnTo>
                    <a:pt x="524" y="31"/>
                  </a:lnTo>
                  <a:lnTo>
                    <a:pt x="530" y="22"/>
                  </a:lnTo>
                  <a:lnTo>
                    <a:pt x="539" y="2"/>
                  </a:lnTo>
                  <a:lnTo>
                    <a:pt x="544" y="5"/>
                  </a:lnTo>
                  <a:lnTo>
                    <a:pt x="553" y="19"/>
                  </a:lnTo>
                  <a:lnTo>
                    <a:pt x="558" y="22"/>
                  </a:lnTo>
                  <a:lnTo>
                    <a:pt x="567" y="8"/>
                  </a:lnTo>
                  <a:lnTo>
                    <a:pt x="573" y="0"/>
                  </a:lnTo>
                  <a:lnTo>
                    <a:pt x="581" y="11"/>
                  </a:lnTo>
                  <a:lnTo>
                    <a:pt x="587" y="36"/>
                  </a:lnTo>
                  <a:lnTo>
                    <a:pt x="595" y="59"/>
                  </a:lnTo>
                  <a:lnTo>
                    <a:pt x="601" y="65"/>
                  </a:lnTo>
                  <a:lnTo>
                    <a:pt x="609" y="45"/>
                  </a:lnTo>
                  <a:lnTo>
                    <a:pt x="615" y="36"/>
                  </a:lnTo>
                  <a:lnTo>
                    <a:pt x="624" y="48"/>
                  </a:lnTo>
                  <a:lnTo>
                    <a:pt x="629" y="65"/>
                  </a:lnTo>
                  <a:lnTo>
                    <a:pt x="638" y="76"/>
                  </a:lnTo>
                  <a:lnTo>
                    <a:pt x="643" y="85"/>
                  </a:lnTo>
                  <a:lnTo>
                    <a:pt x="652" y="93"/>
                  </a:lnTo>
                  <a:lnTo>
                    <a:pt x="658" y="110"/>
                  </a:lnTo>
                  <a:lnTo>
                    <a:pt x="666" y="136"/>
                  </a:lnTo>
                  <a:lnTo>
                    <a:pt x="672" y="155"/>
                  </a:lnTo>
                  <a:lnTo>
                    <a:pt x="680" y="164"/>
                  </a:lnTo>
                  <a:lnTo>
                    <a:pt x="686" y="172"/>
                  </a:lnTo>
                  <a:lnTo>
                    <a:pt x="694" y="181"/>
                  </a:lnTo>
                  <a:lnTo>
                    <a:pt x="700" y="184"/>
                  </a:lnTo>
                  <a:lnTo>
                    <a:pt x="709" y="184"/>
                  </a:lnTo>
                  <a:lnTo>
                    <a:pt x="714" y="192"/>
                  </a:lnTo>
                  <a:lnTo>
                    <a:pt x="723" y="209"/>
                  </a:lnTo>
                  <a:lnTo>
                    <a:pt x="728" y="218"/>
                  </a:lnTo>
                  <a:lnTo>
                    <a:pt x="737" y="212"/>
                  </a:lnTo>
                  <a:lnTo>
                    <a:pt x="743" y="204"/>
                  </a:lnTo>
                  <a:lnTo>
                    <a:pt x="751" y="201"/>
                  </a:lnTo>
                  <a:lnTo>
                    <a:pt x="757" y="204"/>
                  </a:lnTo>
                  <a:lnTo>
                    <a:pt x="765" y="212"/>
                  </a:lnTo>
                  <a:lnTo>
                    <a:pt x="771" y="215"/>
                  </a:lnTo>
                  <a:lnTo>
                    <a:pt x="779" y="209"/>
                  </a:lnTo>
                  <a:lnTo>
                    <a:pt x="785" y="198"/>
                  </a:lnTo>
                  <a:lnTo>
                    <a:pt x="794" y="181"/>
                  </a:lnTo>
                  <a:lnTo>
                    <a:pt x="799" y="175"/>
                  </a:lnTo>
                  <a:lnTo>
                    <a:pt x="808" y="175"/>
                  </a:lnTo>
                  <a:lnTo>
                    <a:pt x="813" y="164"/>
                  </a:lnTo>
                  <a:lnTo>
                    <a:pt x="822" y="141"/>
                  </a:lnTo>
                  <a:lnTo>
                    <a:pt x="828" y="127"/>
                  </a:lnTo>
                  <a:lnTo>
                    <a:pt x="836" y="127"/>
                  </a:lnTo>
                  <a:lnTo>
                    <a:pt x="842" y="124"/>
                  </a:lnTo>
                  <a:lnTo>
                    <a:pt x="850" y="113"/>
                  </a:lnTo>
                  <a:lnTo>
                    <a:pt x="856" y="107"/>
                  </a:lnTo>
                  <a:lnTo>
                    <a:pt x="864" y="102"/>
                  </a:lnTo>
                  <a:lnTo>
                    <a:pt x="870" y="96"/>
                  </a:lnTo>
                  <a:lnTo>
                    <a:pt x="879" y="85"/>
                  </a:lnTo>
                  <a:lnTo>
                    <a:pt x="884" y="62"/>
                  </a:lnTo>
                  <a:lnTo>
                    <a:pt x="893" y="42"/>
                  </a:lnTo>
                  <a:lnTo>
                    <a:pt x="898" y="45"/>
                  </a:lnTo>
                  <a:lnTo>
                    <a:pt x="907" y="59"/>
                  </a:lnTo>
                  <a:lnTo>
                    <a:pt x="913" y="70"/>
                  </a:lnTo>
                  <a:lnTo>
                    <a:pt x="921" y="70"/>
                  </a:lnTo>
                  <a:lnTo>
                    <a:pt x="927" y="65"/>
                  </a:lnTo>
                  <a:lnTo>
                    <a:pt x="935" y="59"/>
                  </a:lnTo>
                  <a:lnTo>
                    <a:pt x="941" y="53"/>
                  </a:lnTo>
                  <a:lnTo>
                    <a:pt x="949" y="51"/>
                  </a:lnTo>
                  <a:lnTo>
                    <a:pt x="958" y="53"/>
                  </a:lnTo>
                  <a:lnTo>
                    <a:pt x="964" y="62"/>
                  </a:lnTo>
                  <a:lnTo>
                    <a:pt x="972" y="68"/>
                  </a:lnTo>
                  <a:lnTo>
                    <a:pt x="978" y="70"/>
                  </a:lnTo>
                  <a:lnTo>
                    <a:pt x="986" y="76"/>
                  </a:lnTo>
                  <a:lnTo>
                    <a:pt x="992" y="85"/>
                  </a:lnTo>
                  <a:lnTo>
                    <a:pt x="1000" y="93"/>
                  </a:lnTo>
                  <a:lnTo>
                    <a:pt x="1006" y="102"/>
                  </a:lnTo>
                  <a:lnTo>
                    <a:pt x="1015" y="107"/>
                  </a:lnTo>
                  <a:lnTo>
                    <a:pt x="1020" y="113"/>
                  </a:lnTo>
                  <a:lnTo>
                    <a:pt x="1029" y="124"/>
                  </a:lnTo>
                  <a:lnTo>
                    <a:pt x="1035" y="138"/>
                  </a:lnTo>
                  <a:lnTo>
                    <a:pt x="1043" y="155"/>
                  </a:lnTo>
                  <a:lnTo>
                    <a:pt x="1049" y="167"/>
                  </a:lnTo>
                  <a:lnTo>
                    <a:pt x="1057" y="164"/>
                  </a:lnTo>
                  <a:lnTo>
                    <a:pt x="1063" y="150"/>
                  </a:lnTo>
                  <a:lnTo>
                    <a:pt x="1071" y="141"/>
                  </a:lnTo>
                  <a:lnTo>
                    <a:pt x="1077" y="144"/>
                  </a:lnTo>
                  <a:lnTo>
                    <a:pt x="1086" y="147"/>
                  </a:lnTo>
                  <a:lnTo>
                    <a:pt x="1091" y="150"/>
                  </a:lnTo>
                  <a:lnTo>
                    <a:pt x="1100" y="158"/>
                  </a:lnTo>
                  <a:lnTo>
                    <a:pt x="1105" y="164"/>
                  </a:lnTo>
                  <a:lnTo>
                    <a:pt x="1114" y="170"/>
                  </a:lnTo>
                  <a:lnTo>
                    <a:pt x="1120" y="167"/>
                  </a:lnTo>
                  <a:lnTo>
                    <a:pt x="1128" y="158"/>
                  </a:lnTo>
                  <a:lnTo>
                    <a:pt x="1134" y="153"/>
                  </a:lnTo>
                  <a:lnTo>
                    <a:pt x="1142" y="161"/>
                  </a:lnTo>
                  <a:lnTo>
                    <a:pt x="1148" y="175"/>
                  </a:lnTo>
                  <a:lnTo>
                    <a:pt x="1156" y="178"/>
                  </a:lnTo>
                  <a:lnTo>
                    <a:pt x="1162" y="170"/>
                  </a:lnTo>
                  <a:lnTo>
                    <a:pt x="1171" y="158"/>
                  </a:lnTo>
                  <a:lnTo>
                    <a:pt x="1176" y="150"/>
                  </a:lnTo>
                  <a:lnTo>
                    <a:pt x="1185" y="147"/>
                  </a:lnTo>
                  <a:lnTo>
                    <a:pt x="1190" y="150"/>
                  </a:lnTo>
                  <a:lnTo>
                    <a:pt x="1199" y="155"/>
                  </a:lnTo>
                  <a:lnTo>
                    <a:pt x="1205" y="153"/>
                  </a:lnTo>
                  <a:lnTo>
                    <a:pt x="1213" y="130"/>
                  </a:lnTo>
                  <a:lnTo>
                    <a:pt x="1219" y="104"/>
                  </a:lnTo>
                  <a:lnTo>
                    <a:pt x="1227" y="107"/>
                  </a:lnTo>
                  <a:lnTo>
                    <a:pt x="1233" y="127"/>
                  </a:lnTo>
                  <a:lnTo>
                    <a:pt x="1241" y="133"/>
                  </a:lnTo>
                  <a:lnTo>
                    <a:pt x="1247" y="127"/>
                  </a:lnTo>
                  <a:lnTo>
                    <a:pt x="1256" y="119"/>
                  </a:lnTo>
                  <a:lnTo>
                    <a:pt x="1261" y="116"/>
                  </a:lnTo>
                  <a:lnTo>
                    <a:pt x="1270" y="119"/>
                  </a:lnTo>
                  <a:lnTo>
                    <a:pt x="1275" y="119"/>
                  </a:lnTo>
                  <a:lnTo>
                    <a:pt x="1284" y="102"/>
                  </a:lnTo>
                  <a:lnTo>
                    <a:pt x="1290" y="82"/>
                  </a:lnTo>
                  <a:lnTo>
                    <a:pt x="1298" y="82"/>
                  </a:lnTo>
                  <a:lnTo>
                    <a:pt x="1304" y="93"/>
                  </a:lnTo>
                  <a:lnTo>
                    <a:pt x="1312" y="96"/>
                  </a:lnTo>
                  <a:lnTo>
                    <a:pt x="1318" y="90"/>
                  </a:lnTo>
                  <a:lnTo>
                    <a:pt x="1326" y="79"/>
                  </a:lnTo>
                  <a:lnTo>
                    <a:pt x="1332" y="68"/>
                  </a:lnTo>
                  <a:lnTo>
                    <a:pt x="1341" y="59"/>
                  </a:lnTo>
                  <a:lnTo>
                    <a:pt x="1346" y="59"/>
                  </a:lnTo>
                  <a:lnTo>
                    <a:pt x="1355" y="65"/>
                  </a:lnTo>
                  <a:lnTo>
                    <a:pt x="1360" y="70"/>
                  </a:lnTo>
                  <a:lnTo>
                    <a:pt x="1369" y="73"/>
                  </a:lnTo>
                  <a:lnTo>
                    <a:pt x="1375" y="76"/>
                  </a:lnTo>
                  <a:lnTo>
                    <a:pt x="1383" y="70"/>
                  </a:lnTo>
                  <a:lnTo>
                    <a:pt x="1389" y="62"/>
                  </a:lnTo>
                  <a:lnTo>
                    <a:pt x="1397" y="62"/>
                  </a:lnTo>
                  <a:lnTo>
                    <a:pt x="1403" y="65"/>
                  </a:lnTo>
                  <a:lnTo>
                    <a:pt x="1411" y="56"/>
                  </a:lnTo>
                  <a:lnTo>
                    <a:pt x="1417" y="45"/>
                  </a:lnTo>
                  <a:lnTo>
                    <a:pt x="1426" y="53"/>
                  </a:lnTo>
                  <a:lnTo>
                    <a:pt x="1431" y="65"/>
                  </a:lnTo>
                  <a:lnTo>
                    <a:pt x="1440" y="62"/>
                  </a:lnTo>
                  <a:lnTo>
                    <a:pt x="1445" y="51"/>
                  </a:lnTo>
                  <a:lnTo>
                    <a:pt x="1454" y="48"/>
                  </a:lnTo>
                  <a:lnTo>
                    <a:pt x="1460" y="53"/>
                  </a:lnTo>
                  <a:lnTo>
                    <a:pt x="1468" y="51"/>
                  </a:lnTo>
                  <a:lnTo>
                    <a:pt x="1474" y="48"/>
                  </a:lnTo>
                  <a:lnTo>
                    <a:pt x="1482" y="56"/>
                  </a:lnTo>
                  <a:lnTo>
                    <a:pt x="1488" y="68"/>
                  </a:lnTo>
                  <a:lnTo>
                    <a:pt x="1497" y="62"/>
                  </a:lnTo>
                  <a:lnTo>
                    <a:pt x="1502" y="42"/>
                  </a:lnTo>
                  <a:lnTo>
                    <a:pt x="1511" y="28"/>
                  </a:lnTo>
                  <a:lnTo>
                    <a:pt x="1516" y="19"/>
                  </a:lnTo>
                  <a:lnTo>
                    <a:pt x="1525" y="25"/>
                  </a:lnTo>
                  <a:lnTo>
                    <a:pt x="1531" y="36"/>
                  </a:lnTo>
                  <a:lnTo>
                    <a:pt x="1539" y="42"/>
                  </a:lnTo>
                  <a:lnTo>
                    <a:pt x="1545" y="45"/>
                  </a:lnTo>
                  <a:lnTo>
                    <a:pt x="1553" y="45"/>
                  </a:lnTo>
                  <a:lnTo>
                    <a:pt x="1559" y="42"/>
                  </a:lnTo>
                  <a:lnTo>
                    <a:pt x="1567" y="31"/>
                  </a:lnTo>
                  <a:lnTo>
                    <a:pt x="1573" y="17"/>
                  </a:lnTo>
                  <a:lnTo>
                    <a:pt x="1582" y="17"/>
                  </a:lnTo>
                  <a:lnTo>
                    <a:pt x="1587" y="25"/>
                  </a:lnTo>
                  <a:lnTo>
                    <a:pt x="1596" y="36"/>
                  </a:lnTo>
                  <a:lnTo>
                    <a:pt x="1601" y="48"/>
                  </a:lnTo>
                  <a:lnTo>
                    <a:pt x="1610" y="51"/>
                  </a:lnTo>
                  <a:lnTo>
                    <a:pt x="1616" y="48"/>
                  </a:lnTo>
                  <a:lnTo>
                    <a:pt x="1624" y="48"/>
                  </a:lnTo>
                  <a:lnTo>
                    <a:pt x="1630" y="48"/>
                  </a:lnTo>
                  <a:lnTo>
                    <a:pt x="1638" y="53"/>
                  </a:lnTo>
                  <a:lnTo>
                    <a:pt x="1644" y="62"/>
                  </a:lnTo>
                  <a:lnTo>
                    <a:pt x="1652" y="70"/>
                  </a:lnTo>
                  <a:lnTo>
                    <a:pt x="1658" y="76"/>
                  </a:lnTo>
                  <a:lnTo>
                    <a:pt x="1667" y="76"/>
                  </a:lnTo>
                  <a:lnTo>
                    <a:pt x="1672" y="70"/>
                  </a:lnTo>
                  <a:lnTo>
                    <a:pt x="1681" y="65"/>
                  </a:lnTo>
                  <a:lnTo>
                    <a:pt x="1686" y="59"/>
                  </a:lnTo>
                  <a:lnTo>
                    <a:pt x="1695" y="62"/>
                  </a:lnTo>
                  <a:lnTo>
                    <a:pt x="1701" y="62"/>
                  </a:lnTo>
                  <a:lnTo>
                    <a:pt x="1709" y="56"/>
                  </a:lnTo>
                  <a:lnTo>
                    <a:pt x="1715" y="51"/>
                  </a:lnTo>
                  <a:lnTo>
                    <a:pt x="1723" y="62"/>
                  </a:lnTo>
                  <a:lnTo>
                    <a:pt x="1729" y="79"/>
                  </a:lnTo>
                  <a:lnTo>
                    <a:pt x="1737" y="90"/>
                  </a:lnTo>
                  <a:lnTo>
                    <a:pt x="1743" y="90"/>
                  </a:lnTo>
                  <a:lnTo>
                    <a:pt x="1752" y="82"/>
                  </a:lnTo>
                  <a:lnTo>
                    <a:pt x="1757" y="70"/>
                  </a:lnTo>
                  <a:lnTo>
                    <a:pt x="1766" y="70"/>
                  </a:lnTo>
                  <a:lnTo>
                    <a:pt x="1771" y="73"/>
                  </a:lnTo>
                  <a:lnTo>
                    <a:pt x="1780" y="68"/>
                  </a:lnTo>
                  <a:lnTo>
                    <a:pt x="1786" y="65"/>
                  </a:lnTo>
                  <a:lnTo>
                    <a:pt x="1794" y="73"/>
                  </a:lnTo>
                  <a:lnTo>
                    <a:pt x="1800" y="82"/>
                  </a:lnTo>
                  <a:lnTo>
                    <a:pt x="1808" y="79"/>
                  </a:lnTo>
                  <a:lnTo>
                    <a:pt x="1814" y="70"/>
                  </a:lnTo>
                  <a:lnTo>
                    <a:pt x="1822" y="59"/>
                  </a:lnTo>
                  <a:lnTo>
                    <a:pt x="1828" y="56"/>
                  </a:lnTo>
                  <a:lnTo>
                    <a:pt x="1837" y="65"/>
                  </a:lnTo>
                  <a:lnTo>
                    <a:pt x="1842" y="79"/>
                  </a:lnTo>
                  <a:lnTo>
                    <a:pt x="1851" y="93"/>
                  </a:lnTo>
                  <a:lnTo>
                    <a:pt x="1856" y="102"/>
                  </a:lnTo>
                  <a:lnTo>
                    <a:pt x="1865" y="102"/>
                  </a:lnTo>
                  <a:lnTo>
                    <a:pt x="1871" y="96"/>
                  </a:lnTo>
                  <a:lnTo>
                    <a:pt x="1879" y="82"/>
                  </a:lnTo>
                  <a:lnTo>
                    <a:pt x="1888" y="73"/>
                  </a:lnTo>
                  <a:lnTo>
                    <a:pt x="1893" y="79"/>
                  </a:lnTo>
                  <a:lnTo>
                    <a:pt x="1902" y="90"/>
                  </a:lnTo>
                  <a:lnTo>
                    <a:pt x="1907" y="104"/>
                  </a:lnTo>
                  <a:lnTo>
                    <a:pt x="1916" y="113"/>
                  </a:lnTo>
                  <a:lnTo>
                    <a:pt x="1922" y="113"/>
                  </a:lnTo>
                  <a:lnTo>
                    <a:pt x="1930" y="110"/>
                  </a:lnTo>
                  <a:lnTo>
                    <a:pt x="1936" y="113"/>
                  </a:lnTo>
                  <a:lnTo>
                    <a:pt x="1944" y="119"/>
                  </a:lnTo>
                  <a:lnTo>
                    <a:pt x="1950" y="113"/>
                  </a:lnTo>
                  <a:lnTo>
                    <a:pt x="1958" y="107"/>
                  </a:lnTo>
                  <a:lnTo>
                    <a:pt x="1964" y="104"/>
                  </a:lnTo>
                  <a:lnTo>
                    <a:pt x="1973" y="102"/>
                  </a:lnTo>
                  <a:lnTo>
                    <a:pt x="1978" y="96"/>
                  </a:lnTo>
                  <a:lnTo>
                    <a:pt x="1987" y="96"/>
                  </a:lnTo>
                  <a:lnTo>
                    <a:pt x="1993" y="107"/>
                  </a:lnTo>
                  <a:lnTo>
                    <a:pt x="2001" y="119"/>
                  </a:lnTo>
                  <a:lnTo>
                    <a:pt x="2007" y="113"/>
                  </a:lnTo>
                  <a:lnTo>
                    <a:pt x="2015" y="96"/>
                  </a:lnTo>
                  <a:lnTo>
                    <a:pt x="2021" y="76"/>
                  </a:lnTo>
                  <a:lnTo>
                    <a:pt x="2029" y="73"/>
                  </a:lnTo>
                  <a:lnTo>
                    <a:pt x="2035" y="93"/>
                  </a:lnTo>
                  <a:lnTo>
                    <a:pt x="2044" y="119"/>
                  </a:lnTo>
                  <a:lnTo>
                    <a:pt x="2049" y="130"/>
                  </a:lnTo>
                  <a:lnTo>
                    <a:pt x="2058" y="124"/>
                  </a:lnTo>
                  <a:lnTo>
                    <a:pt x="2063" y="107"/>
                  </a:lnTo>
                  <a:lnTo>
                    <a:pt x="2072" y="93"/>
                  </a:lnTo>
                  <a:lnTo>
                    <a:pt x="2078" y="99"/>
                  </a:lnTo>
                  <a:lnTo>
                    <a:pt x="2086" y="113"/>
                  </a:lnTo>
                  <a:lnTo>
                    <a:pt x="2092" y="116"/>
                  </a:lnTo>
                  <a:lnTo>
                    <a:pt x="2100" y="116"/>
                  </a:lnTo>
                  <a:lnTo>
                    <a:pt x="2106" y="121"/>
                  </a:lnTo>
                  <a:lnTo>
                    <a:pt x="2114" y="127"/>
                  </a:lnTo>
                  <a:lnTo>
                    <a:pt x="2120" y="130"/>
                  </a:lnTo>
                  <a:lnTo>
                    <a:pt x="2129" y="124"/>
                  </a:lnTo>
                  <a:lnTo>
                    <a:pt x="2134" y="119"/>
                  </a:lnTo>
                  <a:lnTo>
                    <a:pt x="2143" y="119"/>
                  </a:lnTo>
                  <a:lnTo>
                    <a:pt x="2148" y="127"/>
                  </a:lnTo>
                  <a:lnTo>
                    <a:pt x="2157" y="138"/>
                  </a:lnTo>
                  <a:lnTo>
                    <a:pt x="2163" y="138"/>
                  </a:lnTo>
                  <a:lnTo>
                    <a:pt x="2171" y="136"/>
                  </a:lnTo>
                  <a:lnTo>
                    <a:pt x="2177" y="127"/>
                  </a:lnTo>
                  <a:lnTo>
                    <a:pt x="2185" y="124"/>
                  </a:lnTo>
                  <a:lnTo>
                    <a:pt x="2191" y="130"/>
                  </a:lnTo>
                  <a:lnTo>
                    <a:pt x="2199" y="136"/>
                  </a:lnTo>
                  <a:lnTo>
                    <a:pt x="2205" y="136"/>
                  </a:lnTo>
                  <a:lnTo>
                    <a:pt x="2214" y="136"/>
                  </a:lnTo>
                  <a:lnTo>
                    <a:pt x="2219" y="138"/>
                  </a:lnTo>
                  <a:lnTo>
                    <a:pt x="2228" y="144"/>
                  </a:lnTo>
                  <a:lnTo>
                    <a:pt x="2233" y="147"/>
                  </a:lnTo>
                  <a:lnTo>
                    <a:pt x="2242" y="147"/>
                  </a:lnTo>
                  <a:lnTo>
                    <a:pt x="2248" y="138"/>
                  </a:lnTo>
                  <a:lnTo>
                    <a:pt x="2256" y="130"/>
                  </a:lnTo>
                  <a:lnTo>
                    <a:pt x="2262" y="127"/>
                  </a:lnTo>
                  <a:lnTo>
                    <a:pt x="2270" y="130"/>
                  </a:lnTo>
                  <a:lnTo>
                    <a:pt x="2276" y="141"/>
                  </a:lnTo>
                  <a:lnTo>
                    <a:pt x="2284" y="147"/>
                  </a:lnTo>
                  <a:lnTo>
                    <a:pt x="2290" y="144"/>
                  </a:lnTo>
                  <a:lnTo>
                    <a:pt x="2299" y="138"/>
                  </a:lnTo>
                  <a:lnTo>
                    <a:pt x="2304" y="136"/>
                  </a:lnTo>
                  <a:lnTo>
                    <a:pt x="2313" y="138"/>
                  </a:lnTo>
                  <a:lnTo>
                    <a:pt x="2318" y="144"/>
                  </a:lnTo>
                  <a:lnTo>
                    <a:pt x="2327" y="147"/>
                  </a:lnTo>
                  <a:lnTo>
                    <a:pt x="2333" y="136"/>
                  </a:lnTo>
                  <a:lnTo>
                    <a:pt x="2341" y="124"/>
                  </a:lnTo>
                  <a:lnTo>
                    <a:pt x="2347" y="119"/>
                  </a:lnTo>
                  <a:lnTo>
                    <a:pt x="2355" y="121"/>
                  </a:lnTo>
                  <a:lnTo>
                    <a:pt x="2361" y="130"/>
                  </a:lnTo>
                  <a:lnTo>
                    <a:pt x="2369" y="133"/>
                  </a:lnTo>
                  <a:lnTo>
                    <a:pt x="2375" y="133"/>
                  </a:lnTo>
                  <a:lnTo>
                    <a:pt x="2384" y="133"/>
                  </a:lnTo>
                  <a:lnTo>
                    <a:pt x="2389" y="144"/>
                  </a:lnTo>
                  <a:lnTo>
                    <a:pt x="2398" y="147"/>
                  </a:lnTo>
                  <a:lnTo>
                    <a:pt x="2403" y="138"/>
                  </a:lnTo>
                  <a:lnTo>
                    <a:pt x="2412" y="127"/>
                  </a:lnTo>
                  <a:lnTo>
                    <a:pt x="2418" y="124"/>
                  </a:lnTo>
                  <a:lnTo>
                    <a:pt x="2426" y="130"/>
                  </a:lnTo>
                  <a:lnTo>
                    <a:pt x="2432" y="144"/>
                  </a:lnTo>
                  <a:lnTo>
                    <a:pt x="2440" y="153"/>
                  </a:lnTo>
                  <a:lnTo>
                    <a:pt x="2446" y="153"/>
                  </a:lnTo>
                  <a:lnTo>
                    <a:pt x="2454" y="150"/>
                  </a:lnTo>
                  <a:lnTo>
                    <a:pt x="2460" y="150"/>
                  </a:lnTo>
                  <a:lnTo>
                    <a:pt x="2469" y="147"/>
                  </a:lnTo>
                  <a:lnTo>
                    <a:pt x="2474" y="147"/>
                  </a:lnTo>
                  <a:lnTo>
                    <a:pt x="2483" y="147"/>
                  </a:lnTo>
                  <a:lnTo>
                    <a:pt x="2489" y="147"/>
                  </a:lnTo>
                  <a:lnTo>
                    <a:pt x="2497" y="147"/>
                  </a:lnTo>
                  <a:lnTo>
                    <a:pt x="2503" y="147"/>
                  </a:lnTo>
                  <a:lnTo>
                    <a:pt x="2511" y="147"/>
                  </a:lnTo>
                  <a:lnTo>
                    <a:pt x="2517" y="150"/>
                  </a:lnTo>
                  <a:lnTo>
                    <a:pt x="2525" y="150"/>
                  </a:lnTo>
                  <a:lnTo>
                    <a:pt x="2531" y="147"/>
                  </a:lnTo>
                  <a:lnTo>
                    <a:pt x="2540" y="144"/>
                  </a:lnTo>
                  <a:lnTo>
                    <a:pt x="2545" y="144"/>
                  </a:lnTo>
                  <a:lnTo>
                    <a:pt x="2554" y="144"/>
                  </a:lnTo>
                  <a:lnTo>
                    <a:pt x="2559" y="150"/>
                  </a:lnTo>
                  <a:lnTo>
                    <a:pt x="2568" y="155"/>
                  </a:lnTo>
                  <a:lnTo>
                    <a:pt x="2574" y="161"/>
                  </a:lnTo>
                  <a:lnTo>
                    <a:pt x="2582" y="167"/>
                  </a:lnTo>
                  <a:lnTo>
                    <a:pt x="2588" y="172"/>
                  </a:lnTo>
                  <a:lnTo>
                    <a:pt x="2596" y="170"/>
                  </a:lnTo>
                  <a:lnTo>
                    <a:pt x="2602" y="158"/>
                  </a:lnTo>
                  <a:lnTo>
                    <a:pt x="2610" y="153"/>
                  </a:lnTo>
                  <a:lnTo>
                    <a:pt x="2616" y="161"/>
                  </a:lnTo>
                  <a:lnTo>
                    <a:pt x="2625" y="170"/>
                  </a:lnTo>
                  <a:lnTo>
                    <a:pt x="2630" y="172"/>
                  </a:lnTo>
                  <a:lnTo>
                    <a:pt x="2639" y="170"/>
                  </a:lnTo>
                  <a:lnTo>
                    <a:pt x="2644" y="167"/>
                  </a:lnTo>
                  <a:lnTo>
                    <a:pt x="2653" y="167"/>
                  </a:lnTo>
                  <a:lnTo>
                    <a:pt x="2659" y="170"/>
                  </a:lnTo>
                  <a:lnTo>
                    <a:pt x="2667" y="170"/>
                  </a:lnTo>
                  <a:lnTo>
                    <a:pt x="2673" y="170"/>
                  </a:lnTo>
                  <a:lnTo>
                    <a:pt x="2681" y="172"/>
                  </a:lnTo>
                  <a:lnTo>
                    <a:pt x="2687" y="181"/>
                  </a:lnTo>
                  <a:lnTo>
                    <a:pt x="2695" y="184"/>
                  </a:lnTo>
                  <a:lnTo>
                    <a:pt x="2701" y="175"/>
                  </a:lnTo>
                  <a:lnTo>
                    <a:pt x="2710" y="172"/>
                  </a:lnTo>
                  <a:lnTo>
                    <a:pt x="2715" y="181"/>
                  </a:lnTo>
                  <a:lnTo>
                    <a:pt x="2724" y="187"/>
                  </a:lnTo>
                  <a:lnTo>
                    <a:pt x="2729" y="184"/>
                  </a:lnTo>
                  <a:lnTo>
                    <a:pt x="2738" y="178"/>
                  </a:lnTo>
                  <a:lnTo>
                    <a:pt x="2744" y="172"/>
                  </a:lnTo>
                  <a:lnTo>
                    <a:pt x="2752" y="170"/>
                  </a:lnTo>
                  <a:lnTo>
                    <a:pt x="2758" y="170"/>
                  </a:lnTo>
                  <a:lnTo>
                    <a:pt x="2766" y="170"/>
                  </a:lnTo>
                  <a:lnTo>
                    <a:pt x="2772" y="170"/>
                  </a:lnTo>
                  <a:lnTo>
                    <a:pt x="2780" y="170"/>
                  </a:lnTo>
                  <a:lnTo>
                    <a:pt x="2786" y="170"/>
                  </a:lnTo>
                  <a:lnTo>
                    <a:pt x="2795" y="170"/>
                  </a:lnTo>
                  <a:lnTo>
                    <a:pt x="2800" y="170"/>
                  </a:lnTo>
                  <a:lnTo>
                    <a:pt x="2809" y="170"/>
                  </a:lnTo>
                  <a:lnTo>
                    <a:pt x="2817" y="170"/>
                  </a:lnTo>
                  <a:lnTo>
                    <a:pt x="2823" y="170"/>
                  </a:lnTo>
                  <a:lnTo>
                    <a:pt x="2831" y="167"/>
                  </a:lnTo>
                </a:path>
              </a:pathLst>
            </a:custGeom>
            <a:noFill/>
            <a:ln w="6350">
              <a:solidFill>
                <a:srgbClr val="000000"/>
              </a:solidFill>
              <a:prstDash val="solid"/>
              <a:round/>
              <a:headEnd/>
              <a:tailEnd/>
            </a:ln>
          </p:spPr>
          <p:txBody>
            <a:bodyPr/>
            <a:lstStyle/>
            <a:p>
              <a:endParaRPr lang="en-US"/>
            </a:p>
          </p:txBody>
        </p:sp>
        <p:sp>
          <p:nvSpPr>
            <p:cNvPr id="170730" name="Freeform 746"/>
            <p:cNvSpPr>
              <a:spLocks noChangeAspect="1"/>
            </p:cNvSpPr>
            <p:nvPr/>
          </p:nvSpPr>
          <p:spPr bwMode="auto">
            <a:xfrm>
              <a:off x="4901" y="1072"/>
              <a:ext cx="1114" cy="124"/>
            </a:xfrm>
            <a:custGeom>
              <a:avLst/>
              <a:gdLst/>
              <a:ahLst/>
              <a:cxnLst>
                <a:cxn ang="0">
                  <a:pos x="43" y="167"/>
                </a:cxn>
                <a:cxn ang="0">
                  <a:pos x="91" y="164"/>
                </a:cxn>
                <a:cxn ang="0">
                  <a:pos x="142" y="130"/>
                </a:cxn>
                <a:cxn ang="0">
                  <a:pos x="190" y="124"/>
                </a:cxn>
                <a:cxn ang="0">
                  <a:pos x="241" y="121"/>
                </a:cxn>
                <a:cxn ang="0">
                  <a:pos x="289" y="170"/>
                </a:cxn>
                <a:cxn ang="0">
                  <a:pos x="340" y="170"/>
                </a:cxn>
                <a:cxn ang="0">
                  <a:pos x="388" y="158"/>
                </a:cxn>
                <a:cxn ang="0">
                  <a:pos x="439" y="164"/>
                </a:cxn>
                <a:cxn ang="0">
                  <a:pos x="487" y="189"/>
                </a:cxn>
                <a:cxn ang="0">
                  <a:pos x="539" y="158"/>
                </a:cxn>
                <a:cxn ang="0">
                  <a:pos x="587" y="138"/>
                </a:cxn>
                <a:cxn ang="0">
                  <a:pos x="638" y="73"/>
                </a:cxn>
                <a:cxn ang="0">
                  <a:pos x="686" y="110"/>
                </a:cxn>
                <a:cxn ang="0">
                  <a:pos x="737" y="113"/>
                </a:cxn>
                <a:cxn ang="0">
                  <a:pos x="785" y="172"/>
                </a:cxn>
                <a:cxn ang="0">
                  <a:pos x="836" y="212"/>
                </a:cxn>
                <a:cxn ang="0">
                  <a:pos x="884" y="212"/>
                </a:cxn>
                <a:cxn ang="0">
                  <a:pos x="935" y="189"/>
                </a:cxn>
                <a:cxn ang="0">
                  <a:pos x="986" y="141"/>
                </a:cxn>
                <a:cxn ang="0">
                  <a:pos x="1035" y="68"/>
                </a:cxn>
                <a:cxn ang="0">
                  <a:pos x="1086" y="116"/>
                </a:cxn>
                <a:cxn ang="0">
                  <a:pos x="1134" y="99"/>
                </a:cxn>
                <a:cxn ang="0">
                  <a:pos x="1185" y="127"/>
                </a:cxn>
                <a:cxn ang="0">
                  <a:pos x="1233" y="93"/>
                </a:cxn>
                <a:cxn ang="0">
                  <a:pos x="1284" y="138"/>
                </a:cxn>
                <a:cxn ang="0">
                  <a:pos x="1332" y="221"/>
                </a:cxn>
                <a:cxn ang="0">
                  <a:pos x="1383" y="167"/>
                </a:cxn>
                <a:cxn ang="0">
                  <a:pos x="1431" y="93"/>
                </a:cxn>
                <a:cxn ang="0">
                  <a:pos x="1482" y="119"/>
                </a:cxn>
                <a:cxn ang="0">
                  <a:pos x="1531" y="93"/>
                </a:cxn>
                <a:cxn ang="0">
                  <a:pos x="1582" y="121"/>
                </a:cxn>
                <a:cxn ang="0">
                  <a:pos x="1630" y="56"/>
                </a:cxn>
                <a:cxn ang="0">
                  <a:pos x="1681" y="62"/>
                </a:cxn>
                <a:cxn ang="0">
                  <a:pos x="1729" y="53"/>
                </a:cxn>
                <a:cxn ang="0">
                  <a:pos x="1780" y="68"/>
                </a:cxn>
                <a:cxn ang="0">
                  <a:pos x="1828" y="70"/>
                </a:cxn>
                <a:cxn ang="0">
                  <a:pos x="1879" y="82"/>
                </a:cxn>
                <a:cxn ang="0">
                  <a:pos x="1930" y="79"/>
                </a:cxn>
                <a:cxn ang="0">
                  <a:pos x="1978" y="82"/>
                </a:cxn>
                <a:cxn ang="0">
                  <a:pos x="2029" y="93"/>
                </a:cxn>
                <a:cxn ang="0">
                  <a:pos x="2078" y="79"/>
                </a:cxn>
                <a:cxn ang="0">
                  <a:pos x="2129" y="68"/>
                </a:cxn>
                <a:cxn ang="0">
                  <a:pos x="2177" y="119"/>
                </a:cxn>
                <a:cxn ang="0">
                  <a:pos x="2228" y="93"/>
                </a:cxn>
                <a:cxn ang="0">
                  <a:pos x="2276" y="90"/>
                </a:cxn>
                <a:cxn ang="0">
                  <a:pos x="2327" y="93"/>
                </a:cxn>
                <a:cxn ang="0">
                  <a:pos x="2375" y="178"/>
                </a:cxn>
                <a:cxn ang="0">
                  <a:pos x="2426" y="187"/>
                </a:cxn>
                <a:cxn ang="0">
                  <a:pos x="2474" y="181"/>
                </a:cxn>
                <a:cxn ang="0">
                  <a:pos x="2525" y="102"/>
                </a:cxn>
                <a:cxn ang="0">
                  <a:pos x="2574" y="164"/>
                </a:cxn>
                <a:cxn ang="0">
                  <a:pos x="2625" y="153"/>
                </a:cxn>
                <a:cxn ang="0">
                  <a:pos x="2673" y="164"/>
                </a:cxn>
                <a:cxn ang="0">
                  <a:pos x="2724" y="133"/>
                </a:cxn>
                <a:cxn ang="0">
                  <a:pos x="2772" y="158"/>
                </a:cxn>
                <a:cxn ang="0">
                  <a:pos x="2823" y="150"/>
                </a:cxn>
              </a:cxnLst>
              <a:rect l="0" t="0" r="r" b="b"/>
              <a:pathLst>
                <a:path w="2831" h="246">
                  <a:moveTo>
                    <a:pt x="0" y="164"/>
                  </a:moveTo>
                  <a:lnTo>
                    <a:pt x="6" y="198"/>
                  </a:lnTo>
                  <a:lnTo>
                    <a:pt x="11" y="172"/>
                  </a:lnTo>
                  <a:lnTo>
                    <a:pt x="20" y="124"/>
                  </a:lnTo>
                  <a:lnTo>
                    <a:pt x="28" y="93"/>
                  </a:lnTo>
                  <a:lnTo>
                    <a:pt x="34" y="113"/>
                  </a:lnTo>
                  <a:lnTo>
                    <a:pt x="43" y="167"/>
                  </a:lnTo>
                  <a:lnTo>
                    <a:pt x="48" y="187"/>
                  </a:lnTo>
                  <a:lnTo>
                    <a:pt x="57" y="144"/>
                  </a:lnTo>
                  <a:lnTo>
                    <a:pt x="62" y="119"/>
                  </a:lnTo>
                  <a:lnTo>
                    <a:pt x="71" y="150"/>
                  </a:lnTo>
                  <a:lnTo>
                    <a:pt x="77" y="189"/>
                  </a:lnTo>
                  <a:lnTo>
                    <a:pt x="85" y="192"/>
                  </a:lnTo>
                  <a:lnTo>
                    <a:pt x="91" y="164"/>
                  </a:lnTo>
                  <a:lnTo>
                    <a:pt x="99" y="121"/>
                  </a:lnTo>
                  <a:lnTo>
                    <a:pt x="105" y="113"/>
                  </a:lnTo>
                  <a:lnTo>
                    <a:pt x="113" y="150"/>
                  </a:lnTo>
                  <a:lnTo>
                    <a:pt x="119" y="184"/>
                  </a:lnTo>
                  <a:lnTo>
                    <a:pt x="128" y="175"/>
                  </a:lnTo>
                  <a:lnTo>
                    <a:pt x="133" y="153"/>
                  </a:lnTo>
                  <a:lnTo>
                    <a:pt x="142" y="130"/>
                  </a:lnTo>
                  <a:lnTo>
                    <a:pt x="147" y="113"/>
                  </a:lnTo>
                  <a:lnTo>
                    <a:pt x="156" y="99"/>
                  </a:lnTo>
                  <a:lnTo>
                    <a:pt x="162" y="96"/>
                  </a:lnTo>
                  <a:lnTo>
                    <a:pt x="170" y="107"/>
                  </a:lnTo>
                  <a:lnTo>
                    <a:pt x="176" y="121"/>
                  </a:lnTo>
                  <a:lnTo>
                    <a:pt x="184" y="130"/>
                  </a:lnTo>
                  <a:lnTo>
                    <a:pt x="190" y="124"/>
                  </a:lnTo>
                  <a:lnTo>
                    <a:pt x="198" y="113"/>
                  </a:lnTo>
                  <a:lnTo>
                    <a:pt x="204" y="121"/>
                  </a:lnTo>
                  <a:lnTo>
                    <a:pt x="213" y="158"/>
                  </a:lnTo>
                  <a:lnTo>
                    <a:pt x="218" y="184"/>
                  </a:lnTo>
                  <a:lnTo>
                    <a:pt x="227" y="170"/>
                  </a:lnTo>
                  <a:lnTo>
                    <a:pt x="232" y="144"/>
                  </a:lnTo>
                  <a:lnTo>
                    <a:pt x="241" y="121"/>
                  </a:lnTo>
                  <a:lnTo>
                    <a:pt x="247" y="130"/>
                  </a:lnTo>
                  <a:lnTo>
                    <a:pt x="255" y="167"/>
                  </a:lnTo>
                  <a:lnTo>
                    <a:pt x="261" y="187"/>
                  </a:lnTo>
                  <a:lnTo>
                    <a:pt x="269" y="175"/>
                  </a:lnTo>
                  <a:lnTo>
                    <a:pt x="275" y="164"/>
                  </a:lnTo>
                  <a:lnTo>
                    <a:pt x="283" y="170"/>
                  </a:lnTo>
                  <a:lnTo>
                    <a:pt x="289" y="170"/>
                  </a:lnTo>
                  <a:lnTo>
                    <a:pt x="298" y="158"/>
                  </a:lnTo>
                  <a:lnTo>
                    <a:pt x="303" y="147"/>
                  </a:lnTo>
                  <a:lnTo>
                    <a:pt x="312" y="141"/>
                  </a:lnTo>
                  <a:lnTo>
                    <a:pt x="317" y="144"/>
                  </a:lnTo>
                  <a:lnTo>
                    <a:pt x="326" y="150"/>
                  </a:lnTo>
                  <a:lnTo>
                    <a:pt x="332" y="164"/>
                  </a:lnTo>
                  <a:lnTo>
                    <a:pt x="340" y="170"/>
                  </a:lnTo>
                  <a:lnTo>
                    <a:pt x="346" y="158"/>
                  </a:lnTo>
                  <a:lnTo>
                    <a:pt x="354" y="127"/>
                  </a:lnTo>
                  <a:lnTo>
                    <a:pt x="360" y="110"/>
                  </a:lnTo>
                  <a:lnTo>
                    <a:pt x="368" y="121"/>
                  </a:lnTo>
                  <a:lnTo>
                    <a:pt x="374" y="144"/>
                  </a:lnTo>
                  <a:lnTo>
                    <a:pt x="383" y="164"/>
                  </a:lnTo>
                  <a:lnTo>
                    <a:pt x="388" y="158"/>
                  </a:lnTo>
                  <a:lnTo>
                    <a:pt x="397" y="124"/>
                  </a:lnTo>
                  <a:lnTo>
                    <a:pt x="402" y="99"/>
                  </a:lnTo>
                  <a:lnTo>
                    <a:pt x="411" y="93"/>
                  </a:lnTo>
                  <a:lnTo>
                    <a:pt x="417" y="99"/>
                  </a:lnTo>
                  <a:lnTo>
                    <a:pt x="425" y="110"/>
                  </a:lnTo>
                  <a:lnTo>
                    <a:pt x="431" y="133"/>
                  </a:lnTo>
                  <a:lnTo>
                    <a:pt x="439" y="164"/>
                  </a:lnTo>
                  <a:lnTo>
                    <a:pt x="445" y="187"/>
                  </a:lnTo>
                  <a:lnTo>
                    <a:pt x="453" y="192"/>
                  </a:lnTo>
                  <a:lnTo>
                    <a:pt x="459" y="192"/>
                  </a:lnTo>
                  <a:lnTo>
                    <a:pt x="468" y="189"/>
                  </a:lnTo>
                  <a:lnTo>
                    <a:pt x="473" y="195"/>
                  </a:lnTo>
                  <a:lnTo>
                    <a:pt x="482" y="201"/>
                  </a:lnTo>
                  <a:lnTo>
                    <a:pt x="487" y="189"/>
                  </a:lnTo>
                  <a:lnTo>
                    <a:pt x="496" y="155"/>
                  </a:lnTo>
                  <a:lnTo>
                    <a:pt x="502" y="141"/>
                  </a:lnTo>
                  <a:lnTo>
                    <a:pt x="510" y="153"/>
                  </a:lnTo>
                  <a:lnTo>
                    <a:pt x="516" y="144"/>
                  </a:lnTo>
                  <a:lnTo>
                    <a:pt x="524" y="121"/>
                  </a:lnTo>
                  <a:lnTo>
                    <a:pt x="530" y="127"/>
                  </a:lnTo>
                  <a:lnTo>
                    <a:pt x="539" y="158"/>
                  </a:lnTo>
                  <a:lnTo>
                    <a:pt x="544" y="141"/>
                  </a:lnTo>
                  <a:lnTo>
                    <a:pt x="553" y="85"/>
                  </a:lnTo>
                  <a:lnTo>
                    <a:pt x="558" y="79"/>
                  </a:lnTo>
                  <a:lnTo>
                    <a:pt x="567" y="130"/>
                  </a:lnTo>
                  <a:lnTo>
                    <a:pt x="573" y="172"/>
                  </a:lnTo>
                  <a:lnTo>
                    <a:pt x="581" y="175"/>
                  </a:lnTo>
                  <a:lnTo>
                    <a:pt x="587" y="138"/>
                  </a:lnTo>
                  <a:lnTo>
                    <a:pt x="595" y="90"/>
                  </a:lnTo>
                  <a:lnTo>
                    <a:pt x="601" y="82"/>
                  </a:lnTo>
                  <a:lnTo>
                    <a:pt x="609" y="113"/>
                  </a:lnTo>
                  <a:lnTo>
                    <a:pt x="615" y="119"/>
                  </a:lnTo>
                  <a:lnTo>
                    <a:pt x="624" y="87"/>
                  </a:lnTo>
                  <a:lnTo>
                    <a:pt x="629" y="70"/>
                  </a:lnTo>
                  <a:lnTo>
                    <a:pt x="638" y="73"/>
                  </a:lnTo>
                  <a:lnTo>
                    <a:pt x="643" y="59"/>
                  </a:lnTo>
                  <a:lnTo>
                    <a:pt x="652" y="31"/>
                  </a:lnTo>
                  <a:lnTo>
                    <a:pt x="658" y="25"/>
                  </a:lnTo>
                  <a:lnTo>
                    <a:pt x="666" y="48"/>
                  </a:lnTo>
                  <a:lnTo>
                    <a:pt x="672" y="79"/>
                  </a:lnTo>
                  <a:lnTo>
                    <a:pt x="680" y="102"/>
                  </a:lnTo>
                  <a:lnTo>
                    <a:pt x="686" y="110"/>
                  </a:lnTo>
                  <a:lnTo>
                    <a:pt x="694" y="104"/>
                  </a:lnTo>
                  <a:lnTo>
                    <a:pt x="700" y="107"/>
                  </a:lnTo>
                  <a:lnTo>
                    <a:pt x="709" y="113"/>
                  </a:lnTo>
                  <a:lnTo>
                    <a:pt x="714" y="96"/>
                  </a:lnTo>
                  <a:lnTo>
                    <a:pt x="723" y="73"/>
                  </a:lnTo>
                  <a:lnTo>
                    <a:pt x="728" y="82"/>
                  </a:lnTo>
                  <a:lnTo>
                    <a:pt x="737" y="113"/>
                  </a:lnTo>
                  <a:lnTo>
                    <a:pt x="743" y="104"/>
                  </a:lnTo>
                  <a:lnTo>
                    <a:pt x="751" y="65"/>
                  </a:lnTo>
                  <a:lnTo>
                    <a:pt x="757" y="76"/>
                  </a:lnTo>
                  <a:lnTo>
                    <a:pt x="765" y="133"/>
                  </a:lnTo>
                  <a:lnTo>
                    <a:pt x="771" y="167"/>
                  </a:lnTo>
                  <a:lnTo>
                    <a:pt x="779" y="167"/>
                  </a:lnTo>
                  <a:lnTo>
                    <a:pt x="785" y="172"/>
                  </a:lnTo>
                  <a:lnTo>
                    <a:pt x="794" y="184"/>
                  </a:lnTo>
                  <a:lnTo>
                    <a:pt x="799" y="170"/>
                  </a:lnTo>
                  <a:lnTo>
                    <a:pt x="808" y="144"/>
                  </a:lnTo>
                  <a:lnTo>
                    <a:pt x="813" y="158"/>
                  </a:lnTo>
                  <a:lnTo>
                    <a:pt x="822" y="204"/>
                  </a:lnTo>
                  <a:lnTo>
                    <a:pt x="828" y="223"/>
                  </a:lnTo>
                  <a:lnTo>
                    <a:pt x="836" y="212"/>
                  </a:lnTo>
                  <a:lnTo>
                    <a:pt x="842" y="201"/>
                  </a:lnTo>
                  <a:lnTo>
                    <a:pt x="850" y="206"/>
                  </a:lnTo>
                  <a:lnTo>
                    <a:pt x="856" y="221"/>
                  </a:lnTo>
                  <a:lnTo>
                    <a:pt x="864" y="229"/>
                  </a:lnTo>
                  <a:lnTo>
                    <a:pt x="870" y="218"/>
                  </a:lnTo>
                  <a:lnTo>
                    <a:pt x="879" y="201"/>
                  </a:lnTo>
                  <a:lnTo>
                    <a:pt x="884" y="212"/>
                  </a:lnTo>
                  <a:lnTo>
                    <a:pt x="893" y="243"/>
                  </a:lnTo>
                  <a:lnTo>
                    <a:pt x="898" y="246"/>
                  </a:lnTo>
                  <a:lnTo>
                    <a:pt x="907" y="218"/>
                  </a:lnTo>
                  <a:lnTo>
                    <a:pt x="913" y="204"/>
                  </a:lnTo>
                  <a:lnTo>
                    <a:pt x="921" y="204"/>
                  </a:lnTo>
                  <a:lnTo>
                    <a:pt x="927" y="201"/>
                  </a:lnTo>
                  <a:lnTo>
                    <a:pt x="935" y="189"/>
                  </a:lnTo>
                  <a:lnTo>
                    <a:pt x="941" y="178"/>
                  </a:lnTo>
                  <a:lnTo>
                    <a:pt x="949" y="167"/>
                  </a:lnTo>
                  <a:lnTo>
                    <a:pt x="958" y="153"/>
                  </a:lnTo>
                  <a:lnTo>
                    <a:pt x="964" y="141"/>
                  </a:lnTo>
                  <a:lnTo>
                    <a:pt x="972" y="147"/>
                  </a:lnTo>
                  <a:lnTo>
                    <a:pt x="978" y="155"/>
                  </a:lnTo>
                  <a:lnTo>
                    <a:pt x="986" y="141"/>
                  </a:lnTo>
                  <a:lnTo>
                    <a:pt x="992" y="110"/>
                  </a:lnTo>
                  <a:lnTo>
                    <a:pt x="1000" y="87"/>
                  </a:lnTo>
                  <a:lnTo>
                    <a:pt x="1006" y="79"/>
                  </a:lnTo>
                  <a:lnTo>
                    <a:pt x="1015" y="70"/>
                  </a:lnTo>
                  <a:lnTo>
                    <a:pt x="1020" y="65"/>
                  </a:lnTo>
                  <a:lnTo>
                    <a:pt x="1029" y="68"/>
                  </a:lnTo>
                  <a:lnTo>
                    <a:pt x="1035" y="68"/>
                  </a:lnTo>
                  <a:lnTo>
                    <a:pt x="1043" y="42"/>
                  </a:lnTo>
                  <a:lnTo>
                    <a:pt x="1049" y="17"/>
                  </a:lnTo>
                  <a:lnTo>
                    <a:pt x="1057" y="31"/>
                  </a:lnTo>
                  <a:lnTo>
                    <a:pt x="1063" y="76"/>
                  </a:lnTo>
                  <a:lnTo>
                    <a:pt x="1071" y="113"/>
                  </a:lnTo>
                  <a:lnTo>
                    <a:pt x="1077" y="124"/>
                  </a:lnTo>
                  <a:lnTo>
                    <a:pt x="1086" y="116"/>
                  </a:lnTo>
                  <a:lnTo>
                    <a:pt x="1091" y="110"/>
                  </a:lnTo>
                  <a:lnTo>
                    <a:pt x="1100" y="133"/>
                  </a:lnTo>
                  <a:lnTo>
                    <a:pt x="1105" y="161"/>
                  </a:lnTo>
                  <a:lnTo>
                    <a:pt x="1114" y="138"/>
                  </a:lnTo>
                  <a:lnTo>
                    <a:pt x="1120" y="90"/>
                  </a:lnTo>
                  <a:lnTo>
                    <a:pt x="1128" y="82"/>
                  </a:lnTo>
                  <a:lnTo>
                    <a:pt x="1134" y="99"/>
                  </a:lnTo>
                  <a:lnTo>
                    <a:pt x="1142" y="82"/>
                  </a:lnTo>
                  <a:lnTo>
                    <a:pt x="1148" y="53"/>
                  </a:lnTo>
                  <a:lnTo>
                    <a:pt x="1156" y="73"/>
                  </a:lnTo>
                  <a:lnTo>
                    <a:pt x="1162" y="121"/>
                  </a:lnTo>
                  <a:lnTo>
                    <a:pt x="1171" y="136"/>
                  </a:lnTo>
                  <a:lnTo>
                    <a:pt x="1176" y="124"/>
                  </a:lnTo>
                  <a:lnTo>
                    <a:pt x="1185" y="127"/>
                  </a:lnTo>
                  <a:lnTo>
                    <a:pt x="1190" y="144"/>
                  </a:lnTo>
                  <a:lnTo>
                    <a:pt x="1199" y="147"/>
                  </a:lnTo>
                  <a:lnTo>
                    <a:pt x="1205" y="138"/>
                  </a:lnTo>
                  <a:lnTo>
                    <a:pt x="1213" y="144"/>
                  </a:lnTo>
                  <a:lnTo>
                    <a:pt x="1219" y="153"/>
                  </a:lnTo>
                  <a:lnTo>
                    <a:pt x="1227" y="130"/>
                  </a:lnTo>
                  <a:lnTo>
                    <a:pt x="1233" y="93"/>
                  </a:lnTo>
                  <a:lnTo>
                    <a:pt x="1241" y="82"/>
                  </a:lnTo>
                  <a:lnTo>
                    <a:pt x="1247" y="110"/>
                  </a:lnTo>
                  <a:lnTo>
                    <a:pt x="1256" y="164"/>
                  </a:lnTo>
                  <a:lnTo>
                    <a:pt x="1261" y="204"/>
                  </a:lnTo>
                  <a:lnTo>
                    <a:pt x="1270" y="175"/>
                  </a:lnTo>
                  <a:lnTo>
                    <a:pt x="1275" y="127"/>
                  </a:lnTo>
                  <a:lnTo>
                    <a:pt x="1284" y="138"/>
                  </a:lnTo>
                  <a:lnTo>
                    <a:pt x="1290" y="184"/>
                  </a:lnTo>
                  <a:lnTo>
                    <a:pt x="1298" y="189"/>
                  </a:lnTo>
                  <a:lnTo>
                    <a:pt x="1304" y="167"/>
                  </a:lnTo>
                  <a:lnTo>
                    <a:pt x="1312" y="161"/>
                  </a:lnTo>
                  <a:lnTo>
                    <a:pt x="1318" y="178"/>
                  </a:lnTo>
                  <a:lnTo>
                    <a:pt x="1326" y="204"/>
                  </a:lnTo>
                  <a:lnTo>
                    <a:pt x="1332" y="221"/>
                  </a:lnTo>
                  <a:lnTo>
                    <a:pt x="1341" y="223"/>
                  </a:lnTo>
                  <a:lnTo>
                    <a:pt x="1346" y="221"/>
                  </a:lnTo>
                  <a:lnTo>
                    <a:pt x="1355" y="221"/>
                  </a:lnTo>
                  <a:lnTo>
                    <a:pt x="1360" y="218"/>
                  </a:lnTo>
                  <a:lnTo>
                    <a:pt x="1369" y="198"/>
                  </a:lnTo>
                  <a:lnTo>
                    <a:pt x="1375" y="175"/>
                  </a:lnTo>
                  <a:lnTo>
                    <a:pt x="1383" y="167"/>
                  </a:lnTo>
                  <a:lnTo>
                    <a:pt x="1389" y="161"/>
                  </a:lnTo>
                  <a:lnTo>
                    <a:pt x="1397" y="136"/>
                  </a:lnTo>
                  <a:lnTo>
                    <a:pt x="1403" y="110"/>
                  </a:lnTo>
                  <a:lnTo>
                    <a:pt x="1411" y="113"/>
                  </a:lnTo>
                  <a:lnTo>
                    <a:pt x="1417" y="130"/>
                  </a:lnTo>
                  <a:lnTo>
                    <a:pt x="1426" y="119"/>
                  </a:lnTo>
                  <a:lnTo>
                    <a:pt x="1431" y="93"/>
                  </a:lnTo>
                  <a:lnTo>
                    <a:pt x="1440" y="90"/>
                  </a:lnTo>
                  <a:lnTo>
                    <a:pt x="1445" y="99"/>
                  </a:lnTo>
                  <a:lnTo>
                    <a:pt x="1454" y="107"/>
                  </a:lnTo>
                  <a:lnTo>
                    <a:pt x="1460" y="124"/>
                  </a:lnTo>
                  <a:lnTo>
                    <a:pt x="1468" y="158"/>
                  </a:lnTo>
                  <a:lnTo>
                    <a:pt x="1474" y="172"/>
                  </a:lnTo>
                  <a:lnTo>
                    <a:pt x="1482" y="119"/>
                  </a:lnTo>
                  <a:lnTo>
                    <a:pt x="1488" y="59"/>
                  </a:lnTo>
                  <a:lnTo>
                    <a:pt x="1497" y="79"/>
                  </a:lnTo>
                  <a:lnTo>
                    <a:pt x="1502" y="136"/>
                  </a:lnTo>
                  <a:lnTo>
                    <a:pt x="1511" y="150"/>
                  </a:lnTo>
                  <a:lnTo>
                    <a:pt x="1516" y="127"/>
                  </a:lnTo>
                  <a:lnTo>
                    <a:pt x="1525" y="104"/>
                  </a:lnTo>
                  <a:lnTo>
                    <a:pt x="1531" y="93"/>
                  </a:lnTo>
                  <a:lnTo>
                    <a:pt x="1539" y="90"/>
                  </a:lnTo>
                  <a:lnTo>
                    <a:pt x="1545" y="99"/>
                  </a:lnTo>
                  <a:lnTo>
                    <a:pt x="1553" y="113"/>
                  </a:lnTo>
                  <a:lnTo>
                    <a:pt x="1559" y="127"/>
                  </a:lnTo>
                  <a:lnTo>
                    <a:pt x="1567" y="133"/>
                  </a:lnTo>
                  <a:lnTo>
                    <a:pt x="1573" y="130"/>
                  </a:lnTo>
                  <a:lnTo>
                    <a:pt x="1582" y="121"/>
                  </a:lnTo>
                  <a:lnTo>
                    <a:pt x="1587" y="124"/>
                  </a:lnTo>
                  <a:lnTo>
                    <a:pt x="1596" y="141"/>
                  </a:lnTo>
                  <a:lnTo>
                    <a:pt x="1601" y="158"/>
                  </a:lnTo>
                  <a:lnTo>
                    <a:pt x="1610" y="141"/>
                  </a:lnTo>
                  <a:lnTo>
                    <a:pt x="1616" y="107"/>
                  </a:lnTo>
                  <a:lnTo>
                    <a:pt x="1624" y="82"/>
                  </a:lnTo>
                  <a:lnTo>
                    <a:pt x="1630" y="56"/>
                  </a:lnTo>
                  <a:lnTo>
                    <a:pt x="1638" y="22"/>
                  </a:lnTo>
                  <a:lnTo>
                    <a:pt x="1644" y="0"/>
                  </a:lnTo>
                  <a:lnTo>
                    <a:pt x="1652" y="25"/>
                  </a:lnTo>
                  <a:lnTo>
                    <a:pt x="1658" y="65"/>
                  </a:lnTo>
                  <a:lnTo>
                    <a:pt x="1667" y="73"/>
                  </a:lnTo>
                  <a:lnTo>
                    <a:pt x="1672" y="65"/>
                  </a:lnTo>
                  <a:lnTo>
                    <a:pt x="1681" y="62"/>
                  </a:lnTo>
                  <a:lnTo>
                    <a:pt x="1686" y="59"/>
                  </a:lnTo>
                  <a:lnTo>
                    <a:pt x="1695" y="51"/>
                  </a:lnTo>
                  <a:lnTo>
                    <a:pt x="1701" y="45"/>
                  </a:lnTo>
                  <a:lnTo>
                    <a:pt x="1709" y="53"/>
                  </a:lnTo>
                  <a:lnTo>
                    <a:pt x="1715" y="65"/>
                  </a:lnTo>
                  <a:lnTo>
                    <a:pt x="1723" y="65"/>
                  </a:lnTo>
                  <a:lnTo>
                    <a:pt x="1729" y="53"/>
                  </a:lnTo>
                  <a:lnTo>
                    <a:pt x="1737" y="45"/>
                  </a:lnTo>
                  <a:lnTo>
                    <a:pt x="1743" y="39"/>
                  </a:lnTo>
                  <a:lnTo>
                    <a:pt x="1752" y="34"/>
                  </a:lnTo>
                  <a:lnTo>
                    <a:pt x="1757" y="28"/>
                  </a:lnTo>
                  <a:lnTo>
                    <a:pt x="1766" y="22"/>
                  </a:lnTo>
                  <a:lnTo>
                    <a:pt x="1771" y="31"/>
                  </a:lnTo>
                  <a:lnTo>
                    <a:pt x="1780" y="68"/>
                  </a:lnTo>
                  <a:lnTo>
                    <a:pt x="1786" y="96"/>
                  </a:lnTo>
                  <a:lnTo>
                    <a:pt x="1794" y="76"/>
                  </a:lnTo>
                  <a:lnTo>
                    <a:pt x="1800" y="42"/>
                  </a:lnTo>
                  <a:lnTo>
                    <a:pt x="1808" y="36"/>
                  </a:lnTo>
                  <a:lnTo>
                    <a:pt x="1814" y="48"/>
                  </a:lnTo>
                  <a:lnTo>
                    <a:pt x="1822" y="56"/>
                  </a:lnTo>
                  <a:lnTo>
                    <a:pt x="1828" y="70"/>
                  </a:lnTo>
                  <a:lnTo>
                    <a:pt x="1837" y="104"/>
                  </a:lnTo>
                  <a:lnTo>
                    <a:pt x="1842" y="124"/>
                  </a:lnTo>
                  <a:lnTo>
                    <a:pt x="1851" y="96"/>
                  </a:lnTo>
                  <a:lnTo>
                    <a:pt x="1856" y="56"/>
                  </a:lnTo>
                  <a:lnTo>
                    <a:pt x="1865" y="56"/>
                  </a:lnTo>
                  <a:lnTo>
                    <a:pt x="1871" y="76"/>
                  </a:lnTo>
                  <a:lnTo>
                    <a:pt x="1879" y="82"/>
                  </a:lnTo>
                  <a:lnTo>
                    <a:pt x="1888" y="79"/>
                  </a:lnTo>
                  <a:lnTo>
                    <a:pt x="1893" y="79"/>
                  </a:lnTo>
                  <a:lnTo>
                    <a:pt x="1902" y="87"/>
                  </a:lnTo>
                  <a:lnTo>
                    <a:pt x="1907" y="102"/>
                  </a:lnTo>
                  <a:lnTo>
                    <a:pt x="1916" y="107"/>
                  </a:lnTo>
                  <a:lnTo>
                    <a:pt x="1922" y="99"/>
                  </a:lnTo>
                  <a:lnTo>
                    <a:pt x="1930" y="79"/>
                  </a:lnTo>
                  <a:lnTo>
                    <a:pt x="1936" y="62"/>
                  </a:lnTo>
                  <a:lnTo>
                    <a:pt x="1944" y="65"/>
                  </a:lnTo>
                  <a:lnTo>
                    <a:pt x="1950" y="96"/>
                  </a:lnTo>
                  <a:lnTo>
                    <a:pt x="1958" y="116"/>
                  </a:lnTo>
                  <a:lnTo>
                    <a:pt x="1964" y="93"/>
                  </a:lnTo>
                  <a:lnTo>
                    <a:pt x="1973" y="70"/>
                  </a:lnTo>
                  <a:lnTo>
                    <a:pt x="1978" y="82"/>
                  </a:lnTo>
                  <a:lnTo>
                    <a:pt x="1987" y="107"/>
                  </a:lnTo>
                  <a:lnTo>
                    <a:pt x="1993" y="110"/>
                  </a:lnTo>
                  <a:lnTo>
                    <a:pt x="2001" y="102"/>
                  </a:lnTo>
                  <a:lnTo>
                    <a:pt x="2007" y="99"/>
                  </a:lnTo>
                  <a:lnTo>
                    <a:pt x="2015" y="96"/>
                  </a:lnTo>
                  <a:lnTo>
                    <a:pt x="2021" y="90"/>
                  </a:lnTo>
                  <a:lnTo>
                    <a:pt x="2029" y="93"/>
                  </a:lnTo>
                  <a:lnTo>
                    <a:pt x="2035" y="113"/>
                  </a:lnTo>
                  <a:lnTo>
                    <a:pt x="2044" y="121"/>
                  </a:lnTo>
                  <a:lnTo>
                    <a:pt x="2049" y="96"/>
                  </a:lnTo>
                  <a:lnTo>
                    <a:pt x="2058" y="79"/>
                  </a:lnTo>
                  <a:lnTo>
                    <a:pt x="2063" y="102"/>
                  </a:lnTo>
                  <a:lnTo>
                    <a:pt x="2072" y="119"/>
                  </a:lnTo>
                  <a:lnTo>
                    <a:pt x="2078" y="79"/>
                  </a:lnTo>
                  <a:lnTo>
                    <a:pt x="2086" y="48"/>
                  </a:lnTo>
                  <a:lnTo>
                    <a:pt x="2092" y="79"/>
                  </a:lnTo>
                  <a:lnTo>
                    <a:pt x="2100" y="121"/>
                  </a:lnTo>
                  <a:lnTo>
                    <a:pt x="2106" y="127"/>
                  </a:lnTo>
                  <a:lnTo>
                    <a:pt x="2114" y="102"/>
                  </a:lnTo>
                  <a:lnTo>
                    <a:pt x="2120" y="76"/>
                  </a:lnTo>
                  <a:lnTo>
                    <a:pt x="2129" y="68"/>
                  </a:lnTo>
                  <a:lnTo>
                    <a:pt x="2134" y="85"/>
                  </a:lnTo>
                  <a:lnTo>
                    <a:pt x="2143" y="102"/>
                  </a:lnTo>
                  <a:lnTo>
                    <a:pt x="2148" y="93"/>
                  </a:lnTo>
                  <a:lnTo>
                    <a:pt x="2157" y="73"/>
                  </a:lnTo>
                  <a:lnTo>
                    <a:pt x="2163" y="65"/>
                  </a:lnTo>
                  <a:lnTo>
                    <a:pt x="2171" y="79"/>
                  </a:lnTo>
                  <a:lnTo>
                    <a:pt x="2177" y="119"/>
                  </a:lnTo>
                  <a:lnTo>
                    <a:pt x="2185" y="138"/>
                  </a:lnTo>
                  <a:lnTo>
                    <a:pt x="2191" y="116"/>
                  </a:lnTo>
                  <a:lnTo>
                    <a:pt x="2199" y="96"/>
                  </a:lnTo>
                  <a:lnTo>
                    <a:pt x="2205" y="116"/>
                  </a:lnTo>
                  <a:lnTo>
                    <a:pt x="2214" y="138"/>
                  </a:lnTo>
                  <a:lnTo>
                    <a:pt x="2219" y="124"/>
                  </a:lnTo>
                  <a:lnTo>
                    <a:pt x="2228" y="93"/>
                  </a:lnTo>
                  <a:lnTo>
                    <a:pt x="2233" y="68"/>
                  </a:lnTo>
                  <a:lnTo>
                    <a:pt x="2242" y="68"/>
                  </a:lnTo>
                  <a:lnTo>
                    <a:pt x="2248" y="96"/>
                  </a:lnTo>
                  <a:lnTo>
                    <a:pt x="2256" y="133"/>
                  </a:lnTo>
                  <a:lnTo>
                    <a:pt x="2262" y="147"/>
                  </a:lnTo>
                  <a:lnTo>
                    <a:pt x="2270" y="130"/>
                  </a:lnTo>
                  <a:lnTo>
                    <a:pt x="2276" y="90"/>
                  </a:lnTo>
                  <a:lnTo>
                    <a:pt x="2284" y="59"/>
                  </a:lnTo>
                  <a:lnTo>
                    <a:pt x="2290" y="56"/>
                  </a:lnTo>
                  <a:lnTo>
                    <a:pt x="2299" y="76"/>
                  </a:lnTo>
                  <a:lnTo>
                    <a:pt x="2304" y="102"/>
                  </a:lnTo>
                  <a:lnTo>
                    <a:pt x="2313" y="107"/>
                  </a:lnTo>
                  <a:lnTo>
                    <a:pt x="2318" y="90"/>
                  </a:lnTo>
                  <a:lnTo>
                    <a:pt x="2327" y="93"/>
                  </a:lnTo>
                  <a:lnTo>
                    <a:pt x="2333" y="138"/>
                  </a:lnTo>
                  <a:lnTo>
                    <a:pt x="2341" y="175"/>
                  </a:lnTo>
                  <a:lnTo>
                    <a:pt x="2347" y="167"/>
                  </a:lnTo>
                  <a:lnTo>
                    <a:pt x="2355" y="144"/>
                  </a:lnTo>
                  <a:lnTo>
                    <a:pt x="2361" y="144"/>
                  </a:lnTo>
                  <a:lnTo>
                    <a:pt x="2369" y="161"/>
                  </a:lnTo>
                  <a:lnTo>
                    <a:pt x="2375" y="178"/>
                  </a:lnTo>
                  <a:lnTo>
                    <a:pt x="2384" y="172"/>
                  </a:lnTo>
                  <a:lnTo>
                    <a:pt x="2389" y="133"/>
                  </a:lnTo>
                  <a:lnTo>
                    <a:pt x="2398" y="116"/>
                  </a:lnTo>
                  <a:lnTo>
                    <a:pt x="2403" y="144"/>
                  </a:lnTo>
                  <a:lnTo>
                    <a:pt x="2412" y="184"/>
                  </a:lnTo>
                  <a:lnTo>
                    <a:pt x="2418" y="195"/>
                  </a:lnTo>
                  <a:lnTo>
                    <a:pt x="2426" y="187"/>
                  </a:lnTo>
                  <a:lnTo>
                    <a:pt x="2432" y="172"/>
                  </a:lnTo>
                  <a:lnTo>
                    <a:pt x="2440" y="161"/>
                  </a:lnTo>
                  <a:lnTo>
                    <a:pt x="2446" y="158"/>
                  </a:lnTo>
                  <a:lnTo>
                    <a:pt x="2454" y="170"/>
                  </a:lnTo>
                  <a:lnTo>
                    <a:pt x="2460" y="195"/>
                  </a:lnTo>
                  <a:lnTo>
                    <a:pt x="2469" y="201"/>
                  </a:lnTo>
                  <a:lnTo>
                    <a:pt x="2474" y="181"/>
                  </a:lnTo>
                  <a:lnTo>
                    <a:pt x="2483" y="164"/>
                  </a:lnTo>
                  <a:lnTo>
                    <a:pt x="2489" y="172"/>
                  </a:lnTo>
                  <a:lnTo>
                    <a:pt x="2497" y="181"/>
                  </a:lnTo>
                  <a:lnTo>
                    <a:pt x="2503" y="167"/>
                  </a:lnTo>
                  <a:lnTo>
                    <a:pt x="2511" y="138"/>
                  </a:lnTo>
                  <a:lnTo>
                    <a:pt x="2517" y="107"/>
                  </a:lnTo>
                  <a:lnTo>
                    <a:pt x="2525" y="102"/>
                  </a:lnTo>
                  <a:lnTo>
                    <a:pt x="2531" y="130"/>
                  </a:lnTo>
                  <a:lnTo>
                    <a:pt x="2540" y="167"/>
                  </a:lnTo>
                  <a:lnTo>
                    <a:pt x="2545" y="181"/>
                  </a:lnTo>
                  <a:lnTo>
                    <a:pt x="2554" y="181"/>
                  </a:lnTo>
                  <a:lnTo>
                    <a:pt x="2559" y="175"/>
                  </a:lnTo>
                  <a:lnTo>
                    <a:pt x="2568" y="170"/>
                  </a:lnTo>
                  <a:lnTo>
                    <a:pt x="2574" y="164"/>
                  </a:lnTo>
                  <a:lnTo>
                    <a:pt x="2582" y="161"/>
                  </a:lnTo>
                  <a:lnTo>
                    <a:pt x="2588" y="158"/>
                  </a:lnTo>
                  <a:lnTo>
                    <a:pt x="2596" y="164"/>
                  </a:lnTo>
                  <a:lnTo>
                    <a:pt x="2602" y="172"/>
                  </a:lnTo>
                  <a:lnTo>
                    <a:pt x="2610" y="175"/>
                  </a:lnTo>
                  <a:lnTo>
                    <a:pt x="2616" y="161"/>
                  </a:lnTo>
                  <a:lnTo>
                    <a:pt x="2625" y="153"/>
                  </a:lnTo>
                  <a:lnTo>
                    <a:pt x="2630" y="155"/>
                  </a:lnTo>
                  <a:lnTo>
                    <a:pt x="2639" y="161"/>
                  </a:lnTo>
                  <a:lnTo>
                    <a:pt x="2644" y="164"/>
                  </a:lnTo>
                  <a:lnTo>
                    <a:pt x="2653" y="161"/>
                  </a:lnTo>
                  <a:lnTo>
                    <a:pt x="2659" y="155"/>
                  </a:lnTo>
                  <a:lnTo>
                    <a:pt x="2667" y="155"/>
                  </a:lnTo>
                  <a:lnTo>
                    <a:pt x="2673" y="164"/>
                  </a:lnTo>
                  <a:lnTo>
                    <a:pt x="2681" y="170"/>
                  </a:lnTo>
                  <a:lnTo>
                    <a:pt x="2687" y="161"/>
                  </a:lnTo>
                  <a:lnTo>
                    <a:pt x="2695" y="153"/>
                  </a:lnTo>
                  <a:lnTo>
                    <a:pt x="2701" y="150"/>
                  </a:lnTo>
                  <a:lnTo>
                    <a:pt x="2710" y="144"/>
                  </a:lnTo>
                  <a:lnTo>
                    <a:pt x="2715" y="136"/>
                  </a:lnTo>
                  <a:lnTo>
                    <a:pt x="2724" y="133"/>
                  </a:lnTo>
                  <a:lnTo>
                    <a:pt x="2729" y="138"/>
                  </a:lnTo>
                  <a:lnTo>
                    <a:pt x="2738" y="147"/>
                  </a:lnTo>
                  <a:lnTo>
                    <a:pt x="2744" y="153"/>
                  </a:lnTo>
                  <a:lnTo>
                    <a:pt x="2752" y="155"/>
                  </a:lnTo>
                  <a:lnTo>
                    <a:pt x="2758" y="155"/>
                  </a:lnTo>
                  <a:lnTo>
                    <a:pt x="2766" y="158"/>
                  </a:lnTo>
                  <a:lnTo>
                    <a:pt x="2772" y="158"/>
                  </a:lnTo>
                  <a:lnTo>
                    <a:pt x="2780" y="155"/>
                  </a:lnTo>
                  <a:lnTo>
                    <a:pt x="2786" y="155"/>
                  </a:lnTo>
                  <a:lnTo>
                    <a:pt x="2795" y="153"/>
                  </a:lnTo>
                  <a:lnTo>
                    <a:pt x="2800" y="153"/>
                  </a:lnTo>
                  <a:lnTo>
                    <a:pt x="2809" y="153"/>
                  </a:lnTo>
                  <a:lnTo>
                    <a:pt x="2817" y="150"/>
                  </a:lnTo>
                  <a:lnTo>
                    <a:pt x="2823" y="150"/>
                  </a:lnTo>
                  <a:lnTo>
                    <a:pt x="2831" y="150"/>
                  </a:lnTo>
                </a:path>
              </a:pathLst>
            </a:custGeom>
            <a:noFill/>
            <a:ln w="6350">
              <a:solidFill>
                <a:srgbClr val="000000"/>
              </a:solidFill>
              <a:prstDash val="solid"/>
              <a:round/>
              <a:headEnd/>
              <a:tailEnd/>
            </a:ln>
          </p:spPr>
          <p:txBody>
            <a:bodyPr/>
            <a:lstStyle/>
            <a:p>
              <a:endParaRPr lang="en-US"/>
            </a:p>
          </p:txBody>
        </p:sp>
        <p:sp>
          <p:nvSpPr>
            <p:cNvPr id="170731" name="Freeform 747"/>
            <p:cNvSpPr>
              <a:spLocks noChangeAspect="1"/>
            </p:cNvSpPr>
            <p:nvPr/>
          </p:nvSpPr>
          <p:spPr bwMode="auto">
            <a:xfrm>
              <a:off x="4901" y="962"/>
              <a:ext cx="1114" cy="114"/>
            </a:xfrm>
            <a:custGeom>
              <a:avLst/>
              <a:gdLst/>
              <a:ahLst/>
              <a:cxnLst>
                <a:cxn ang="0">
                  <a:pos x="43" y="65"/>
                </a:cxn>
                <a:cxn ang="0">
                  <a:pos x="91" y="87"/>
                </a:cxn>
                <a:cxn ang="0">
                  <a:pos x="142" y="59"/>
                </a:cxn>
                <a:cxn ang="0">
                  <a:pos x="190" y="107"/>
                </a:cxn>
                <a:cxn ang="0">
                  <a:pos x="241" y="45"/>
                </a:cxn>
                <a:cxn ang="0">
                  <a:pos x="289" y="70"/>
                </a:cxn>
                <a:cxn ang="0">
                  <a:pos x="340" y="102"/>
                </a:cxn>
                <a:cxn ang="0">
                  <a:pos x="388" y="107"/>
                </a:cxn>
                <a:cxn ang="0">
                  <a:pos x="439" y="87"/>
                </a:cxn>
                <a:cxn ang="0">
                  <a:pos x="487" y="39"/>
                </a:cxn>
                <a:cxn ang="0">
                  <a:pos x="539" y="19"/>
                </a:cxn>
                <a:cxn ang="0">
                  <a:pos x="587" y="76"/>
                </a:cxn>
                <a:cxn ang="0">
                  <a:pos x="638" y="93"/>
                </a:cxn>
                <a:cxn ang="0">
                  <a:pos x="686" y="138"/>
                </a:cxn>
                <a:cxn ang="0">
                  <a:pos x="737" y="136"/>
                </a:cxn>
                <a:cxn ang="0">
                  <a:pos x="785" y="99"/>
                </a:cxn>
                <a:cxn ang="0">
                  <a:pos x="836" y="62"/>
                </a:cxn>
                <a:cxn ang="0">
                  <a:pos x="884" y="82"/>
                </a:cxn>
                <a:cxn ang="0">
                  <a:pos x="935" y="93"/>
                </a:cxn>
                <a:cxn ang="0">
                  <a:pos x="986" y="130"/>
                </a:cxn>
                <a:cxn ang="0">
                  <a:pos x="1035" y="153"/>
                </a:cxn>
                <a:cxn ang="0">
                  <a:pos x="1086" y="130"/>
                </a:cxn>
                <a:cxn ang="0">
                  <a:pos x="1134" y="62"/>
                </a:cxn>
                <a:cxn ang="0">
                  <a:pos x="1185" y="65"/>
                </a:cxn>
                <a:cxn ang="0">
                  <a:pos x="1233" y="22"/>
                </a:cxn>
                <a:cxn ang="0">
                  <a:pos x="1284" y="19"/>
                </a:cxn>
                <a:cxn ang="0">
                  <a:pos x="1332" y="90"/>
                </a:cxn>
                <a:cxn ang="0">
                  <a:pos x="1383" y="96"/>
                </a:cxn>
                <a:cxn ang="0">
                  <a:pos x="1431" y="119"/>
                </a:cxn>
                <a:cxn ang="0">
                  <a:pos x="1482" y="150"/>
                </a:cxn>
                <a:cxn ang="0">
                  <a:pos x="1531" y="113"/>
                </a:cxn>
                <a:cxn ang="0">
                  <a:pos x="1582" y="221"/>
                </a:cxn>
                <a:cxn ang="0">
                  <a:pos x="1630" y="198"/>
                </a:cxn>
                <a:cxn ang="0">
                  <a:pos x="1681" y="121"/>
                </a:cxn>
                <a:cxn ang="0">
                  <a:pos x="1729" y="79"/>
                </a:cxn>
                <a:cxn ang="0">
                  <a:pos x="1780" y="130"/>
                </a:cxn>
                <a:cxn ang="0">
                  <a:pos x="1828" y="121"/>
                </a:cxn>
                <a:cxn ang="0">
                  <a:pos x="1879" y="82"/>
                </a:cxn>
                <a:cxn ang="0">
                  <a:pos x="1930" y="53"/>
                </a:cxn>
                <a:cxn ang="0">
                  <a:pos x="1978" y="19"/>
                </a:cxn>
                <a:cxn ang="0">
                  <a:pos x="2029" y="28"/>
                </a:cxn>
                <a:cxn ang="0">
                  <a:pos x="2078" y="39"/>
                </a:cxn>
                <a:cxn ang="0">
                  <a:pos x="2129" y="42"/>
                </a:cxn>
                <a:cxn ang="0">
                  <a:pos x="2177" y="59"/>
                </a:cxn>
                <a:cxn ang="0">
                  <a:pos x="2228" y="59"/>
                </a:cxn>
                <a:cxn ang="0">
                  <a:pos x="2276" y="31"/>
                </a:cxn>
                <a:cxn ang="0">
                  <a:pos x="2327" y="48"/>
                </a:cxn>
                <a:cxn ang="0">
                  <a:pos x="2375" y="76"/>
                </a:cxn>
                <a:cxn ang="0">
                  <a:pos x="2426" y="79"/>
                </a:cxn>
                <a:cxn ang="0">
                  <a:pos x="2474" y="147"/>
                </a:cxn>
                <a:cxn ang="0">
                  <a:pos x="2525" y="96"/>
                </a:cxn>
                <a:cxn ang="0">
                  <a:pos x="2574" y="68"/>
                </a:cxn>
                <a:cxn ang="0">
                  <a:pos x="2625" y="198"/>
                </a:cxn>
                <a:cxn ang="0">
                  <a:pos x="2673" y="130"/>
                </a:cxn>
                <a:cxn ang="0">
                  <a:pos x="2724" y="167"/>
                </a:cxn>
                <a:cxn ang="0">
                  <a:pos x="2772" y="153"/>
                </a:cxn>
                <a:cxn ang="0">
                  <a:pos x="2823" y="189"/>
                </a:cxn>
              </a:cxnLst>
              <a:rect l="0" t="0" r="r" b="b"/>
              <a:pathLst>
                <a:path w="2831" h="229">
                  <a:moveTo>
                    <a:pt x="0" y="34"/>
                  </a:moveTo>
                  <a:lnTo>
                    <a:pt x="6" y="65"/>
                  </a:lnTo>
                  <a:lnTo>
                    <a:pt x="11" y="62"/>
                  </a:lnTo>
                  <a:lnTo>
                    <a:pt x="20" y="48"/>
                  </a:lnTo>
                  <a:lnTo>
                    <a:pt x="28" y="39"/>
                  </a:lnTo>
                  <a:lnTo>
                    <a:pt x="34" y="45"/>
                  </a:lnTo>
                  <a:lnTo>
                    <a:pt x="43" y="65"/>
                  </a:lnTo>
                  <a:lnTo>
                    <a:pt x="48" y="76"/>
                  </a:lnTo>
                  <a:lnTo>
                    <a:pt x="57" y="79"/>
                  </a:lnTo>
                  <a:lnTo>
                    <a:pt x="62" y="76"/>
                  </a:lnTo>
                  <a:lnTo>
                    <a:pt x="71" y="79"/>
                  </a:lnTo>
                  <a:lnTo>
                    <a:pt x="77" y="85"/>
                  </a:lnTo>
                  <a:lnTo>
                    <a:pt x="85" y="87"/>
                  </a:lnTo>
                  <a:lnTo>
                    <a:pt x="91" y="87"/>
                  </a:lnTo>
                  <a:lnTo>
                    <a:pt x="99" y="85"/>
                  </a:lnTo>
                  <a:lnTo>
                    <a:pt x="105" y="93"/>
                  </a:lnTo>
                  <a:lnTo>
                    <a:pt x="113" y="113"/>
                  </a:lnTo>
                  <a:lnTo>
                    <a:pt x="119" y="107"/>
                  </a:lnTo>
                  <a:lnTo>
                    <a:pt x="128" y="70"/>
                  </a:lnTo>
                  <a:lnTo>
                    <a:pt x="133" y="48"/>
                  </a:lnTo>
                  <a:lnTo>
                    <a:pt x="142" y="59"/>
                  </a:lnTo>
                  <a:lnTo>
                    <a:pt x="147" y="73"/>
                  </a:lnTo>
                  <a:lnTo>
                    <a:pt x="156" y="68"/>
                  </a:lnTo>
                  <a:lnTo>
                    <a:pt x="162" y="53"/>
                  </a:lnTo>
                  <a:lnTo>
                    <a:pt x="170" y="45"/>
                  </a:lnTo>
                  <a:lnTo>
                    <a:pt x="176" y="62"/>
                  </a:lnTo>
                  <a:lnTo>
                    <a:pt x="184" y="96"/>
                  </a:lnTo>
                  <a:lnTo>
                    <a:pt x="190" y="107"/>
                  </a:lnTo>
                  <a:lnTo>
                    <a:pt x="198" y="87"/>
                  </a:lnTo>
                  <a:lnTo>
                    <a:pt x="204" y="65"/>
                  </a:lnTo>
                  <a:lnTo>
                    <a:pt x="213" y="59"/>
                  </a:lnTo>
                  <a:lnTo>
                    <a:pt x="218" y="56"/>
                  </a:lnTo>
                  <a:lnTo>
                    <a:pt x="227" y="45"/>
                  </a:lnTo>
                  <a:lnTo>
                    <a:pt x="232" y="39"/>
                  </a:lnTo>
                  <a:lnTo>
                    <a:pt x="241" y="45"/>
                  </a:lnTo>
                  <a:lnTo>
                    <a:pt x="247" y="70"/>
                  </a:lnTo>
                  <a:lnTo>
                    <a:pt x="255" y="110"/>
                  </a:lnTo>
                  <a:lnTo>
                    <a:pt x="261" y="136"/>
                  </a:lnTo>
                  <a:lnTo>
                    <a:pt x="269" y="130"/>
                  </a:lnTo>
                  <a:lnTo>
                    <a:pt x="275" y="110"/>
                  </a:lnTo>
                  <a:lnTo>
                    <a:pt x="283" y="90"/>
                  </a:lnTo>
                  <a:lnTo>
                    <a:pt x="289" y="70"/>
                  </a:lnTo>
                  <a:lnTo>
                    <a:pt x="298" y="51"/>
                  </a:lnTo>
                  <a:lnTo>
                    <a:pt x="303" y="28"/>
                  </a:lnTo>
                  <a:lnTo>
                    <a:pt x="312" y="14"/>
                  </a:lnTo>
                  <a:lnTo>
                    <a:pt x="317" y="22"/>
                  </a:lnTo>
                  <a:lnTo>
                    <a:pt x="326" y="53"/>
                  </a:lnTo>
                  <a:lnTo>
                    <a:pt x="332" y="87"/>
                  </a:lnTo>
                  <a:lnTo>
                    <a:pt x="340" y="102"/>
                  </a:lnTo>
                  <a:lnTo>
                    <a:pt x="346" y="90"/>
                  </a:lnTo>
                  <a:lnTo>
                    <a:pt x="354" y="56"/>
                  </a:lnTo>
                  <a:lnTo>
                    <a:pt x="360" y="51"/>
                  </a:lnTo>
                  <a:lnTo>
                    <a:pt x="368" y="85"/>
                  </a:lnTo>
                  <a:lnTo>
                    <a:pt x="374" y="119"/>
                  </a:lnTo>
                  <a:lnTo>
                    <a:pt x="383" y="124"/>
                  </a:lnTo>
                  <a:lnTo>
                    <a:pt x="388" y="107"/>
                  </a:lnTo>
                  <a:lnTo>
                    <a:pt x="397" y="79"/>
                  </a:lnTo>
                  <a:lnTo>
                    <a:pt x="402" y="68"/>
                  </a:lnTo>
                  <a:lnTo>
                    <a:pt x="411" y="70"/>
                  </a:lnTo>
                  <a:lnTo>
                    <a:pt x="417" y="62"/>
                  </a:lnTo>
                  <a:lnTo>
                    <a:pt x="425" y="39"/>
                  </a:lnTo>
                  <a:lnTo>
                    <a:pt x="431" y="51"/>
                  </a:lnTo>
                  <a:lnTo>
                    <a:pt x="439" y="87"/>
                  </a:lnTo>
                  <a:lnTo>
                    <a:pt x="445" y="102"/>
                  </a:lnTo>
                  <a:lnTo>
                    <a:pt x="453" y="82"/>
                  </a:lnTo>
                  <a:lnTo>
                    <a:pt x="459" y="62"/>
                  </a:lnTo>
                  <a:lnTo>
                    <a:pt x="468" y="56"/>
                  </a:lnTo>
                  <a:lnTo>
                    <a:pt x="473" y="48"/>
                  </a:lnTo>
                  <a:lnTo>
                    <a:pt x="482" y="34"/>
                  </a:lnTo>
                  <a:lnTo>
                    <a:pt x="487" y="39"/>
                  </a:lnTo>
                  <a:lnTo>
                    <a:pt x="496" y="68"/>
                  </a:lnTo>
                  <a:lnTo>
                    <a:pt x="502" y="87"/>
                  </a:lnTo>
                  <a:lnTo>
                    <a:pt x="510" y="90"/>
                  </a:lnTo>
                  <a:lnTo>
                    <a:pt x="516" y="90"/>
                  </a:lnTo>
                  <a:lnTo>
                    <a:pt x="524" y="85"/>
                  </a:lnTo>
                  <a:lnTo>
                    <a:pt x="530" y="59"/>
                  </a:lnTo>
                  <a:lnTo>
                    <a:pt x="539" y="19"/>
                  </a:lnTo>
                  <a:lnTo>
                    <a:pt x="544" y="0"/>
                  </a:lnTo>
                  <a:lnTo>
                    <a:pt x="553" y="5"/>
                  </a:lnTo>
                  <a:lnTo>
                    <a:pt x="558" y="31"/>
                  </a:lnTo>
                  <a:lnTo>
                    <a:pt x="567" y="59"/>
                  </a:lnTo>
                  <a:lnTo>
                    <a:pt x="573" y="76"/>
                  </a:lnTo>
                  <a:lnTo>
                    <a:pt x="581" y="82"/>
                  </a:lnTo>
                  <a:lnTo>
                    <a:pt x="587" y="76"/>
                  </a:lnTo>
                  <a:lnTo>
                    <a:pt x="595" y="70"/>
                  </a:lnTo>
                  <a:lnTo>
                    <a:pt x="601" y="90"/>
                  </a:lnTo>
                  <a:lnTo>
                    <a:pt x="609" y="130"/>
                  </a:lnTo>
                  <a:lnTo>
                    <a:pt x="615" y="150"/>
                  </a:lnTo>
                  <a:lnTo>
                    <a:pt x="624" y="138"/>
                  </a:lnTo>
                  <a:lnTo>
                    <a:pt x="629" y="113"/>
                  </a:lnTo>
                  <a:lnTo>
                    <a:pt x="638" y="93"/>
                  </a:lnTo>
                  <a:lnTo>
                    <a:pt x="643" y="82"/>
                  </a:lnTo>
                  <a:lnTo>
                    <a:pt x="652" y="82"/>
                  </a:lnTo>
                  <a:lnTo>
                    <a:pt x="658" y="93"/>
                  </a:lnTo>
                  <a:lnTo>
                    <a:pt x="666" y="110"/>
                  </a:lnTo>
                  <a:lnTo>
                    <a:pt x="672" y="127"/>
                  </a:lnTo>
                  <a:lnTo>
                    <a:pt x="680" y="138"/>
                  </a:lnTo>
                  <a:lnTo>
                    <a:pt x="686" y="138"/>
                  </a:lnTo>
                  <a:lnTo>
                    <a:pt x="694" y="130"/>
                  </a:lnTo>
                  <a:lnTo>
                    <a:pt x="700" y="124"/>
                  </a:lnTo>
                  <a:lnTo>
                    <a:pt x="709" y="121"/>
                  </a:lnTo>
                  <a:lnTo>
                    <a:pt x="714" y="121"/>
                  </a:lnTo>
                  <a:lnTo>
                    <a:pt x="723" y="127"/>
                  </a:lnTo>
                  <a:lnTo>
                    <a:pt x="728" y="133"/>
                  </a:lnTo>
                  <a:lnTo>
                    <a:pt x="737" y="136"/>
                  </a:lnTo>
                  <a:lnTo>
                    <a:pt x="743" y="130"/>
                  </a:lnTo>
                  <a:lnTo>
                    <a:pt x="751" y="119"/>
                  </a:lnTo>
                  <a:lnTo>
                    <a:pt x="757" y="110"/>
                  </a:lnTo>
                  <a:lnTo>
                    <a:pt x="765" y="102"/>
                  </a:lnTo>
                  <a:lnTo>
                    <a:pt x="771" y="90"/>
                  </a:lnTo>
                  <a:lnTo>
                    <a:pt x="779" y="85"/>
                  </a:lnTo>
                  <a:lnTo>
                    <a:pt x="785" y="99"/>
                  </a:lnTo>
                  <a:lnTo>
                    <a:pt x="794" y="121"/>
                  </a:lnTo>
                  <a:lnTo>
                    <a:pt x="799" y="113"/>
                  </a:lnTo>
                  <a:lnTo>
                    <a:pt x="808" y="76"/>
                  </a:lnTo>
                  <a:lnTo>
                    <a:pt x="813" y="31"/>
                  </a:lnTo>
                  <a:lnTo>
                    <a:pt x="822" y="2"/>
                  </a:lnTo>
                  <a:lnTo>
                    <a:pt x="828" y="17"/>
                  </a:lnTo>
                  <a:lnTo>
                    <a:pt x="836" y="62"/>
                  </a:lnTo>
                  <a:lnTo>
                    <a:pt x="842" y="104"/>
                  </a:lnTo>
                  <a:lnTo>
                    <a:pt x="850" y="121"/>
                  </a:lnTo>
                  <a:lnTo>
                    <a:pt x="856" y="107"/>
                  </a:lnTo>
                  <a:lnTo>
                    <a:pt x="864" y="82"/>
                  </a:lnTo>
                  <a:lnTo>
                    <a:pt x="870" y="79"/>
                  </a:lnTo>
                  <a:lnTo>
                    <a:pt x="879" y="90"/>
                  </a:lnTo>
                  <a:lnTo>
                    <a:pt x="884" y="82"/>
                  </a:lnTo>
                  <a:lnTo>
                    <a:pt x="893" y="56"/>
                  </a:lnTo>
                  <a:lnTo>
                    <a:pt x="898" y="39"/>
                  </a:lnTo>
                  <a:lnTo>
                    <a:pt x="907" y="42"/>
                  </a:lnTo>
                  <a:lnTo>
                    <a:pt x="913" y="53"/>
                  </a:lnTo>
                  <a:lnTo>
                    <a:pt x="921" y="68"/>
                  </a:lnTo>
                  <a:lnTo>
                    <a:pt x="927" y="79"/>
                  </a:lnTo>
                  <a:lnTo>
                    <a:pt x="935" y="93"/>
                  </a:lnTo>
                  <a:lnTo>
                    <a:pt x="941" y="113"/>
                  </a:lnTo>
                  <a:lnTo>
                    <a:pt x="949" y="133"/>
                  </a:lnTo>
                  <a:lnTo>
                    <a:pt x="958" y="144"/>
                  </a:lnTo>
                  <a:lnTo>
                    <a:pt x="964" y="147"/>
                  </a:lnTo>
                  <a:lnTo>
                    <a:pt x="972" y="147"/>
                  </a:lnTo>
                  <a:lnTo>
                    <a:pt x="978" y="144"/>
                  </a:lnTo>
                  <a:lnTo>
                    <a:pt x="986" y="130"/>
                  </a:lnTo>
                  <a:lnTo>
                    <a:pt x="992" y="110"/>
                  </a:lnTo>
                  <a:lnTo>
                    <a:pt x="1000" y="102"/>
                  </a:lnTo>
                  <a:lnTo>
                    <a:pt x="1006" y="110"/>
                  </a:lnTo>
                  <a:lnTo>
                    <a:pt x="1015" y="130"/>
                  </a:lnTo>
                  <a:lnTo>
                    <a:pt x="1020" y="147"/>
                  </a:lnTo>
                  <a:lnTo>
                    <a:pt x="1029" y="155"/>
                  </a:lnTo>
                  <a:lnTo>
                    <a:pt x="1035" y="153"/>
                  </a:lnTo>
                  <a:lnTo>
                    <a:pt x="1043" y="150"/>
                  </a:lnTo>
                  <a:lnTo>
                    <a:pt x="1049" y="147"/>
                  </a:lnTo>
                  <a:lnTo>
                    <a:pt x="1057" y="144"/>
                  </a:lnTo>
                  <a:lnTo>
                    <a:pt x="1063" y="141"/>
                  </a:lnTo>
                  <a:lnTo>
                    <a:pt x="1071" y="138"/>
                  </a:lnTo>
                  <a:lnTo>
                    <a:pt x="1077" y="136"/>
                  </a:lnTo>
                  <a:lnTo>
                    <a:pt x="1086" y="130"/>
                  </a:lnTo>
                  <a:lnTo>
                    <a:pt x="1091" y="130"/>
                  </a:lnTo>
                  <a:lnTo>
                    <a:pt x="1100" y="133"/>
                  </a:lnTo>
                  <a:lnTo>
                    <a:pt x="1105" y="133"/>
                  </a:lnTo>
                  <a:lnTo>
                    <a:pt x="1114" y="107"/>
                  </a:lnTo>
                  <a:lnTo>
                    <a:pt x="1120" y="76"/>
                  </a:lnTo>
                  <a:lnTo>
                    <a:pt x="1128" y="62"/>
                  </a:lnTo>
                  <a:lnTo>
                    <a:pt x="1134" y="62"/>
                  </a:lnTo>
                  <a:lnTo>
                    <a:pt x="1142" y="48"/>
                  </a:lnTo>
                  <a:lnTo>
                    <a:pt x="1148" y="34"/>
                  </a:lnTo>
                  <a:lnTo>
                    <a:pt x="1156" y="42"/>
                  </a:lnTo>
                  <a:lnTo>
                    <a:pt x="1162" y="62"/>
                  </a:lnTo>
                  <a:lnTo>
                    <a:pt x="1171" y="62"/>
                  </a:lnTo>
                  <a:lnTo>
                    <a:pt x="1176" y="53"/>
                  </a:lnTo>
                  <a:lnTo>
                    <a:pt x="1185" y="65"/>
                  </a:lnTo>
                  <a:lnTo>
                    <a:pt x="1190" y="85"/>
                  </a:lnTo>
                  <a:lnTo>
                    <a:pt x="1199" y="68"/>
                  </a:lnTo>
                  <a:lnTo>
                    <a:pt x="1205" y="34"/>
                  </a:lnTo>
                  <a:lnTo>
                    <a:pt x="1213" y="25"/>
                  </a:lnTo>
                  <a:lnTo>
                    <a:pt x="1219" y="36"/>
                  </a:lnTo>
                  <a:lnTo>
                    <a:pt x="1227" y="34"/>
                  </a:lnTo>
                  <a:lnTo>
                    <a:pt x="1233" y="22"/>
                  </a:lnTo>
                  <a:lnTo>
                    <a:pt x="1241" y="36"/>
                  </a:lnTo>
                  <a:lnTo>
                    <a:pt x="1247" y="62"/>
                  </a:lnTo>
                  <a:lnTo>
                    <a:pt x="1256" y="76"/>
                  </a:lnTo>
                  <a:lnTo>
                    <a:pt x="1261" y="68"/>
                  </a:lnTo>
                  <a:lnTo>
                    <a:pt x="1270" y="51"/>
                  </a:lnTo>
                  <a:lnTo>
                    <a:pt x="1275" y="28"/>
                  </a:lnTo>
                  <a:lnTo>
                    <a:pt x="1284" y="19"/>
                  </a:lnTo>
                  <a:lnTo>
                    <a:pt x="1290" y="34"/>
                  </a:lnTo>
                  <a:lnTo>
                    <a:pt x="1298" y="85"/>
                  </a:lnTo>
                  <a:lnTo>
                    <a:pt x="1304" y="127"/>
                  </a:lnTo>
                  <a:lnTo>
                    <a:pt x="1312" y="110"/>
                  </a:lnTo>
                  <a:lnTo>
                    <a:pt x="1318" y="68"/>
                  </a:lnTo>
                  <a:lnTo>
                    <a:pt x="1326" y="62"/>
                  </a:lnTo>
                  <a:lnTo>
                    <a:pt x="1332" y="90"/>
                  </a:lnTo>
                  <a:lnTo>
                    <a:pt x="1341" y="121"/>
                  </a:lnTo>
                  <a:lnTo>
                    <a:pt x="1346" y="138"/>
                  </a:lnTo>
                  <a:lnTo>
                    <a:pt x="1355" y="133"/>
                  </a:lnTo>
                  <a:lnTo>
                    <a:pt x="1360" y="116"/>
                  </a:lnTo>
                  <a:lnTo>
                    <a:pt x="1369" y="93"/>
                  </a:lnTo>
                  <a:lnTo>
                    <a:pt x="1375" y="85"/>
                  </a:lnTo>
                  <a:lnTo>
                    <a:pt x="1383" y="96"/>
                  </a:lnTo>
                  <a:lnTo>
                    <a:pt x="1389" y="116"/>
                  </a:lnTo>
                  <a:lnTo>
                    <a:pt x="1397" y="130"/>
                  </a:lnTo>
                  <a:lnTo>
                    <a:pt x="1403" y="136"/>
                  </a:lnTo>
                  <a:lnTo>
                    <a:pt x="1411" y="150"/>
                  </a:lnTo>
                  <a:lnTo>
                    <a:pt x="1417" y="158"/>
                  </a:lnTo>
                  <a:lnTo>
                    <a:pt x="1426" y="138"/>
                  </a:lnTo>
                  <a:lnTo>
                    <a:pt x="1431" y="119"/>
                  </a:lnTo>
                  <a:lnTo>
                    <a:pt x="1440" y="127"/>
                  </a:lnTo>
                  <a:lnTo>
                    <a:pt x="1445" y="153"/>
                  </a:lnTo>
                  <a:lnTo>
                    <a:pt x="1454" y="155"/>
                  </a:lnTo>
                  <a:lnTo>
                    <a:pt x="1460" y="147"/>
                  </a:lnTo>
                  <a:lnTo>
                    <a:pt x="1468" y="147"/>
                  </a:lnTo>
                  <a:lnTo>
                    <a:pt x="1474" y="155"/>
                  </a:lnTo>
                  <a:lnTo>
                    <a:pt x="1482" y="150"/>
                  </a:lnTo>
                  <a:lnTo>
                    <a:pt x="1488" y="153"/>
                  </a:lnTo>
                  <a:lnTo>
                    <a:pt x="1497" y="189"/>
                  </a:lnTo>
                  <a:lnTo>
                    <a:pt x="1502" y="229"/>
                  </a:lnTo>
                  <a:lnTo>
                    <a:pt x="1511" y="223"/>
                  </a:lnTo>
                  <a:lnTo>
                    <a:pt x="1516" y="184"/>
                  </a:lnTo>
                  <a:lnTo>
                    <a:pt x="1525" y="136"/>
                  </a:lnTo>
                  <a:lnTo>
                    <a:pt x="1531" y="113"/>
                  </a:lnTo>
                  <a:lnTo>
                    <a:pt x="1539" y="133"/>
                  </a:lnTo>
                  <a:lnTo>
                    <a:pt x="1545" y="172"/>
                  </a:lnTo>
                  <a:lnTo>
                    <a:pt x="1553" y="187"/>
                  </a:lnTo>
                  <a:lnTo>
                    <a:pt x="1559" y="189"/>
                  </a:lnTo>
                  <a:lnTo>
                    <a:pt x="1567" y="209"/>
                  </a:lnTo>
                  <a:lnTo>
                    <a:pt x="1573" y="226"/>
                  </a:lnTo>
                  <a:lnTo>
                    <a:pt x="1582" y="221"/>
                  </a:lnTo>
                  <a:lnTo>
                    <a:pt x="1587" y="195"/>
                  </a:lnTo>
                  <a:lnTo>
                    <a:pt x="1596" y="175"/>
                  </a:lnTo>
                  <a:lnTo>
                    <a:pt x="1601" y="158"/>
                  </a:lnTo>
                  <a:lnTo>
                    <a:pt x="1610" y="144"/>
                  </a:lnTo>
                  <a:lnTo>
                    <a:pt x="1616" y="147"/>
                  </a:lnTo>
                  <a:lnTo>
                    <a:pt x="1624" y="175"/>
                  </a:lnTo>
                  <a:lnTo>
                    <a:pt x="1630" y="198"/>
                  </a:lnTo>
                  <a:lnTo>
                    <a:pt x="1638" y="170"/>
                  </a:lnTo>
                  <a:lnTo>
                    <a:pt x="1644" y="130"/>
                  </a:lnTo>
                  <a:lnTo>
                    <a:pt x="1652" y="138"/>
                  </a:lnTo>
                  <a:lnTo>
                    <a:pt x="1658" y="164"/>
                  </a:lnTo>
                  <a:lnTo>
                    <a:pt x="1667" y="164"/>
                  </a:lnTo>
                  <a:lnTo>
                    <a:pt x="1672" y="141"/>
                  </a:lnTo>
                  <a:lnTo>
                    <a:pt x="1681" y="121"/>
                  </a:lnTo>
                  <a:lnTo>
                    <a:pt x="1686" y="116"/>
                  </a:lnTo>
                  <a:lnTo>
                    <a:pt x="1695" y="124"/>
                  </a:lnTo>
                  <a:lnTo>
                    <a:pt x="1701" y="141"/>
                  </a:lnTo>
                  <a:lnTo>
                    <a:pt x="1709" y="153"/>
                  </a:lnTo>
                  <a:lnTo>
                    <a:pt x="1715" y="147"/>
                  </a:lnTo>
                  <a:lnTo>
                    <a:pt x="1723" y="121"/>
                  </a:lnTo>
                  <a:lnTo>
                    <a:pt x="1729" y="79"/>
                  </a:lnTo>
                  <a:lnTo>
                    <a:pt x="1737" y="42"/>
                  </a:lnTo>
                  <a:lnTo>
                    <a:pt x="1743" y="25"/>
                  </a:lnTo>
                  <a:lnTo>
                    <a:pt x="1752" y="45"/>
                  </a:lnTo>
                  <a:lnTo>
                    <a:pt x="1757" y="73"/>
                  </a:lnTo>
                  <a:lnTo>
                    <a:pt x="1766" y="85"/>
                  </a:lnTo>
                  <a:lnTo>
                    <a:pt x="1771" y="99"/>
                  </a:lnTo>
                  <a:lnTo>
                    <a:pt x="1780" y="130"/>
                  </a:lnTo>
                  <a:lnTo>
                    <a:pt x="1786" y="150"/>
                  </a:lnTo>
                  <a:lnTo>
                    <a:pt x="1794" y="121"/>
                  </a:lnTo>
                  <a:lnTo>
                    <a:pt x="1800" y="85"/>
                  </a:lnTo>
                  <a:lnTo>
                    <a:pt x="1808" y="93"/>
                  </a:lnTo>
                  <a:lnTo>
                    <a:pt x="1814" y="119"/>
                  </a:lnTo>
                  <a:lnTo>
                    <a:pt x="1822" y="130"/>
                  </a:lnTo>
                  <a:lnTo>
                    <a:pt x="1828" y="121"/>
                  </a:lnTo>
                  <a:lnTo>
                    <a:pt x="1837" y="102"/>
                  </a:lnTo>
                  <a:lnTo>
                    <a:pt x="1842" y="85"/>
                  </a:lnTo>
                  <a:lnTo>
                    <a:pt x="1851" y="87"/>
                  </a:lnTo>
                  <a:lnTo>
                    <a:pt x="1856" y="96"/>
                  </a:lnTo>
                  <a:lnTo>
                    <a:pt x="1865" y="96"/>
                  </a:lnTo>
                  <a:lnTo>
                    <a:pt x="1871" y="90"/>
                  </a:lnTo>
                  <a:lnTo>
                    <a:pt x="1879" y="82"/>
                  </a:lnTo>
                  <a:lnTo>
                    <a:pt x="1888" y="68"/>
                  </a:lnTo>
                  <a:lnTo>
                    <a:pt x="1893" y="56"/>
                  </a:lnTo>
                  <a:lnTo>
                    <a:pt x="1902" y="53"/>
                  </a:lnTo>
                  <a:lnTo>
                    <a:pt x="1907" y="62"/>
                  </a:lnTo>
                  <a:lnTo>
                    <a:pt x="1916" y="70"/>
                  </a:lnTo>
                  <a:lnTo>
                    <a:pt x="1922" y="68"/>
                  </a:lnTo>
                  <a:lnTo>
                    <a:pt x="1930" y="53"/>
                  </a:lnTo>
                  <a:lnTo>
                    <a:pt x="1936" y="39"/>
                  </a:lnTo>
                  <a:lnTo>
                    <a:pt x="1944" y="42"/>
                  </a:lnTo>
                  <a:lnTo>
                    <a:pt x="1950" y="70"/>
                  </a:lnTo>
                  <a:lnTo>
                    <a:pt x="1958" y="93"/>
                  </a:lnTo>
                  <a:lnTo>
                    <a:pt x="1964" y="73"/>
                  </a:lnTo>
                  <a:lnTo>
                    <a:pt x="1973" y="36"/>
                  </a:lnTo>
                  <a:lnTo>
                    <a:pt x="1978" y="19"/>
                  </a:lnTo>
                  <a:lnTo>
                    <a:pt x="1987" y="36"/>
                  </a:lnTo>
                  <a:lnTo>
                    <a:pt x="1993" y="87"/>
                  </a:lnTo>
                  <a:lnTo>
                    <a:pt x="2001" y="138"/>
                  </a:lnTo>
                  <a:lnTo>
                    <a:pt x="2007" y="150"/>
                  </a:lnTo>
                  <a:lnTo>
                    <a:pt x="2015" y="124"/>
                  </a:lnTo>
                  <a:lnTo>
                    <a:pt x="2021" y="73"/>
                  </a:lnTo>
                  <a:lnTo>
                    <a:pt x="2029" y="28"/>
                  </a:lnTo>
                  <a:lnTo>
                    <a:pt x="2035" y="17"/>
                  </a:lnTo>
                  <a:lnTo>
                    <a:pt x="2044" y="19"/>
                  </a:lnTo>
                  <a:lnTo>
                    <a:pt x="2049" y="17"/>
                  </a:lnTo>
                  <a:lnTo>
                    <a:pt x="2058" y="17"/>
                  </a:lnTo>
                  <a:lnTo>
                    <a:pt x="2063" y="34"/>
                  </a:lnTo>
                  <a:lnTo>
                    <a:pt x="2072" y="51"/>
                  </a:lnTo>
                  <a:lnTo>
                    <a:pt x="2078" y="39"/>
                  </a:lnTo>
                  <a:lnTo>
                    <a:pt x="2086" y="28"/>
                  </a:lnTo>
                  <a:lnTo>
                    <a:pt x="2092" y="39"/>
                  </a:lnTo>
                  <a:lnTo>
                    <a:pt x="2100" y="65"/>
                  </a:lnTo>
                  <a:lnTo>
                    <a:pt x="2106" y="87"/>
                  </a:lnTo>
                  <a:lnTo>
                    <a:pt x="2114" y="87"/>
                  </a:lnTo>
                  <a:lnTo>
                    <a:pt x="2120" y="62"/>
                  </a:lnTo>
                  <a:lnTo>
                    <a:pt x="2129" y="42"/>
                  </a:lnTo>
                  <a:lnTo>
                    <a:pt x="2134" y="59"/>
                  </a:lnTo>
                  <a:lnTo>
                    <a:pt x="2143" y="79"/>
                  </a:lnTo>
                  <a:lnTo>
                    <a:pt x="2148" y="68"/>
                  </a:lnTo>
                  <a:lnTo>
                    <a:pt x="2157" y="48"/>
                  </a:lnTo>
                  <a:lnTo>
                    <a:pt x="2163" y="51"/>
                  </a:lnTo>
                  <a:lnTo>
                    <a:pt x="2171" y="62"/>
                  </a:lnTo>
                  <a:lnTo>
                    <a:pt x="2177" y="59"/>
                  </a:lnTo>
                  <a:lnTo>
                    <a:pt x="2185" y="45"/>
                  </a:lnTo>
                  <a:lnTo>
                    <a:pt x="2191" y="22"/>
                  </a:lnTo>
                  <a:lnTo>
                    <a:pt x="2199" y="11"/>
                  </a:lnTo>
                  <a:lnTo>
                    <a:pt x="2205" y="22"/>
                  </a:lnTo>
                  <a:lnTo>
                    <a:pt x="2214" y="39"/>
                  </a:lnTo>
                  <a:lnTo>
                    <a:pt x="2219" y="48"/>
                  </a:lnTo>
                  <a:lnTo>
                    <a:pt x="2228" y="59"/>
                  </a:lnTo>
                  <a:lnTo>
                    <a:pt x="2233" y="70"/>
                  </a:lnTo>
                  <a:lnTo>
                    <a:pt x="2242" y="73"/>
                  </a:lnTo>
                  <a:lnTo>
                    <a:pt x="2248" y="53"/>
                  </a:lnTo>
                  <a:lnTo>
                    <a:pt x="2256" y="31"/>
                  </a:lnTo>
                  <a:lnTo>
                    <a:pt x="2262" y="19"/>
                  </a:lnTo>
                  <a:lnTo>
                    <a:pt x="2270" y="22"/>
                  </a:lnTo>
                  <a:lnTo>
                    <a:pt x="2276" y="31"/>
                  </a:lnTo>
                  <a:lnTo>
                    <a:pt x="2284" y="42"/>
                  </a:lnTo>
                  <a:lnTo>
                    <a:pt x="2290" y="48"/>
                  </a:lnTo>
                  <a:lnTo>
                    <a:pt x="2299" y="48"/>
                  </a:lnTo>
                  <a:lnTo>
                    <a:pt x="2304" y="48"/>
                  </a:lnTo>
                  <a:lnTo>
                    <a:pt x="2313" y="42"/>
                  </a:lnTo>
                  <a:lnTo>
                    <a:pt x="2318" y="31"/>
                  </a:lnTo>
                  <a:lnTo>
                    <a:pt x="2327" y="48"/>
                  </a:lnTo>
                  <a:lnTo>
                    <a:pt x="2333" y="102"/>
                  </a:lnTo>
                  <a:lnTo>
                    <a:pt x="2341" y="141"/>
                  </a:lnTo>
                  <a:lnTo>
                    <a:pt x="2347" y="121"/>
                  </a:lnTo>
                  <a:lnTo>
                    <a:pt x="2355" y="87"/>
                  </a:lnTo>
                  <a:lnTo>
                    <a:pt x="2361" y="79"/>
                  </a:lnTo>
                  <a:lnTo>
                    <a:pt x="2369" y="82"/>
                  </a:lnTo>
                  <a:lnTo>
                    <a:pt x="2375" y="76"/>
                  </a:lnTo>
                  <a:lnTo>
                    <a:pt x="2384" y="65"/>
                  </a:lnTo>
                  <a:lnTo>
                    <a:pt x="2389" y="53"/>
                  </a:lnTo>
                  <a:lnTo>
                    <a:pt x="2398" y="59"/>
                  </a:lnTo>
                  <a:lnTo>
                    <a:pt x="2403" y="87"/>
                  </a:lnTo>
                  <a:lnTo>
                    <a:pt x="2412" y="107"/>
                  </a:lnTo>
                  <a:lnTo>
                    <a:pt x="2418" y="99"/>
                  </a:lnTo>
                  <a:lnTo>
                    <a:pt x="2426" y="79"/>
                  </a:lnTo>
                  <a:lnTo>
                    <a:pt x="2432" y="65"/>
                  </a:lnTo>
                  <a:lnTo>
                    <a:pt x="2440" y="65"/>
                  </a:lnTo>
                  <a:lnTo>
                    <a:pt x="2446" y="79"/>
                  </a:lnTo>
                  <a:lnTo>
                    <a:pt x="2454" y="104"/>
                  </a:lnTo>
                  <a:lnTo>
                    <a:pt x="2460" y="138"/>
                  </a:lnTo>
                  <a:lnTo>
                    <a:pt x="2469" y="158"/>
                  </a:lnTo>
                  <a:lnTo>
                    <a:pt x="2474" y="147"/>
                  </a:lnTo>
                  <a:lnTo>
                    <a:pt x="2483" y="121"/>
                  </a:lnTo>
                  <a:lnTo>
                    <a:pt x="2489" y="104"/>
                  </a:lnTo>
                  <a:lnTo>
                    <a:pt x="2497" y="110"/>
                  </a:lnTo>
                  <a:lnTo>
                    <a:pt x="2503" y="136"/>
                  </a:lnTo>
                  <a:lnTo>
                    <a:pt x="2511" y="144"/>
                  </a:lnTo>
                  <a:lnTo>
                    <a:pt x="2517" y="119"/>
                  </a:lnTo>
                  <a:lnTo>
                    <a:pt x="2525" y="96"/>
                  </a:lnTo>
                  <a:lnTo>
                    <a:pt x="2531" y="102"/>
                  </a:lnTo>
                  <a:lnTo>
                    <a:pt x="2540" y="116"/>
                  </a:lnTo>
                  <a:lnTo>
                    <a:pt x="2545" y="116"/>
                  </a:lnTo>
                  <a:lnTo>
                    <a:pt x="2554" y="99"/>
                  </a:lnTo>
                  <a:lnTo>
                    <a:pt x="2559" y="68"/>
                  </a:lnTo>
                  <a:lnTo>
                    <a:pt x="2568" y="51"/>
                  </a:lnTo>
                  <a:lnTo>
                    <a:pt x="2574" y="68"/>
                  </a:lnTo>
                  <a:lnTo>
                    <a:pt x="2582" y="102"/>
                  </a:lnTo>
                  <a:lnTo>
                    <a:pt x="2588" y="133"/>
                  </a:lnTo>
                  <a:lnTo>
                    <a:pt x="2596" y="141"/>
                  </a:lnTo>
                  <a:lnTo>
                    <a:pt x="2602" y="127"/>
                  </a:lnTo>
                  <a:lnTo>
                    <a:pt x="2610" y="130"/>
                  </a:lnTo>
                  <a:lnTo>
                    <a:pt x="2616" y="167"/>
                  </a:lnTo>
                  <a:lnTo>
                    <a:pt x="2625" y="198"/>
                  </a:lnTo>
                  <a:lnTo>
                    <a:pt x="2630" y="192"/>
                  </a:lnTo>
                  <a:lnTo>
                    <a:pt x="2639" y="172"/>
                  </a:lnTo>
                  <a:lnTo>
                    <a:pt x="2644" y="153"/>
                  </a:lnTo>
                  <a:lnTo>
                    <a:pt x="2653" y="147"/>
                  </a:lnTo>
                  <a:lnTo>
                    <a:pt x="2659" y="153"/>
                  </a:lnTo>
                  <a:lnTo>
                    <a:pt x="2667" y="150"/>
                  </a:lnTo>
                  <a:lnTo>
                    <a:pt x="2673" y="130"/>
                  </a:lnTo>
                  <a:lnTo>
                    <a:pt x="2681" y="121"/>
                  </a:lnTo>
                  <a:lnTo>
                    <a:pt x="2687" y="136"/>
                  </a:lnTo>
                  <a:lnTo>
                    <a:pt x="2695" y="147"/>
                  </a:lnTo>
                  <a:lnTo>
                    <a:pt x="2701" y="138"/>
                  </a:lnTo>
                  <a:lnTo>
                    <a:pt x="2710" y="141"/>
                  </a:lnTo>
                  <a:lnTo>
                    <a:pt x="2715" y="158"/>
                  </a:lnTo>
                  <a:lnTo>
                    <a:pt x="2724" y="167"/>
                  </a:lnTo>
                  <a:lnTo>
                    <a:pt x="2729" y="155"/>
                  </a:lnTo>
                  <a:lnTo>
                    <a:pt x="2738" y="138"/>
                  </a:lnTo>
                  <a:lnTo>
                    <a:pt x="2744" y="130"/>
                  </a:lnTo>
                  <a:lnTo>
                    <a:pt x="2752" y="127"/>
                  </a:lnTo>
                  <a:lnTo>
                    <a:pt x="2758" y="133"/>
                  </a:lnTo>
                  <a:lnTo>
                    <a:pt x="2766" y="141"/>
                  </a:lnTo>
                  <a:lnTo>
                    <a:pt x="2772" y="153"/>
                  </a:lnTo>
                  <a:lnTo>
                    <a:pt x="2780" y="164"/>
                  </a:lnTo>
                  <a:lnTo>
                    <a:pt x="2786" y="175"/>
                  </a:lnTo>
                  <a:lnTo>
                    <a:pt x="2795" y="184"/>
                  </a:lnTo>
                  <a:lnTo>
                    <a:pt x="2800" y="189"/>
                  </a:lnTo>
                  <a:lnTo>
                    <a:pt x="2809" y="192"/>
                  </a:lnTo>
                  <a:lnTo>
                    <a:pt x="2817" y="192"/>
                  </a:lnTo>
                  <a:lnTo>
                    <a:pt x="2823" y="189"/>
                  </a:lnTo>
                  <a:lnTo>
                    <a:pt x="2831" y="189"/>
                  </a:lnTo>
                </a:path>
              </a:pathLst>
            </a:custGeom>
            <a:noFill/>
            <a:ln w="6350">
              <a:solidFill>
                <a:srgbClr val="000000"/>
              </a:solidFill>
              <a:prstDash val="solid"/>
              <a:round/>
              <a:headEnd/>
              <a:tailEnd/>
            </a:ln>
          </p:spPr>
          <p:txBody>
            <a:bodyPr/>
            <a:lstStyle/>
            <a:p>
              <a:endParaRPr lang="en-US"/>
            </a:p>
          </p:txBody>
        </p:sp>
        <p:sp>
          <p:nvSpPr>
            <p:cNvPr id="170732" name="Rectangle 748"/>
            <p:cNvSpPr>
              <a:spLocks noChangeAspect="1" noChangeArrowheads="1"/>
            </p:cNvSpPr>
            <p:nvPr/>
          </p:nvSpPr>
          <p:spPr bwMode="auto">
            <a:xfrm rot="-5400000">
              <a:off x="4387" y="1410"/>
              <a:ext cx="878" cy="115"/>
            </a:xfrm>
            <a:prstGeom prst="rect">
              <a:avLst/>
            </a:prstGeom>
            <a:noFill/>
            <a:ln w="9525">
              <a:noFill/>
              <a:miter lim="800000"/>
              <a:headEnd/>
              <a:tailEnd/>
            </a:ln>
          </p:spPr>
          <p:txBody>
            <a:bodyPr wrap="none" lIns="0" tIns="0" rIns="0" bIns="0">
              <a:spAutoFit/>
            </a:bodyPr>
            <a:lstStyle/>
            <a:p>
              <a:pPr algn="l"/>
              <a:r>
                <a:rPr lang="en-US" sz="1200">
                  <a:solidFill>
                    <a:srgbClr val="000000"/>
                  </a:solidFill>
                  <a:latin typeface="Arial" charset="0"/>
                </a:rPr>
                <a:t>Component Intensity</a:t>
              </a:r>
              <a:endParaRPr lang="en-US" sz="1200" b="1"/>
            </a:p>
          </p:txBody>
        </p:sp>
        <p:sp>
          <p:nvSpPr>
            <p:cNvPr id="170733" name="Text Box 749"/>
            <p:cNvSpPr txBox="1">
              <a:spLocks noChangeAspect="1" noChangeArrowheads="1"/>
            </p:cNvSpPr>
            <p:nvPr/>
          </p:nvSpPr>
          <p:spPr bwMode="auto">
            <a:xfrm>
              <a:off x="5898" y="2042"/>
              <a:ext cx="164" cy="173"/>
            </a:xfrm>
            <a:prstGeom prst="rect">
              <a:avLst/>
            </a:prstGeom>
            <a:noFill/>
            <a:ln w="9525">
              <a:noFill/>
              <a:miter lim="800000"/>
              <a:headEnd/>
              <a:tailEnd/>
            </a:ln>
            <a:effectLst/>
          </p:spPr>
          <p:txBody>
            <a:bodyPr wrap="none">
              <a:spAutoFit/>
            </a:bodyPr>
            <a:lstStyle/>
            <a:p>
              <a:pPr algn="l"/>
              <a:r>
                <a:rPr lang="en-US" sz="1200"/>
                <a:t>1</a:t>
              </a:r>
            </a:p>
          </p:txBody>
        </p:sp>
        <p:sp>
          <p:nvSpPr>
            <p:cNvPr id="170734" name="Text Box 750"/>
            <p:cNvSpPr txBox="1">
              <a:spLocks noChangeAspect="1" noChangeArrowheads="1"/>
            </p:cNvSpPr>
            <p:nvPr/>
          </p:nvSpPr>
          <p:spPr bwMode="auto">
            <a:xfrm>
              <a:off x="5898" y="1768"/>
              <a:ext cx="164" cy="173"/>
            </a:xfrm>
            <a:prstGeom prst="rect">
              <a:avLst/>
            </a:prstGeom>
            <a:noFill/>
            <a:ln w="9525">
              <a:noFill/>
              <a:miter lim="800000"/>
              <a:headEnd/>
              <a:tailEnd/>
            </a:ln>
            <a:effectLst/>
          </p:spPr>
          <p:txBody>
            <a:bodyPr wrap="none">
              <a:spAutoFit/>
            </a:bodyPr>
            <a:lstStyle/>
            <a:p>
              <a:pPr algn="l"/>
              <a:r>
                <a:rPr lang="en-US" sz="1200"/>
                <a:t>2</a:t>
              </a:r>
            </a:p>
          </p:txBody>
        </p:sp>
        <p:sp>
          <p:nvSpPr>
            <p:cNvPr id="170735" name="Text Box 751"/>
            <p:cNvSpPr txBox="1">
              <a:spLocks noChangeAspect="1" noChangeArrowheads="1"/>
            </p:cNvSpPr>
            <p:nvPr/>
          </p:nvSpPr>
          <p:spPr bwMode="auto">
            <a:xfrm>
              <a:off x="5898" y="1621"/>
              <a:ext cx="164" cy="173"/>
            </a:xfrm>
            <a:prstGeom prst="rect">
              <a:avLst/>
            </a:prstGeom>
            <a:noFill/>
            <a:ln w="9525">
              <a:noFill/>
              <a:miter lim="800000"/>
              <a:headEnd/>
              <a:tailEnd/>
            </a:ln>
            <a:effectLst/>
          </p:spPr>
          <p:txBody>
            <a:bodyPr wrap="none">
              <a:spAutoFit/>
            </a:bodyPr>
            <a:lstStyle/>
            <a:p>
              <a:pPr algn="l"/>
              <a:r>
                <a:rPr lang="en-US" sz="1200"/>
                <a:t>3</a:t>
              </a:r>
            </a:p>
          </p:txBody>
        </p:sp>
        <p:sp>
          <p:nvSpPr>
            <p:cNvPr id="170736" name="Text Box 752"/>
            <p:cNvSpPr txBox="1">
              <a:spLocks noChangeAspect="1" noChangeArrowheads="1"/>
            </p:cNvSpPr>
            <p:nvPr/>
          </p:nvSpPr>
          <p:spPr bwMode="auto">
            <a:xfrm>
              <a:off x="5898" y="1472"/>
              <a:ext cx="164" cy="173"/>
            </a:xfrm>
            <a:prstGeom prst="rect">
              <a:avLst/>
            </a:prstGeom>
            <a:noFill/>
            <a:ln w="9525">
              <a:noFill/>
              <a:miter lim="800000"/>
              <a:headEnd/>
              <a:tailEnd/>
            </a:ln>
            <a:effectLst/>
          </p:spPr>
          <p:txBody>
            <a:bodyPr wrap="none">
              <a:spAutoFit/>
            </a:bodyPr>
            <a:lstStyle/>
            <a:p>
              <a:pPr algn="l"/>
              <a:r>
                <a:rPr lang="en-US" sz="1200"/>
                <a:t>4</a:t>
              </a:r>
            </a:p>
          </p:txBody>
        </p:sp>
        <p:sp>
          <p:nvSpPr>
            <p:cNvPr id="170737" name="Text Box 753"/>
            <p:cNvSpPr txBox="1">
              <a:spLocks noChangeAspect="1" noChangeArrowheads="1"/>
            </p:cNvSpPr>
            <p:nvPr/>
          </p:nvSpPr>
          <p:spPr bwMode="auto">
            <a:xfrm>
              <a:off x="5898" y="1327"/>
              <a:ext cx="164" cy="173"/>
            </a:xfrm>
            <a:prstGeom prst="rect">
              <a:avLst/>
            </a:prstGeom>
            <a:noFill/>
            <a:ln w="9525">
              <a:noFill/>
              <a:miter lim="800000"/>
              <a:headEnd/>
              <a:tailEnd/>
            </a:ln>
            <a:effectLst/>
          </p:spPr>
          <p:txBody>
            <a:bodyPr wrap="none">
              <a:spAutoFit/>
            </a:bodyPr>
            <a:lstStyle/>
            <a:p>
              <a:pPr algn="l"/>
              <a:r>
                <a:rPr lang="en-US" sz="1200"/>
                <a:t>5</a:t>
              </a:r>
            </a:p>
          </p:txBody>
        </p:sp>
        <p:sp>
          <p:nvSpPr>
            <p:cNvPr id="170738" name="Text Box 754"/>
            <p:cNvSpPr txBox="1">
              <a:spLocks noChangeAspect="1" noChangeArrowheads="1"/>
            </p:cNvSpPr>
            <p:nvPr/>
          </p:nvSpPr>
          <p:spPr bwMode="auto">
            <a:xfrm>
              <a:off x="5898" y="1178"/>
              <a:ext cx="164" cy="173"/>
            </a:xfrm>
            <a:prstGeom prst="rect">
              <a:avLst/>
            </a:prstGeom>
            <a:noFill/>
            <a:ln w="9525">
              <a:noFill/>
              <a:miter lim="800000"/>
              <a:headEnd/>
              <a:tailEnd/>
            </a:ln>
            <a:effectLst/>
          </p:spPr>
          <p:txBody>
            <a:bodyPr wrap="none">
              <a:spAutoFit/>
            </a:bodyPr>
            <a:lstStyle/>
            <a:p>
              <a:pPr algn="l"/>
              <a:r>
                <a:rPr lang="en-US" sz="1200" b="1"/>
                <a:t>6</a:t>
              </a:r>
            </a:p>
          </p:txBody>
        </p:sp>
        <p:sp>
          <p:nvSpPr>
            <p:cNvPr id="170739" name="Text Box 755"/>
            <p:cNvSpPr txBox="1">
              <a:spLocks noChangeAspect="1" noChangeArrowheads="1"/>
            </p:cNvSpPr>
            <p:nvPr/>
          </p:nvSpPr>
          <p:spPr bwMode="auto">
            <a:xfrm>
              <a:off x="5898" y="1054"/>
              <a:ext cx="164" cy="173"/>
            </a:xfrm>
            <a:prstGeom prst="rect">
              <a:avLst/>
            </a:prstGeom>
            <a:noFill/>
            <a:ln w="9525">
              <a:noFill/>
              <a:miter lim="800000"/>
              <a:headEnd/>
              <a:tailEnd/>
            </a:ln>
            <a:effectLst/>
          </p:spPr>
          <p:txBody>
            <a:bodyPr wrap="none">
              <a:spAutoFit/>
            </a:bodyPr>
            <a:lstStyle/>
            <a:p>
              <a:pPr algn="l"/>
              <a:r>
                <a:rPr lang="en-US" sz="1200"/>
                <a:t>7</a:t>
              </a:r>
            </a:p>
          </p:txBody>
        </p:sp>
        <p:sp>
          <p:nvSpPr>
            <p:cNvPr id="170740" name="Text Box 756"/>
            <p:cNvSpPr txBox="1">
              <a:spLocks noChangeAspect="1" noChangeArrowheads="1"/>
            </p:cNvSpPr>
            <p:nvPr/>
          </p:nvSpPr>
          <p:spPr bwMode="auto">
            <a:xfrm>
              <a:off x="5898" y="909"/>
              <a:ext cx="167" cy="174"/>
            </a:xfrm>
            <a:prstGeom prst="rect">
              <a:avLst/>
            </a:prstGeom>
            <a:noFill/>
            <a:ln w="9525">
              <a:noFill/>
              <a:miter lim="800000"/>
              <a:headEnd/>
              <a:tailEnd/>
            </a:ln>
            <a:effectLst/>
          </p:spPr>
          <p:txBody>
            <a:bodyPr wrap="none">
              <a:spAutoFit/>
            </a:bodyPr>
            <a:lstStyle/>
            <a:p>
              <a:pPr algn="l"/>
              <a:r>
                <a:rPr lang="en-US" sz="1200" dirty="0" smtClean="0"/>
                <a:t>n</a:t>
              </a:r>
              <a:endParaRPr lang="en-US" sz="1200" dirty="0"/>
            </a:p>
          </p:txBody>
        </p:sp>
        <p:sp>
          <p:nvSpPr>
            <p:cNvPr id="170741" name="Freeform 757"/>
            <p:cNvSpPr>
              <a:spLocks noChangeAspect="1"/>
            </p:cNvSpPr>
            <p:nvPr/>
          </p:nvSpPr>
          <p:spPr bwMode="auto">
            <a:xfrm>
              <a:off x="4905" y="1966"/>
              <a:ext cx="1109" cy="333"/>
            </a:xfrm>
            <a:custGeom>
              <a:avLst/>
              <a:gdLst/>
              <a:ahLst/>
              <a:cxnLst>
                <a:cxn ang="0">
                  <a:pos x="34" y="8"/>
                </a:cxn>
                <a:cxn ang="0">
                  <a:pos x="76" y="15"/>
                </a:cxn>
                <a:cxn ang="0">
                  <a:pos x="119" y="27"/>
                </a:cxn>
                <a:cxn ang="0">
                  <a:pos x="162" y="36"/>
                </a:cxn>
                <a:cxn ang="0">
                  <a:pos x="204" y="61"/>
                </a:cxn>
                <a:cxn ang="0">
                  <a:pos x="244" y="91"/>
                </a:cxn>
                <a:cxn ang="0">
                  <a:pos x="287" y="127"/>
                </a:cxn>
                <a:cxn ang="0">
                  <a:pos x="330" y="189"/>
                </a:cxn>
                <a:cxn ang="0">
                  <a:pos x="372" y="291"/>
                </a:cxn>
                <a:cxn ang="0">
                  <a:pos x="412" y="461"/>
                </a:cxn>
                <a:cxn ang="0">
                  <a:pos x="455" y="721"/>
                </a:cxn>
                <a:cxn ang="0">
                  <a:pos x="498" y="1046"/>
                </a:cxn>
                <a:cxn ang="0">
                  <a:pos x="540" y="1344"/>
                </a:cxn>
                <a:cxn ang="0">
                  <a:pos x="580" y="1524"/>
                </a:cxn>
                <a:cxn ang="0">
                  <a:pos x="623" y="1597"/>
                </a:cxn>
                <a:cxn ang="0">
                  <a:pos x="666" y="1573"/>
                </a:cxn>
                <a:cxn ang="0">
                  <a:pos x="708" y="1518"/>
                </a:cxn>
                <a:cxn ang="0">
                  <a:pos x="751" y="1501"/>
                </a:cxn>
                <a:cxn ang="0">
                  <a:pos x="791" y="1539"/>
                </a:cxn>
                <a:cxn ang="0">
                  <a:pos x="834" y="1586"/>
                </a:cxn>
                <a:cxn ang="0">
                  <a:pos x="876" y="1620"/>
                </a:cxn>
                <a:cxn ang="0">
                  <a:pos x="919" y="1618"/>
                </a:cxn>
                <a:cxn ang="0">
                  <a:pos x="959" y="1595"/>
                </a:cxn>
                <a:cxn ang="0">
                  <a:pos x="1002" y="1541"/>
                </a:cxn>
                <a:cxn ang="0">
                  <a:pos x="1044" y="1484"/>
                </a:cxn>
                <a:cxn ang="0">
                  <a:pos x="1087" y="1437"/>
                </a:cxn>
                <a:cxn ang="0">
                  <a:pos x="1129" y="1382"/>
                </a:cxn>
                <a:cxn ang="0">
                  <a:pos x="1170" y="1337"/>
                </a:cxn>
                <a:cxn ang="0">
                  <a:pos x="1212" y="1303"/>
                </a:cxn>
                <a:cxn ang="0">
                  <a:pos x="1255" y="1278"/>
                </a:cxn>
                <a:cxn ang="0">
                  <a:pos x="1297" y="1267"/>
                </a:cxn>
                <a:cxn ang="0">
                  <a:pos x="1338" y="1254"/>
                </a:cxn>
                <a:cxn ang="0">
                  <a:pos x="1380" y="1246"/>
                </a:cxn>
                <a:cxn ang="0">
                  <a:pos x="1423" y="1250"/>
                </a:cxn>
                <a:cxn ang="0">
                  <a:pos x="1465" y="1246"/>
                </a:cxn>
                <a:cxn ang="0">
                  <a:pos x="1506" y="1244"/>
                </a:cxn>
                <a:cxn ang="0">
                  <a:pos x="1548" y="1242"/>
                </a:cxn>
                <a:cxn ang="0">
                  <a:pos x="1591" y="1231"/>
                </a:cxn>
                <a:cxn ang="0">
                  <a:pos x="1633" y="1229"/>
                </a:cxn>
                <a:cxn ang="0">
                  <a:pos x="1676" y="1229"/>
                </a:cxn>
                <a:cxn ang="0">
                  <a:pos x="1716" y="1222"/>
                </a:cxn>
                <a:cxn ang="0">
                  <a:pos x="1759" y="1214"/>
                </a:cxn>
                <a:cxn ang="0">
                  <a:pos x="1801" y="1199"/>
                </a:cxn>
                <a:cxn ang="0">
                  <a:pos x="1844" y="1193"/>
                </a:cxn>
                <a:cxn ang="0">
                  <a:pos x="1884" y="1184"/>
                </a:cxn>
                <a:cxn ang="0">
                  <a:pos x="1927" y="1178"/>
                </a:cxn>
                <a:cxn ang="0">
                  <a:pos x="1969" y="1169"/>
                </a:cxn>
                <a:cxn ang="0">
                  <a:pos x="2012" y="1163"/>
                </a:cxn>
                <a:cxn ang="0">
                  <a:pos x="2052" y="1159"/>
                </a:cxn>
                <a:cxn ang="0">
                  <a:pos x="2095" y="1142"/>
                </a:cxn>
                <a:cxn ang="0">
                  <a:pos x="2137" y="1137"/>
                </a:cxn>
                <a:cxn ang="0">
                  <a:pos x="2180" y="1137"/>
                </a:cxn>
                <a:cxn ang="0">
                  <a:pos x="2222" y="1114"/>
                </a:cxn>
                <a:cxn ang="0">
                  <a:pos x="2263" y="1123"/>
                </a:cxn>
                <a:cxn ang="0">
                  <a:pos x="2305" y="1103"/>
                </a:cxn>
                <a:cxn ang="0">
                  <a:pos x="2348" y="1110"/>
                </a:cxn>
                <a:cxn ang="0">
                  <a:pos x="2390" y="1099"/>
                </a:cxn>
              </a:cxnLst>
              <a:rect l="0" t="0" r="r" b="b"/>
              <a:pathLst>
                <a:path w="2397" h="1626">
                  <a:moveTo>
                    <a:pt x="0" y="4"/>
                  </a:moveTo>
                  <a:lnTo>
                    <a:pt x="4" y="0"/>
                  </a:lnTo>
                  <a:lnTo>
                    <a:pt x="11" y="0"/>
                  </a:lnTo>
                  <a:lnTo>
                    <a:pt x="17" y="0"/>
                  </a:lnTo>
                  <a:lnTo>
                    <a:pt x="23" y="4"/>
                  </a:lnTo>
                  <a:lnTo>
                    <a:pt x="30" y="6"/>
                  </a:lnTo>
                  <a:lnTo>
                    <a:pt x="34" y="8"/>
                  </a:lnTo>
                  <a:lnTo>
                    <a:pt x="40" y="8"/>
                  </a:lnTo>
                  <a:lnTo>
                    <a:pt x="47" y="6"/>
                  </a:lnTo>
                  <a:lnTo>
                    <a:pt x="53" y="6"/>
                  </a:lnTo>
                  <a:lnTo>
                    <a:pt x="59" y="10"/>
                  </a:lnTo>
                  <a:lnTo>
                    <a:pt x="66" y="10"/>
                  </a:lnTo>
                  <a:lnTo>
                    <a:pt x="70" y="13"/>
                  </a:lnTo>
                  <a:lnTo>
                    <a:pt x="76" y="15"/>
                  </a:lnTo>
                  <a:lnTo>
                    <a:pt x="83" y="15"/>
                  </a:lnTo>
                  <a:lnTo>
                    <a:pt x="89" y="15"/>
                  </a:lnTo>
                  <a:lnTo>
                    <a:pt x="96" y="13"/>
                  </a:lnTo>
                  <a:lnTo>
                    <a:pt x="102" y="17"/>
                  </a:lnTo>
                  <a:lnTo>
                    <a:pt x="106" y="25"/>
                  </a:lnTo>
                  <a:lnTo>
                    <a:pt x="113" y="27"/>
                  </a:lnTo>
                  <a:lnTo>
                    <a:pt x="119" y="27"/>
                  </a:lnTo>
                  <a:lnTo>
                    <a:pt x="125" y="27"/>
                  </a:lnTo>
                  <a:lnTo>
                    <a:pt x="132" y="27"/>
                  </a:lnTo>
                  <a:lnTo>
                    <a:pt x="136" y="32"/>
                  </a:lnTo>
                  <a:lnTo>
                    <a:pt x="142" y="34"/>
                  </a:lnTo>
                  <a:lnTo>
                    <a:pt x="149" y="38"/>
                  </a:lnTo>
                  <a:lnTo>
                    <a:pt x="155" y="38"/>
                  </a:lnTo>
                  <a:lnTo>
                    <a:pt x="162" y="36"/>
                  </a:lnTo>
                  <a:lnTo>
                    <a:pt x="168" y="38"/>
                  </a:lnTo>
                  <a:lnTo>
                    <a:pt x="172" y="42"/>
                  </a:lnTo>
                  <a:lnTo>
                    <a:pt x="179" y="51"/>
                  </a:lnTo>
                  <a:lnTo>
                    <a:pt x="185" y="55"/>
                  </a:lnTo>
                  <a:lnTo>
                    <a:pt x="191" y="57"/>
                  </a:lnTo>
                  <a:lnTo>
                    <a:pt x="198" y="59"/>
                  </a:lnTo>
                  <a:lnTo>
                    <a:pt x="204" y="61"/>
                  </a:lnTo>
                  <a:lnTo>
                    <a:pt x="208" y="66"/>
                  </a:lnTo>
                  <a:lnTo>
                    <a:pt x="215" y="70"/>
                  </a:lnTo>
                  <a:lnTo>
                    <a:pt x="221" y="74"/>
                  </a:lnTo>
                  <a:lnTo>
                    <a:pt x="227" y="76"/>
                  </a:lnTo>
                  <a:lnTo>
                    <a:pt x="234" y="83"/>
                  </a:lnTo>
                  <a:lnTo>
                    <a:pt x="238" y="87"/>
                  </a:lnTo>
                  <a:lnTo>
                    <a:pt x="244" y="91"/>
                  </a:lnTo>
                  <a:lnTo>
                    <a:pt x="251" y="98"/>
                  </a:lnTo>
                  <a:lnTo>
                    <a:pt x="257" y="104"/>
                  </a:lnTo>
                  <a:lnTo>
                    <a:pt x="264" y="108"/>
                  </a:lnTo>
                  <a:lnTo>
                    <a:pt x="270" y="115"/>
                  </a:lnTo>
                  <a:lnTo>
                    <a:pt x="274" y="123"/>
                  </a:lnTo>
                  <a:lnTo>
                    <a:pt x="281" y="125"/>
                  </a:lnTo>
                  <a:lnTo>
                    <a:pt x="287" y="127"/>
                  </a:lnTo>
                  <a:lnTo>
                    <a:pt x="293" y="134"/>
                  </a:lnTo>
                  <a:lnTo>
                    <a:pt x="300" y="144"/>
                  </a:lnTo>
                  <a:lnTo>
                    <a:pt x="306" y="157"/>
                  </a:lnTo>
                  <a:lnTo>
                    <a:pt x="310" y="168"/>
                  </a:lnTo>
                  <a:lnTo>
                    <a:pt x="317" y="174"/>
                  </a:lnTo>
                  <a:lnTo>
                    <a:pt x="323" y="181"/>
                  </a:lnTo>
                  <a:lnTo>
                    <a:pt x="330" y="189"/>
                  </a:lnTo>
                  <a:lnTo>
                    <a:pt x="336" y="202"/>
                  </a:lnTo>
                  <a:lnTo>
                    <a:pt x="342" y="212"/>
                  </a:lnTo>
                  <a:lnTo>
                    <a:pt x="347" y="223"/>
                  </a:lnTo>
                  <a:lnTo>
                    <a:pt x="353" y="238"/>
                  </a:lnTo>
                  <a:lnTo>
                    <a:pt x="359" y="257"/>
                  </a:lnTo>
                  <a:lnTo>
                    <a:pt x="366" y="276"/>
                  </a:lnTo>
                  <a:lnTo>
                    <a:pt x="372" y="291"/>
                  </a:lnTo>
                  <a:lnTo>
                    <a:pt x="376" y="312"/>
                  </a:lnTo>
                  <a:lnTo>
                    <a:pt x="383" y="336"/>
                  </a:lnTo>
                  <a:lnTo>
                    <a:pt x="389" y="357"/>
                  </a:lnTo>
                  <a:lnTo>
                    <a:pt x="395" y="378"/>
                  </a:lnTo>
                  <a:lnTo>
                    <a:pt x="402" y="408"/>
                  </a:lnTo>
                  <a:lnTo>
                    <a:pt x="408" y="438"/>
                  </a:lnTo>
                  <a:lnTo>
                    <a:pt x="412" y="461"/>
                  </a:lnTo>
                  <a:lnTo>
                    <a:pt x="419" y="485"/>
                  </a:lnTo>
                  <a:lnTo>
                    <a:pt x="425" y="519"/>
                  </a:lnTo>
                  <a:lnTo>
                    <a:pt x="432" y="557"/>
                  </a:lnTo>
                  <a:lnTo>
                    <a:pt x="438" y="589"/>
                  </a:lnTo>
                  <a:lnTo>
                    <a:pt x="444" y="623"/>
                  </a:lnTo>
                  <a:lnTo>
                    <a:pt x="449" y="670"/>
                  </a:lnTo>
                  <a:lnTo>
                    <a:pt x="455" y="721"/>
                  </a:lnTo>
                  <a:lnTo>
                    <a:pt x="461" y="765"/>
                  </a:lnTo>
                  <a:lnTo>
                    <a:pt x="468" y="808"/>
                  </a:lnTo>
                  <a:lnTo>
                    <a:pt x="474" y="855"/>
                  </a:lnTo>
                  <a:lnTo>
                    <a:pt x="478" y="904"/>
                  </a:lnTo>
                  <a:lnTo>
                    <a:pt x="485" y="955"/>
                  </a:lnTo>
                  <a:lnTo>
                    <a:pt x="491" y="1003"/>
                  </a:lnTo>
                  <a:lnTo>
                    <a:pt x="498" y="1046"/>
                  </a:lnTo>
                  <a:lnTo>
                    <a:pt x="504" y="1086"/>
                  </a:lnTo>
                  <a:lnTo>
                    <a:pt x="510" y="1131"/>
                  </a:lnTo>
                  <a:lnTo>
                    <a:pt x="515" y="1174"/>
                  </a:lnTo>
                  <a:lnTo>
                    <a:pt x="521" y="1218"/>
                  </a:lnTo>
                  <a:lnTo>
                    <a:pt x="527" y="1263"/>
                  </a:lnTo>
                  <a:lnTo>
                    <a:pt x="534" y="1305"/>
                  </a:lnTo>
                  <a:lnTo>
                    <a:pt x="540" y="1344"/>
                  </a:lnTo>
                  <a:lnTo>
                    <a:pt x="546" y="1378"/>
                  </a:lnTo>
                  <a:lnTo>
                    <a:pt x="551" y="1412"/>
                  </a:lnTo>
                  <a:lnTo>
                    <a:pt x="557" y="1444"/>
                  </a:lnTo>
                  <a:lnTo>
                    <a:pt x="563" y="1471"/>
                  </a:lnTo>
                  <a:lnTo>
                    <a:pt x="570" y="1492"/>
                  </a:lnTo>
                  <a:lnTo>
                    <a:pt x="576" y="1507"/>
                  </a:lnTo>
                  <a:lnTo>
                    <a:pt x="580" y="1524"/>
                  </a:lnTo>
                  <a:lnTo>
                    <a:pt x="587" y="1541"/>
                  </a:lnTo>
                  <a:lnTo>
                    <a:pt x="593" y="1563"/>
                  </a:lnTo>
                  <a:lnTo>
                    <a:pt x="600" y="1578"/>
                  </a:lnTo>
                  <a:lnTo>
                    <a:pt x="606" y="1586"/>
                  </a:lnTo>
                  <a:lnTo>
                    <a:pt x="612" y="1592"/>
                  </a:lnTo>
                  <a:lnTo>
                    <a:pt x="617" y="1597"/>
                  </a:lnTo>
                  <a:lnTo>
                    <a:pt x="623" y="1597"/>
                  </a:lnTo>
                  <a:lnTo>
                    <a:pt x="629" y="1592"/>
                  </a:lnTo>
                  <a:lnTo>
                    <a:pt x="636" y="1595"/>
                  </a:lnTo>
                  <a:lnTo>
                    <a:pt x="642" y="1601"/>
                  </a:lnTo>
                  <a:lnTo>
                    <a:pt x="649" y="1599"/>
                  </a:lnTo>
                  <a:lnTo>
                    <a:pt x="653" y="1588"/>
                  </a:lnTo>
                  <a:lnTo>
                    <a:pt x="659" y="1580"/>
                  </a:lnTo>
                  <a:lnTo>
                    <a:pt x="666" y="1573"/>
                  </a:lnTo>
                  <a:lnTo>
                    <a:pt x="672" y="1565"/>
                  </a:lnTo>
                  <a:lnTo>
                    <a:pt x="678" y="1556"/>
                  </a:lnTo>
                  <a:lnTo>
                    <a:pt x="683" y="1550"/>
                  </a:lnTo>
                  <a:lnTo>
                    <a:pt x="689" y="1544"/>
                  </a:lnTo>
                  <a:lnTo>
                    <a:pt x="695" y="1537"/>
                  </a:lnTo>
                  <a:lnTo>
                    <a:pt x="702" y="1527"/>
                  </a:lnTo>
                  <a:lnTo>
                    <a:pt x="708" y="1518"/>
                  </a:lnTo>
                  <a:lnTo>
                    <a:pt x="714" y="1510"/>
                  </a:lnTo>
                  <a:lnTo>
                    <a:pt x="719" y="1501"/>
                  </a:lnTo>
                  <a:lnTo>
                    <a:pt x="725" y="1501"/>
                  </a:lnTo>
                  <a:lnTo>
                    <a:pt x="731" y="1501"/>
                  </a:lnTo>
                  <a:lnTo>
                    <a:pt x="738" y="1501"/>
                  </a:lnTo>
                  <a:lnTo>
                    <a:pt x="744" y="1499"/>
                  </a:lnTo>
                  <a:lnTo>
                    <a:pt x="751" y="1501"/>
                  </a:lnTo>
                  <a:lnTo>
                    <a:pt x="755" y="1507"/>
                  </a:lnTo>
                  <a:lnTo>
                    <a:pt x="761" y="1516"/>
                  </a:lnTo>
                  <a:lnTo>
                    <a:pt x="768" y="1520"/>
                  </a:lnTo>
                  <a:lnTo>
                    <a:pt x="774" y="1520"/>
                  </a:lnTo>
                  <a:lnTo>
                    <a:pt x="780" y="1520"/>
                  </a:lnTo>
                  <a:lnTo>
                    <a:pt x="787" y="1531"/>
                  </a:lnTo>
                  <a:lnTo>
                    <a:pt x="791" y="1539"/>
                  </a:lnTo>
                  <a:lnTo>
                    <a:pt x="797" y="1544"/>
                  </a:lnTo>
                  <a:lnTo>
                    <a:pt x="804" y="1550"/>
                  </a:lnTo>
                  <a:lnTo>
                    <a:pt x="810" y="1556"/>
                  </a:lnTo>
                  <a:lnTo>
                    <a:pt x="817" y="1565"/>
                  </a:lnTo>
                  <a:lnTo>
                    <a:pt x="821" y="1573"/>
                  </a:lnTo>
                  <a:lnTo>
                    <a:pt x="827" y="1580"/>
                  </a:lnTo>
                  <a:lnTo>
                    <a:pt x="834" y="1586"/>
                  </a:lnTo>
                  <a:lnTo>
                    <a:pt x="840" y="1597"/>
                  </a:lnTo>
                  <a:lnTo>
                    <a:pt x="846" y="1607"/>
                  </a:lnTo>
                  <a:lnTo>
                    <a:pt x="853" y="1614"/>
                  </a:lnTo>
                  <a:lnTo>
                    <a:pt x="857" y="1614"/>
                  </a:lnTo>
                  <a:lnTo>
                    <a:pt x="863" y="1614"/>
                  </a:lnTo>
                  <a:lnTo>
                    <a:pt x="870" y="1618"/>
                  </a:lnTo>
                  <a:lnTo>
                    <a:pt x="876" y="1620"/>
                  </a:lnTo>
                  <a:lnTo>
                    <a:pt x="882" y="1618"/>
                  </a:lnTo>
                  <a:lnTo>
                    <a:pt x="889" y="1614"/>
                  </a:lnTo>
                  <a:lnTo>
                    <a:pt x="893" y="1620"/>
                  </a:lnTo>
                  <a:lnTo>
                    <a:pt x="899" y="1624"/>
                  </a:lnTo>
                  <a:lnTo>
                    <a:pt x="906" y="1626"/>
                  </a:lnTo>
                  <a:lnTo>
                    <a:pt x="912" y="1622"/>
                  </a:lnTo>
                  <a:lnTo>
                    <a:pt x="919" y="1618"/>
                  </a:lnTo>
                  <a:lnTo>
                    <a:pt x="923" y="1616"/>
                  </a:lnTo>
                  <a:lnTo>
                    <a:pt x="929" y="1614"/>
                  </a:lnTo>
                  <a:lnTo>
                    <a:pt x="936" y="1607"/>
                  </a:lnTo>
                  <a:lnTo>
                    <a:pt x="942" y="1601"/>
                  </a:lnTo>
                  <a:lnTo>
                    <a:pt x="948" y="1597"/>
                  </a:lnTo>
                  <a:lnTo>
                    <a:pt x="955" y="1597"/>
                  </a:lnTo>
                  <a:lnTo>
                    <a:pt x="959" y="1595"/>
                  </a:lnTo>
                  <a:lnTo>
                    <a:pt x="965" y="1588"/>
                  </a:lnTo>
                  <a:lnTo>
                    <a:pt x="972" y="1580"/>
                  </a:lnTo>
                  <a:lnTo>
                    <a:pt x="978" y="1571"/>
                  </a:lnTo>
                  <a:lnTo>
                    <a:pt x="985" y="1561"/>
                  </a:lnTo>
                  <a:lnTo>
                    <a:pt x="991" y="1552"/>
                  </a:lnTo>
                  <a:lnTo>
                    <a:pt x="995" y="1546"/>
                  </a:lnTo>
                  <a:lnTo>
                    <a:pt x="1002" y="1541"/>
                  </a:lnTo>
                  <a:lnTo>
                    <a:pt x="1008" y="1531"/>
                  </a:lnTo>
                  <a:lnTo>
                    <a:pt x="1014" y="1518"/>
                  </a:lnTo>
                  <a:lnTo>
                    <a:pt x="1021" y="1514"/>
                  </a:lnTo>
                  <a:lnTo>
                    <a:pt x="1025" y="1512"/>
                  </a:lnTo>
                  <a:lnTo>
                    <a:pt x="1031" y="1507"/>
                  </a:lnTo>
                  <a:lnTo>
                    <a:pt x="1038" y="1497"/>
                  </a:lnTo>
                  <a:lnTo>
                    <a:pt x="1044" y="1484"/>
                  </a:lnTo>
                  <a:lnTo>
                    <a:pt x="1050" y="1475"/>
                  </a:lnTo>
                  <a:lnTo>
                    <a:pt x="1057" y="1465"/>
                  </a:lnTo>
                  <a:lnTo>
                    <a:pt x="1061" y="1456"/>
                  </a:lnTo>
                  <a:lnTo>
                    <a:pt x="1067" y="1448"/>
                  </a:lnTo>
                  <a:lnTo>
                    <a:pt x="1074" y="1439"/>
                  </a:lnTo>
                  <a:lnTo>
                    <a:pt x="1080" y="1435"/>
                  </a:lnTo>
                  <a:lnTo>
                    <a:pt x="1087" y="1437"/>
                  </a:lnTo>
                  <a:lnTo>
                    <a:pt x="1093" y="1433"/>
                  </a:lnTo>
                  <a:lnTo>
                    <a:pt x="1097" y="1416"/>
                  </a:lnTo>
                  <a:lnTo>
                    <a:pt x="1104" y="1397"/>
                  </a:lnTo>
                  <a:lnTo>
                    <a:pt x="1110" y="1388"/>
                  </a:lnTo>
                  <a:lnTo>
                    <a:pt x="1116" y="1388"/>
                  </a:lnTo>
                  <a:lnTo>
                    <a:pt x="1123" y="1388"/>
                  </a:lnTo>
                  <a:lnTo>
                    <a:pt x="1129" y="1382"/>
                  </a:lnTo>
                  <a:lnTo>
                    <a:pt x="1133" y="1373"/>
                  </a:lnTo>
                  <a:lnTo>
                    <a:pt x="1140" y="1365"/>
                  </a:lnTo>
                  <a:lnTo>
                    <a:pt x="1146" y="1361"/>
                  </a:lnTo>
                  <a:lnTo>
                    <a:pt x="1153" y="1356"/>
                  </a:lnTo>
                  <a:lnTo>
                    <a:pt x="1159" y="1350"/>
                  </a:lnTo>
                  <a:lnTo>
                    <a:pt x="1163" y="1344"/>
                  </a:lnTo>
                  <a:lnTo>
                    <a:pt x="1170" y="1337"/>
                  </a:lnTo>
                  <a:lnTo>
                    <a:pt x="1176" y="1331"/>
                  </a:lnTo>
                  <a:lnTo>
                    <a:pt x="1182" y="1327"/>
                  </a:lnTo>
                  <a:lnTo>
                    <a:pt x="1189" y="1320"/>
                  </a:lnTo>
                  <a:lnTo>
                    <a:pt x="1195" y="1312"/>
                  </a:lnTo>
                  <a:lnTo>
                    <a:pt x="1199" y="1310"/>
                  </a:lnTo>
                  <a:lnTo>
                    <a:pt x="1206" y="1310"/>
                  </a:lnTo>
                  <a:lnTo>
                    <a:pt x="1212" y="1303"/>
                  </a:lnTo>
                  <a:lnTo>
                    <a:pt x="1218" y="1297"/>
                  </a:lnTo>
                  <a:lnTo>
                    <a:pt x="1225" y="1290"/>
                  </a:lnTo>
                  <a:lnTo>
                    <a:pt x="1231" y="1290"/>
                  </a:lnTo>
                  <a:lnTo>
                    <a:pt x="1235" y="1290"/>
                  </a:lnTo>
                  <a:lnTo>
                    <a:pt x="1242" y="1284"/>
                  </a:lnTo>
                  <a:lnTo>
                    <a:pt x="1248" y="1280"/>
                  </a:lnTo>
                  <a:lnTo>
                    <a:pt x="1255" y="1278"/>
                  </a:lnTo>
                  <a:lnTo>
                    <a:pt x="1261" y="1271"/>
                  </a:lnTo>
                  <a:lnTo>
                    <a:pt x="1265" y="1265"/>
                  </a:lnTo>
                  <a:lnTo>
                    <a:pt x="1272" y="1263"/>
                  </a:lnTo>
                  <a:lnTo>
                    <a:pt x="1278" y="1265"/>
                  </a:lnTo>
                  <a:lnTo>
                    <a:pt x="1284" y="1267"/>
                  </a:lnTo>
                  <a:lnTo>
                    <a:pt x="1291" y="1267"/>
                  </a:lnTo>
                  <a:lnTo>
                    <a:pt x="1297" y="1267"/>
                  </a:lnTo>
                  <a:lnTo>
                    <a:pt x="1301" y="1263"/>
                  </a:lnTo>
                  <a:lnTo>
                    <a:pt x="1308" y="1259"/>
                  </a:lnTo>
                  <a:lnTo>
                    <a:pt x="1314" y="1254"/>
                  </a:lnTo>
                  <a:lnTo>
                    <a:pt x="1321" y="1252"/>
                  </a:lnTo>
                  <a:lnTo>
                    <a:pt x="1327" y="1252"/>
                  </a:lnTo>
                  <a:lnTo>
                    <a:pt x="1333" y="1254"/>
                  </a:lnTo>
                  <a:lnTo>
                    <a:pt x="1338" y="1254"/>
                  </a:lnTo>
                  <a:lnTo>
                    <a:pt x="1344" y="1252"/>
                  </a:lnTo>
                  <a:lnTo>
                    <a:pt x="1350" y="1250"/>
                  </a:lnTo>
                  <a:lnTo>
                    <a:pt x="1357" y="1252"/>
                  </a:lnTo>
                  <a:lnTo>
                    <a:pt x="1363" y="1254"/>
                  </a:lnTo>
                  <a:lnTo>
                    <a:pt x="1369" y="1254"/>
                  </a:lnTo>
                  <a:lnTo>
                    <a:pt x="1374" y="1252"/>
                  </a:lnTo>
                  <a:lnTo>
                    <a:pt x="1380" y="1246"/>
                  </a:lnTo>
                  <a:lnTo>
                    <a:pt x="1386" y="1244"/>
                  </a:lnTo>
                  <a:lnTo>
                    <a:pt x="1393" y="1246"/>
                  </a:lnTo>
                  <a:lnTo>
                    <a:pt x="1399" y="1246"/>
                  </a:lnTo>
                  <a:lnTo>
                    <a:pt x="1403" y="1244"/>
                  </a:lnTo>
                  <a:lnTo>
                    <a:pt x="1410" y="1242"/>
                  </a:lnTo>
                  <a:lnTo>
                    <a:pt x="1416" y="1246"/>
                  </a:lnTo>
                  <a:lnTo>
                    <a:pt x="1423" y="1250"/>
                  </a:lnTo>
                  <a:lnTo>
                    <a:pt x="1429" y="1252"/>
                  </a:lnTo>
                  <a:lnTo>
                    <a:pt x="1435" y="1250"/>
                  </a:lnTo>
                  <a:lnTo>
                    <a:pt x="1440" y="1246"/>
                  </a:lnTo>
                  <a:lnTo>
                    <a:pt x="1446" y="1244"/>
                  </a:lnTo>
                  <a:lnTo>
                    <a:pt x="1452" y="1244"/>
                  </a:lnTo>
                  <a:lnTo>
                    <a:pt x="1459" y="1244"/>
                  </a:lnTo>
                  <a:lnTo>
                    <a:pt x="1465" y="1246"/>
                  </a:lnTo>
                  <a:lnTo>
                    <a:pt x="1472" y="1246"/>
                  </a:lnTo>
                  <a:lnTo>
                    <a:pt x="1476" y="1248"/>
                  </a:lnTo>
                  <a:lnTo>
                    <a:pt x="1482" y="1250"/>
                  </a:lnTo>
                  <a:lnTo>
                    <a:pt x="1489" y="1250"/>
                  </a:lnTo>
                  <a:lnTo>
                    <a:pt x="1495" y="1250"/>
                  </a:lnTo>
                  <a:lnTo>
                    <a:pt x="1501" y="1246"/>
                  </a:lnTo>
                  <a:lnTo>
                    <a:pt x="1506" y="1244"/>
                  </a:lnTo>
                  <a:lnTo>
                    <a:pt x="1512" y="1244"/>
                  </a:lnTo>
                  <a:lnTo>
                    <a:pt x="1518" y="1244"/>
                  </a:lnTo>
                  <a:lnTo>
                    <a:pt x="1525" y="1244"/>
                  </a:lnTo>
                  <a:lnTo>
                    <a:pt x="1531" y="1242"/>
                  </a:lnTo>
                  <a:lnTo>
                    <a:pt x="1537" y="1239"/>
                  </a:lnTo>
                  <a:lnTo>
                    <a:pt x="1542" y="1239"/>
                  </a:lnTo>
                  <a:lnTo>
                    <a:pt x="1548" y="1242"/>
                  </a:lnTo>
                  <a:lnTo>
                    <a:pt x="1554" y="1244"/>
                  </a:lnTo>
                  <a:lnTo>
                    <a:pt x="1561" y="1239"/>
                  </a:lnTo>
                  <a:lnTo>
                    <a:pt x="1567" y="1235"/>
                  </a:lnTo>
                  <a:lnTo>
                    <a:pt x="1574" y="1231"/>
                  </a:lnTo>
                  <a:lnTo>
                    <a:pt x="1578" y="1229"/>
                  </a:lnTo>
                  <a:lnTo>
                    <a:pt x="1584" y="1229"/>
                  </a:lnTo>
                  <a:lnTo>
                    <a:pt x="1591" y="1231"/>
                  </a:lnTo>
                  <a:lnTo>
                    <a:pt x="1597" y="1233"/>
                  </a:lnTo>
                  <a:lnTo>
                    <a:pt x="1603" y="1235"/>
                  </a:lnTo>
                  <a:lnTo>
                    <a:pt x="1608" y="1235"/>
                  </a:lnTo>
                  <a:lnTo>
                    <a:pt x="1614" y="1229"/>
                  </a:lnTo>
                  <a:lnTo>
                    <a:pt x="1620" y="1227"/>
                  </a:lnTo>
                  <a:lnTo>
                    <a:pt x="1627" y="1227"/>
                  </a:lnTo>
                  <a:lnTo>
                    <a:pt x="1633" y="1229"/>
                  </a:lnTo>
                  <a:lnTo>
                    <a:pt x="1640" y="1227"/>
                  </a:lnTo>
                  <a:lnTo>
                    <a:pt x="1644" y="1225"/>
                  </a:lnTo>
                  <a:lnTo>
                    <a:pt x="1650" y="1222"/>
                  </a:lnTo>
                  <a:lnTo>
                    <a:pt x="1657" y="1218"/>
                  </a:lnTo>
                  <a:lnTo>
                    <a:pt x="1663" y="1218"/>
                  </a:lnTo>
                  <a:lnTo>
                    <a:pt x="1669" y="1222"/>
                  </a:lnTo>
                  <a:lnTo>
                    <a:pt x="1676" y="1229"/>
                  </a:lnTo>
                  <a:lnTo>
                    <a:pt x="1680" y="1225"/>
                  </a:lnTo>
                  <a:lnTo>
                    <a:pt x="1686" y="1212"/>
                  </a:lnTo>
                  <a:lnTo>
                    <a:pt x="1693" y="1208"/>
                  </a:lnTo>
                  <a:lnTo>
                    <a:pt x="1699" y="1208"/>
                  </a:lnTo>
                  <a:lnTo>
                    <a:pt x="1705" y="1212"/>
                  </a:lnTo>
                  <a:lnTo>
                    <a:pt x="1712" y="1218"/>
                  </a:lnTo>
                  <a:lnTo>
                    <a:pt x="1716" y="1222"/>
                  </a:lnTo>
                  <a:lnTo>
                    <a:pt x="1722" y="1222"/>
                  </a:lnTo>
                  <a:lnTo>
                    <a:pt x="1729" y="1216"/>
                  </a:lnTo>
                  <a:lnTo>
                    <a:pt x="1735" y="1210"/>
                  </a:lnTo>
                  <a:lnTo>
                    <a:pt x="1742" y="1210"/>
                  </a:lnTo>
                  <a:lnTo>
                    <a:pt x="1746" y="1216"/>
                  </a:lnTo>
                  <a:lnTo>
                    <a:pt x="1752" y="1218"/>
                  </a:lnTo>
                  <a:lnTo>
                    <a:pt x="1759" y="1214"/>
                  </a:lnTo>
                  <a:lnTo>
                    <a:pt x="1765" y="1210"/>
                  </a:lnTo>
                  <a:lnTo>
                    <a:pt x="1771" y="1205"/>
                  </a:lnTo>
                  <a:lnTo>
                    <a:pt x="1778" y="1201"/>
                  </a:lnTo>
                  <a:lnTo>
                    <a:pt x="1782" y="1197"/>
                  </a:lnTo>
                  <a:lnTo>
                    <a:pt x="1788" y="1195"/>
                  </a:lnTo>
                  <a:lnTo>
                    <a:pt x="1795" y="1197"/>
                  </a:lnTo>
                  <a:lnTo>
                    <a:pt x="1801" y="1199"/>
                  </a:lnTo>
                  <a:lnTo>
                    <a:pt x="1808" y="1201"/>
                  </a:lnTo>
                  <a:lnTo>
                    <a:pt x="1814" y="1199"/>
                  </a:lnTo>
                  <a:lnTo>
                    <a:pt x="1818" y="1197"/>
                  </a:lnTo>
                  <a:lnTo>
                    <a:pt x="1825" y="1193"/>
                  </a:lnTo>
                  <a:lnTo>
                    <a:pt x="1831" y="1193"/>
                  </a:lnTo>
                  <a:lnTo>
                    <a:pt x="1837" y="1193"/>
                  </a:lnTo>
                  <a:lnTo>
                    <a:pt x="1844" y="1193"/>
                  </a:lnTo>
                  <a:lnTo>
                    <a:pt x="1848" y="1193"/>
                  </a:lnTo>
                  <a:lnTo>
                    <a:pt x="1854" y="1191"/>
                  </a:lnTo>
                  <a:lnTo>
                    <a:pt x="1861" y="1191"/>
                  </a:lnTo>
                  <a:lnTo>
                    <a:pt x="1867" y="1188"/>
                  </a:lnTo>
                  <a:lnTo>
                    <a:pt x="1873" y="1191"/>
                  </a:lnTo>
                  <a:lnTo>
                    <a:pt x="1880" y="1191"/>
                  </a:lnTo>
                  <a:lnTo>
                    <a:pt x="1884" y="1184"/>
                  </a:lnTo>
                  <a:lnTo>
                    <a:pt x="1890" y="1178"/>
                  </a:lnTo>
                  <a:lnTo>
                    <a:pt x="1897" y="1178"/>
                  </a:lnTo>
                  <a:lnTo>
                    <a:pt x="1903" y="1182"/>
                  </a:lnTo>
                  <a:lnTo>
                    <a:pt x="1910" y="1184"/>
                  </a:lnTo>
                  <a:lnTo>
                    <a:pt x="1916" y="1182"/>
                  </a:lnTo>
                  <a:lnTo>
                    <a:pt x="1920" y="1180"/>
                  </a:lnTo>
                  <a:lnTo>
                    <a:pt x="1927" y="1178"/>
                  </a:lnTo>
                  <a:lnTo>
                    <a:pt x="1933" y="1178"/>
                  </a:lnTo>
                  <a:lnTo>
                    <a:pt x="1939" y="1180"/>
                  </a:lnTo>
                  <a:lnTo>
                    <a:pt x="1946" y="1178"/>
                  </a:lnTo>
                  <a:lnTo>
                    <a:pt x="1950" y="1178"/>
                  </a:lnTo>
                  <a:lnTo>
                    <a:pt x="1956" y="1178"/>
                  </a:lnTo>
                  <a:lnTo>
                    <a:pt x="1963" y="1174"/>
                  </a:lnTo>
                  <a:lnTo>
                    <a:pt x="1969" y="1169"/>
                  </a:lnTo>
                  <a:lnTo>
                    <a:pt x="1976" y="1165"/>
                  </a:lnTo>
                  <a:lnTo>
                    <a:pt x="1982" y="1167"/>
                  </a:lnTo>
                  <a:lnTo>
                    <a:pt x="1986" y="1171"/>
                  </a:lnTo>
                  <a:lnTo>
                    <a:pt x="1993" y="1171"/>
                  </a:lnTo>
                  <a:lnTo>
                    <a:pt x="1999" y="1167"/>
                  </a:lnTo>
                  <a:lnTo>
                    <a:pt x="2005" y="1165"/>
                  </a:lnTo>
                  <a:lnTo>
                    <a:pt x="2012" y="1163"/>
                  </a:lnTo>
                  <a:lnTo>
                    <a:pt x="2018" y="1165"/>
                  </a:lnTo>
                  <a:lnTo>
                    <a:pt x="2022" y="1167"/>
                  </a:lnTo>
                  <a:lnTo>
                    <a:pt x="2029" y="1163"/>
                  </a:lnTo>
                  <a:lnTo>
                    <a:pt x="2035" y="1157"/>
                  </a:lnTo>
                  <a:lnTo>
                    <a:pt x="2041" y="1157"/>
                  </a:lnTo>
                  <a:lnTo>
                    <a:pt x="2048" y="1157"/>
                  </a:lnTo>
                  <a:lnTo>
                    <a:pt x="2052" y="1159"/>
                  </a:lnTo>
                  <a:lnTo>
                    <a:pt x="2058" y="1157"/>
                  </a:lnTo>
                  <a:lnTo>
                    <a:pt x="2065" y="1152"/>
                  </a:lnTo>
                  <a:lnTo>
                    <a:pt x="2071" y="1148"/>
                  </a:lnTo>
                  <a:lnTo>
                    <a:pt x="2078" y="1146"/>
                  </a:lnTo>
                  <a:lnTo>
                    <a:pt x="2084" y="1146"/>
                  </a:lnTo>
                  <a:lnTo>
                    <a:pt x="2088" y="1144"/>
                  </a:lnTo>
                  <a:lnTo>
                    <a:pt x="2095" y="1142"/>
                  </a:lnTo>
                  <a:lnTo>
                    <a:pt x="2101" y="1144"/>
                  </a:lnTo>
                  <a:lnTo>
                    <a:pt x="2107" y="1146"/>
                  </a:lnTo>
                  <a:lnTo>
                    <a:pt x="2114" y="1142"/>
                  </a:lnTo>
                  <a:lnTo>
                    <a:pt x="2120" y="1137"/>
                  </a:lnTo>
                  <a:lnTo>
                    <a:pt x="2124" y="1135"/>
                  </a:lnTo>
                  <a:lnTo>
                    <a:pt x="2131" y="1137"/>
                  </a:lnTo>
                  <a:lnTo>
                    <a:pt x="2137" y="1137"/>
                  </a:lnTo>
                  <a:lnTo>
                    <a:pt x="2144" y="1137"/>
                  </a:lnTo>
                  <a:lnTo>
                    <a:pt x="2150" y="1135"/>
                  </a:lnTo>
                  <a:lnTo>
                    <a:pt x="2156" y="1135"/>
                  </a:lnTo>
                  <a:lnTo>
                    <a:pt x="2161" y="1135"/>
                  </a:lnTo>
                  <a:lnTo>
                    <a:pt x="2167" y="1135"/>
                  </a:lnTo>
                  <a:lnTo>
                    <a:pt x="2173" y="1137"/>
                  </a:lnTo>
                  <a:lnTo>
                    <a:pt x="2180" y="1137"/>
                  </a:lnTo>
                  <a:lnTo>
                    <a:pt x="2186" y="1131"/>
                  </a:lnTo>
                  <a:lnTo>
                    <a:pt x="2190" y="1125"/>
                  </a:lnTo>
                  <a:lnTo>
                    <a:pt x="2197" y="1127"/>
                  </a:lnTo>
                  <a:lnTo>
                    <a:pt x="2203" y="1133"/>
                  </a:lnTo>
                  <a:lnTo>
                    <a:pt x="2209" y="1131"/>
                  </a:lnTo>
                  <a:lnTo>
                    <a:pt x="2216" y="1123"/>
                  </a:lnTo>
                  <a:lnTo>
                    <a:pt x="2222" y="1114"/>
                  </a:lnTo>
                  <a:lnTo>
                    <a:pt x="2226" y="1112"/>
                  </a:lnTo>
                  <a:lnTo>
                    <a:pt x="2233" y="1118"/>
                  </a:lnTo>
                  <a:lnTo>
                    <a:pt x="2239" y="1123"/>
                  </a:lnTo>
                  <a:lnTo>
                    <a:pt x="2246" y="1118"/>
                  </a:lnTo>
                  <a:lnTo>
                    <a:pt x="2252" y="1114"/>
                  </a:lnTo>
                  <a:lnTo>
                    <a:pt x="2258" y="1118"/>
                  </a:lnTo>
                  <a:lnTo>
                    <a:pt x="2263" y="1123"/>
                  </a:lnTo>
                  <a:lnTo>
                    <a:pt x="2269" y="1116"/>
                  </a:lnTo>
                  <a:lnTo>
                    <a:pt x="2275" y="1108"/>
                  </a:lnTo>
                  <a:lnTo>
                    <a:pt x="2282" y="1110"/>
                  </a:lnTo>
                  <a:lnTo>
                    <a:pt x="2288" y="1114"/>
                  </a:lnTo>
                  <a:lnTo>
                    <a:pt x="2292" y="1112"/>
                  </a:lnTo>
                  <a:lnTo>
                    <a:pt x="2299" y="1103"/>
                  </a:lnTo>
                  <a:lnTo>
                    <a:pt x="2305" y="1103"/>
                  </a:lnTo>
                  <a:lnTo>
                    <a:pt x="2312" y="1108"/>
                  </a:lnTo>
                  <a:lnTo>
                    <a:pt x="2318" y="1106"/>
                  </a:lnTo>
                  <a:lnTo>
                    <a:pt x="2324" y="1103"/>
                  </a:lnTo>
                  <a:lnTo>
                    <a:pt x="2329" y="1103"/>
                  </a:lnTo>
                  <a:lnTo>
                    <a:pt x="2335" y="1108"/>
                  </a:lnTo>
                  <a:lnTo>
                    <a:pt x="2341" y="1110"/>
                  </a:lnTo>
                  <a:lnTo>
                    <a:pt x="2348" y="1110"/>
                  </a:lnTo>
                  <a:lnTo>
                    <a:pt x="2354" y="1103"/>
                  </a:lnTo>
                  <a:lnTo>
                    <a:pt x="2360" y="1099"/>
                  </a:lnTo>
                  <a:lnTo>
                    <a:pt x="2365" y="1097"/>
                  </a:lnTo>
                  <a:lnTo>
                    <a:pt x="2371" y="1099"/>
                  </a:lnTo>
                  <a:lnTo>
                    <a:pt x="2377" y="1106"/>
                  </a:lnTo>
                  <a:lnTo>
                    <a:pt x="2384" y="1106"/>
                  </a:lnTo>
                  <a:lnTo>
                    <a:pt x="2390" y="1099"/>
                  </a:lnTo>
                  <a:lnTo>
                    <a:pt x="2397" y="1095"/>
                  </a:lnTo>
                </a:path>
              </a:pathLst>
            </a:custGeom>
            <a:noFill/>
            <a:ln w="6350">
              <a:solidFill>
                <a:srgbClr val="FF0000"/>
              </a:solidFill>
              <a:prstDash val="solid"/>
              <a:round/>
              <a:headEnd/>
              <a:tailEnd/>
            </a:ln>
          </p:spPr>
          <p:txBody>
            <a:bodyPr/>
            <a:lstStyle/>
            <a:p>
              <a:endParaRPr lang="en-US"/>
            </a:p>
          </p:txBody>
        </p:sp>
        <p:sp>
          <p:nvSpPr>
            <p:cNvPr id="170742" name="Text Box 758"/>
            <p:cNvSpPr txBox="1">
              <a:spLocks noChangeArrowheads="1"/>
            </p:cNvSpPr>
            <p:nvPr/>
          </p:nvSpPr>
          <p:spPr bwMode="auto">
            <a:xfrm>
              <a:off x="5220" y="2303"/>
              <a:ext cx="419" cy="173"/>
            </a:xfrm>
            <a:prstGeom prst="rect">
              <a:avLst/>
            </a:prstGeom>
            <a:noFill/>
            <a:ln w="9525">
              <a:noFill/>
              <a:miter lim="800000"/>
              <a:headEnd/>
              <a:tailEnd/>
            </a:ln>
            <a:effectLst/>
          </p:spPr>
          <p:txBody>
            <a:bodyPr wrap="none">
              <a:spAutoFit/>
            </a:bodyPr>
            <a:lstStyle/>
            <a:p>
              <a:pPr algn="l"/>
              <a:r>
                <a:rPr lang="en-US" sz="1200">
                  <a:latin typeface="Arial" charset="0"/>
                </a:rPr>
                <a:t>Energy</a:t>
              </a:r>
            </a:p>
          </p:txBody>
        </p:sp>
      </p:grpSp>
      <p:sp>
        <p:nvSpPr>
          <p:cNvPr id="170836" name="Text Box 852"/>
          <p:cNvSpPr txBox="1">
            <a:spLocks noChangeArrowheads="1"/>
          </p:cNvSpPr>
          <p:nvPr/>
        </p:nvSpPr>
        <p:spPr bwMode="auto">
          <a:xfrm>
            <a:off x="617538" y="1920875"/>
            <a:ext cx="2776722" cy="307777"/>
          </a:xfrm>
          <a:prstGeom prst="rect">
            <a:avLst/>
          </a:prstGeom>
          <a:noFill/>
          <a:ln w="9525">
            <a:noFill/>
            <a:miter lim="800000"/>
            <a:headEnd/>
            <a:tailEnd/>
          </a:ln>
          <a:effectLst/>
        </p:spPr>
        <p:txBody>
          <a:bodyPr wrap="none">
            <a:spAutoFit/>
          </a:bodyPr>
          <a:lstStyle/>
          <a:p>
            <a:pPr algn="l"/>
            <a:r>
              <a:rPr lang="en-US" sz="1400" dirty="0">
                <a:latin typeface="Arial" charset="0"/>
              </a:rPr>
              <a:t>Set of Unknown XANES Spectra</a:t>
            </a:r>
          </a:p>
        </p:txBody>
      </p:sp>
      <p:sp>
        <p:nvSpPr>
          <p:cNvPr id="170837" name="Text Box 853"/>
          <p:cNvSpPr txBox="1">
            <a:spLocks noChangeArrowheads="1"/>
          </p:cNvSpPr>
          <p:nvPr/>
        </p:nvSpPr>
        <p:spPr bwMode="auto">
          <a:xfrm>
            <a:off x="3155950" y="2757488"/>
            <a:ext cx="496888" cy="274637"/>
          </a:xfrm>
          <a:prstGeom prst="rect">
            <a:avLst/>
          </a:prstGeom>
          <a:noFill/>
          <a:ln w="9525">
            <a:noFill/>
            <a:miter lim="800000"/>
            <a:headEnd/>
            <a:tailEnd/>
          </a:ln>
          <a:effectLst/>
        </p:spPr>
        <p:txBody>
          <a:bodyPr wrap="none">
            <a:spAutoFit/>
          </a:bodyPr>
          <a:lstStyle/>
          <a:p>
            <a:pPr algn="l"/>
            <a:r>
              <a:rPr lang="en-US" sz="1200" b="1"/>
              <a:t>PCA</a:t>
            </a:r>
          </a:p>
        </p:txBody>
      </p:sp>
      <p:sp>
        <p:nvSpPr>
          <p:cNvPr id="170838" name="Text Box 854"/>
          <p:cNvSpPr txBox="1">
            <a:spLocks noChangeArrowheads="1"/>
          </p:cNvSpPr>
          <p:nvPr/>
        </p:nvSpPr>
        <p:spPr bwMode="auto">
          <a:xfrm>
            <a:off x="3809763" y="1650763"/>
            <a:ext cx="2361544" cy="584775"/>
          </a:xfrm>
          <a:prstGeom prst="rect">
            <a:avLst/>
          </a:prstGeom>
          <a:noFill/>
          <a:ln w="9525">
            <a:noFill/>
            <a:miter lim="800000"/>
            <a:headEnd/>
            <a:tailEnd/>
          </a:ln>
          <a:effectLst/>
        </p:spPr>
        <p:txBody>
          <a:bodyPr wrap="none">
            <a:spAutoFit/>
          </a:bodyPr>
          <a:lstStyle/>
          <a:p>
            <a:pPr algn="l"/>
            <a:r>
              <a:rPr lang="en-US" sz="1600" b="1" dirty="0">
                <a:solidFill>
                  <a:srgbClr val="FF0000"/>
                </a:solidFill>
                <a:latin typeface="Arial" charset="0"/>
              </a:rPr>
              <a:t>Principal </a:t>
            </a:r>
            <a:r>
              <a:rPr lang="en-US" sz="1600" b="1" dirty="0" smtClean="0">
                <a:solidFill>
                  <a:srgbClr val="FF0000"/>
                </a:solidFill>
                <a:latin typeface="Arial" charset="0"/>
              </a:rPr>
              <a:t>Components</a:t>
            </a:r>
          </a:p>
          <a:p>
            <a:pPr algn="l"/>
            <a:r>
              <a:rPr lang="en-US" sz="1600" b="1" dirty="0" smtClean="0">
                <a:solidFill>
                  <a:srgbClr val="FF0000"/>
                </a:solidFill>
                <a:latin typeface="Arial" charset="0"/>
              </a:rPr>
              <a:t>(= number of species)</a:t>
            </a:r>
            <a:endParaRPr lang="en-US" sz="1600" b="1" dirty="0">
              <a:solidFill>
                <a:srgbClr val="FF0000"/>
              </a:solidFill>
              <a:latin typeface="Arial" charset="0"/>
            </a:endParaRPr>
          </a:p>
        </p:txBody>
      </p:sp>
      <p:grpSp>
        <p:nvGrpSpPr>
          <p:cNvPr id="10" name="Group 1380"/>
          <p:cNvGrpSpPr>
            <a:grpSpLocks/>
          </p:cNvGrpSpPr>
          <p:nvPr/>
        </p:nvGrpSpPr>
        <p:grpSpPr bwMode="auto">
          <a:xfrm>
            <a:off x="1368425" y="4949825"/>
            <a:ext cx="1503363" cy="1211263"/>
            <a:chOff x="2779" y="3547"/>
            <a:chExt cx="947" cy="763"/>
          </a:xfrm>
        </p:grpSpPr>
        <p:grpSp>
          <p:nvGrpSpPr>
            <p:cNvPr id="11" name="Group 1381"/>
            <p:cNvGrpSpPr>
              <a:grpSpLocks noChangeAspect="1"/>
            </p:cNvGrpSpPr>
            <p:nvPr/>
          </p:nvGrpSpPr>
          <p:grpSpPr bwMode="auto">
            <a:xfrm>
              <a:off x="2779" y="3547"/>
              <a:ext cx="803" cy="619"/>
              <a:chOff x="3923" y="974"/>
              <a:chExt cx="1071" cy="827"/>
            </a:xfrm>
          </p:grpSpPr>
          <p:sp>
            <p:nvSpPr>
              <p:cNvPr id="171366" name="Rectangle 1382"/>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367" name="Line 1383"/>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368" name="Line 1384"/>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369" name="Line 1385"/>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370" name="Line 1386"/>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371" name="Line 1387"/>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372" name="Line 1388"/>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373" name="Line 1389"/>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374" name="Line 1390"/>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375" name="Line 1391"/>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376" name="Line 1392"/>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377" name="Line 1393"/>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378" name="Line 1394"/>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379" name="Line 1395"/>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380" name="Line 1396"/>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381" name="Line 1397"/>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382" name="Line 1398"/>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383" name="Line 1399"/>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384" name="Line 1400"/>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385" name="Line 1401"/>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386" name="Line 1402"/>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387" name="Line 1403"/>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388" name="Line 1404"/>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389" name="Line 1405"/>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390" name="Line 1406"/>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391" name="Line 1407"/>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392" name="Line 1408"/>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393" name="Line 1409"/>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394" name="Line 1410"/>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395" name="Line 1411"/>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396" name="Line 1412"/>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397" name="Line 1413"/>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398" name="Line 1414"/>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399" name="Line 1415"/>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400" name="Line 1416"/>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401" name="Line 1417"/>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402" name="Line 1418"/>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403" name="Line 1419"/>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404" name="Line 1420"/>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405" name="Line 1421"/>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406" name="Line 1422"/>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407" name="Line 1423"/>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408" name="Line 1424"/>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409" name="Line 1425"/>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410" name="Line 1426"/>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411" name="Line 1427"/>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412" name="Line 1428"/>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413" name="Line 1429"/>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414" name="Line 1430"/>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415" name="Line 1431"/>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416" name="Line 1432"/>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417" name="Line 1433"/>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418" name="Line 1434"/>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419" name="Line 1435"/>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420" name="Line 1436"/>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421" name="Line 1437"/>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422" name="Line 1438"/>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423" name="Line 1439"/>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424" name="Line 1440"/>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425" name="Line 1441"/>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426" name="Line 1442"/>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427" name="Line 1443"/>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428" name="Line 1444"/>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429" name="Line 1445"/>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430" name="Line 1446"/>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431" name="Line 1447"/>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432" name="Line 1448"/>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433" name="Line 1449"/>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434" name="Line 1450"/>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435" name="Line 1451"/>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436" name="Line 1452"/>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437" name="Line 1453"/>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438" name="Line 1454"/>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439" name="Line 1455"/>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440" name="Line 1456"/>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441" name="Line 1457"/>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442" name="Line 1458"/>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443" name="Line 1459"/>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444" name="Line 1460"/>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445" name="Line 1461"/>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446" name="Line 1462"/>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447" name="Line 1463"/>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448" name="Line 1464"/>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449" name="Line 1465"/>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450" name="Freeform 1466"/>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12" name="Group 1467"/>
            <p:cNvGrpSpPr>
              <a:grpSpLocks noChangeAspect="1"/>
            </p:cNvGrpSpPr>
            <p:nvPr/>
          </p:nvGrpSpPr>
          <p:grpSpPr bwMode="auto">
            <a:xfrm>
              <a:off x="2851" y="3619"/>
              <a:ext cx="803" cy="619"/>
              <a:chOff x="3923" y="974"/>
              <a:chExt cx="1071" cy="827"/>
            </a:xfrm>
          </p:grpSpPr>
          <p:sp>
            <p:nvSpPr>
              <p:cNvPr id="171452" name="Rectangle 1468"/>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453" name="Line 1469"/>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454" name="Line 1470"/>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455" name="Line 1471"/>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456" name="Line 1472"/>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457" name="Line 1473"/>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458" name="Line 1474"/>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459" name="Line 1475"/>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460" name="Line 1476"/>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461" name="Line 1477"/>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462" name="Line 1478"/>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463" name="Line 1479"/>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464" name="Line 1480"/>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465" name="Line 1481"/>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466" name="Line 1482"/>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467" name="Line 1483"/>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468" name="Line 1484"/>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469" name="Line 1485"/>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470" name="Line 1486"/>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471" name="Line 1487"/>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472" name="Line 1488"/>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473" name="Line 1489"/>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474" name="Line 1490"/>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475" name="Line 1491"/>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476" name="Line 1492"/>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477" name="Line 1493"/>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478" name="Line 1494"/>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479" name="Line 1495"/>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480" name="Line 1496"/>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481" name="Line 1497"/>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482" name="Line 1498"/>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483" name="Line 1499"/>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484" name="Line 1500"/>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485" name="Line 1501"/>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486" name="Line 1502"/>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487" name="Line 1503"/>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488" name="Line 1504"/>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489" name="Line 1505"/>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490" name="Line 1506"/>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491" name="Line 1507"/>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492" name="Line 1508"/>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493" name="Line 1509"/>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494" name="Line 1510"/>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495" name="Line 1511"/>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496" name="Line 1512"/>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497" name="Line 1513"/>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498" name="Line 1514"/>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499" name="Line 1515"/>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500" name="Line 1516"/>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501" name="Line 1517"/>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502" name="Line 1518"/>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503" name="Line 1519"/>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504" name="Line 1520"/>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505" name="Line 1521"/>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506" name="Line 1522"/>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507" name="Line 1523"/>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508" name="Line 1524"/>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509" name="Line 1525"/>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510" name="Line 1526"/>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511" name="Line 1527"/>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512" name="Line 1528"/>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513" name="Line 1529"/>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514" name="Line 1530"/>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515" name="Line 1531"/>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516" name="Line 1532"/>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517" name="Line 1533"/>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518" name="Line 1534"/>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519" name="Line 1535"/>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520" name="Line 1536"/>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521" name="Line 1537"/>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522" name="Line 1538"/>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523" name="Line 1539"/>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524" name="Line 1540"/>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525" name="Line 1541"/>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526" name="Line 1542"/>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527" name="Line 1543"/>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528" name="Line 1544"/>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529" name="Line 1545"/>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530" name="Line 1546"/>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531" name="Line 1547"/>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532" name="Line 1548"/>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533" name="Line 1549"/>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534" name="Line 1550"/>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535" name="Line 1551"/>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536" name="Freeform 1552"/>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13" name="Group 1553"/>
            <p:cNvGrpSpPr>
              <a:grpSpLocks noChangeAspect="1"/>
            </p:cNvGrpSpPr>
            <p:nvPr/>
          </p:nvGrpSpPr>
          <p:grpSpPr bwMode="auto">
            <a:xfrm>
              <a:off x="2923" y="3690"/>
              <a:ext cx="803" cy="620"/>
              <a:chOff x="3923" y="974"/>
              <a:chExt cx="1071" cy="827"/>
            </a:xfrm>
          </p:grpSpPr>
          <p:sp>
            <p:nvSpPr>
              <p:cNvPr id="171538" name="Rectangle 1554"/>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539" name="Line 1555"/>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540" name="Line 1556"/>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541" name="Line 1557"/>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542" name="Line 1558"/>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543" name="Line 1559"/>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544" name="Line 1560"/>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545" name="Line 1561"/>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546" name="Line 1562"/>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547" name="Line 1563"/>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548" name="Line 1564"/>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549" name="Line 1565"/>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550" name="Line 1566"/>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551" name="Line 1567"/>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552" name="Line 1568"/>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553" name="Line 1569"/>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554" name="Line 1570"/>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555" name="Line 1571"/>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556" name="Line 1572"/>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557" name="Line 1573"/>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558" name="Line 1574"/>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559" name="Line 1575"/>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560" name="Line 1576"/>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561" name="Line 1577"/>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562" name="Line 1578"/>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563" name="Line 1579"/>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564" name="Line 1580"/>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565" name="Line 1581"/>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566" name="Line 1582"/>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567" name="Line 1583"/>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568" name="Line 1584"/>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569" name="Line 1585"/>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570" name="Line 1586"/>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571" name="Line 1587"/>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572" name="Line 1588"/>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573" name="Line 1589"/>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574" name="Line 1590"/>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575" name="Line 1591"/>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576" name="Line 1592"/>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577" name="Line 1593"/>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578" name="Line 1594"/>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579" name="Line 1595"/>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580" name="Line 1596"/>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581" name="Line 1597"/>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582" name="Line 1598"/>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583" name="Line 1599"/>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584" name="Line 1600"/>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585" name="Line 1601"/>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586" name="Line 1602"/>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587" name="Line 1603"/>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588" name="Line 1604"/>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589" name="Line 1605"/>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590" name="Line 1606"/>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591" name="Line 1607"/>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592" name="Line 1608"/>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593" name="Line 1609"/>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594" name="Line 1610"/>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595" name="Line 1611"/>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596" name="Line 1612"/>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597" name="Line 1613"/>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598" name="Line 1614"/>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599" name="Line 1615"/>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600" name="Line 1616"/>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601" name="Line 1617"/>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602" name="Line 1618"/>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603" name="Line 1619"/>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604" name="Line 1620"/>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605" name="Line 1621"/>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606" name="Line 1622"/>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607" name="Line 1623"/>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608" name="Line 1624"/>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609" name="Line 1625"/>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610" name="Line 1626"/>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611" name="Line 1627"/>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612" name="Line 1628"/>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613" name="Line 1629"/>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614" name="Line 1630"/>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615" name="Line 1631"/>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616" name="Line 1632"/>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617" name="Line 1633"/>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618" name="Line 1634"/>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619" name="Line 1635"/>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620" name="Line 1636"/>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621" name="Line 1637"/>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622" name="Freeform 1638"/>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sp>
        <p:nvSpPr>
          <p:cNvPr id="171623" name="Text Box 1639"/>
          <p:cNvSpPr txBox="1">
            <a:spLocks noChangeArrowheads="1"/>
          </p:cNvSpPr>
          <p:nvPr/>
        </p:nvSpPr>
        <p:spPr bwMode="auto">
          <a:xfrm>
            <a:off x="955675" y="4494213"/>
            <a:ext cx="2436886" cy="461665"/>
          </a:xfrm>
          <a:prstGeom prst="rect">
            <a:avLst/>
          </a:prstGeom>
          <a:noFill/>
          <a:ln w="9525">
            <a:noFill/>
            <a:miter lim="800000"/>
            <a:headEnd/>
            <a:tailEnd/>
          </a:ln>
          <a:effectLst/>
        </p:spPr>
        <p:txBody>
          <a:bodyPr wrap="none">
            <a:spAutoFit/>
          </a:bodyPr>
          <a:lstStyle/>
          <a:p>
            <a:pPr algn="l"/>
            <a:r>
              <a:rPr lang="en-US" sz="1200" dirty="0">
                <a:latin typeface="Arial" charset="0"/>
              </a:rPr>
              <a:t>Subset </a:t>
            </a:r>
            <a:r>
              <a:rPr lang="en-US" sz="1200" dirty="0" smtClean="0">
                <a:latin typeface="Arial" charset="0"/>
              </a:rPr>
              <a:t>“best” model </a:t>
            </a:r>
            <a:r>
              <a:rPr lang="en-US" sz="1200" dirty="0">
                <a:latin typeface="Arial" charset="0"/>
              </a:rPr>
              <a:t>compounds </a:t>
            </a:r>
          </a:p>
          <a:p>
            <a:pPr algn="l"/>
            <a:r>
              <a:rPr lang="en-US" sz="1200" dirty="0">
                <a:latin typeface="Arial" charset="0"/>
              </a:rPr>
              <a:t>For LSA</a:t>
            </a:r>
          </a:p>
        </p:txBody>
      </p:sp>
      <p:sp>
        <p:nvSpPr>
          <p:cNvPr id="171624" name="Line 1640"/>
          <p:cNvSpPr>
            <a:spLocks noChangeShapeType="1"/>
          </p:cNvSpPr>
          <p:nvPr/>
        </p:nvSpPr>
        <p:spPr bwMode="auto">
          <a:xfrm flipV="1">
            <a:off x="2238375" y="4054475"/>
            <a:ext cx="0" cy="409575"/>
          </a:xfrm>
          <a:prstGeom prst="line">
            <a:avLst/>
          </a:prstGeom>
          <a:noFill/>
          <a:ln w="9525">
            <a:solidFill>
              <a:schemeClr val="tx1"/>
            </a:solidFill>
            <a:round/>
            <a:headEnd/>
            <a:tailEnd type="triangle" w="med" len="med"/>
          </a:ln>
          <a:effectLst/>
        </p:spPr>
        <p:txBody>
          <a:bodyPr/>
          <a:lstStyle/>
          <a:p>
            <a:endParaRPr lang="en-US"/>
          </a:p>
        </p:txBody>
      </p:sp>
      <p:sp>
        <p:nvSpPr>
          <p:cNvPr id="171721" name="Line 1737"/>
          <p:cNvSpPr>
            <a:spLocks noChangeShapeType="1"/>
          </p:cNvSpPr>
          <p:nvPr/>
        </p:nvSpPr>
        <p:spPr bwMode="auto">
          <a:xfrm>
            <a:off x="6556375" y="2120900"/>
            <a:ext cx="2314575" cy="0"/>
          </a:xfrm>
          <a:prstGeom prst="line">
            <a:avLst/>
          </a:prstGeom>
          <a:noFill/>
          <a:ln w="0">
            <a:solidFill>
              <a:schemeClr val="tx2"/>
            </a:solidFill>
            <a:round/>
            <a:headEnd/>
            <a:tailEnd/>
          </a:ln>
        </p:spPr>
        <p:txBody>
          <a:bodyPr/>
          <a:lstStyle/>
          <a:p>
            <a:endParaRPr lang="en-US"/>
          </a:p>
        </p:txBody>
      </p:sp>
      <p:sp>
        <p:nvSpPr>
          <p:cNvPr id="171722" name="Line 1738"/>
          <p:cNvSpPr>
            <a:spLocks noChangeShapeType="1"/>
          </p:cNvSpPr>
          <p:nvPr/>
        </p:nvSpPr>
        <p:spPr bwMode="auto">
          <a:xfrm>
            <a:off x="6556375" y="2120900"/>
            <a:ext cx="0" cy="1352550"/>
          </a:xfrm>
          <a:prstGeom prst="line">
            <a:avLst/>
          </a:prstGeom>
          <a:noFill/>
          <a:ln w="0">
            <a:solidFill>
              <a:schemeClr val="tx2"/>
            </a:solidFill>
            <a:round/>
            <a:headEnd/>
            <a:tailEnd/>
          </a:ln>
        </p:spPr>
        <p:txBody>
          <a:bodyPr/>
          <a:lstStyle/>
          <a:p>
            <a:endParaRPr lang="en-US"/>
          </a:p>
        </p:txBody>
      </p:sp>
      <p:sp>
        <p:nvSpPr>
          <p:cNvPr id="171723" name="Line 1739"/>
          <p:cNvSpPr>
            <a:spLocks noChangeShapeType="1"/>
          </p:cNvSpPr>
          <p:nvPr/>
        </p:nvSpPr>
        <p:spPr bwMode="auto">
          <a:xfrm>
            <a:off x="6542088" y="3473450"/>
            <a:ext cx="14287" cy="0"/>
          </a:xfrm>
          <a:prstGeom prst="line">
            <a:avLst/>
          </a:prstGeom>
          <a:noFill/>
          <a:ln w="0">
            <a:solidFill>
              <a:schemeClr val="tx2"/>
            </a:solidFill>
            <a:round/>
            <a:headEnd/>
            <a:tailEnd/>
          </a:ln>
        </p:spPr>
        <p:txBody>
          <a:bodyPr/>
          <a:lstStyle/>
          <a:p>
            <a:endParaRPr lang="en-US"/>
          </a:p>
        </p:txBody>
      </p:sp>
      <p:sp>
        <p:nvSpPr>
          <p:cNvPr id="171732" name="Line 1748"/>
          <p:cNvSpPr>
            <a:spLocks noChangeShapeType="1"/>
          </p:cNvSpPr>
          <p:nvPr/>
        </p:nvSpPr>
        <p:spPr bwMode="auto">
          <a:xfrm>
            <a:off x="6556375" y="3473450"/>
            <a:ext cx="2314575" cy="0"/>
          </a:xfrm>
          <a:prstGeom prst="line">
            <a:avLst/>
          </a:prstGeom>
          <a:noFill/>
          <a:ln w="0">
            <a:solidFill>
              <a:schemeClr val="tx2"/>
            </a:solidFill>
            <a:round/>
            <a:headEnd/>
            <a:tailEnd/>
          </a:ln>
        </p:spPr>
        <p:txBody>
          <a:bodyPr/>
          <a:lstStyle/>
          <a:p>
            <a:endParaRPr lang="en-US"/>
          </a:p>
        </p:txBody>
      </p:sp>
      <p:sp>
        <p:nvSpPr>
          <p:cNvPr id="171733" name="Line 1749"/>
          <p:cNvSpPr>
            <a:spLocks noChangeShapeType="1"/>
          </p:cNvSpPr>
          <p:nvPr/>
        </p:nvSpPr>
        <p:spPr bwMode="auto">
          <a:xfrm flipV="1">
            <a:off x="6556375" y="3473450"/>
            <a:ext cx="0" cy="12700"/>
          </a:xfrm>
          <a:prstGeom prst="line">
            <a:avLst/>
          </a:prstGeom>
          <a:noFill/>
          <a:ln w="0">
            <a:solidFill>
              <a:schemeClr val="tx2"/>
            </a:solidFill>
            <a:round/>
            <a:headEnd/>
            <a:tailEnd/>
          </a:ln>
        </p:spPr>
        <p:txBody>
          <a:bodyPr/>
          <a:lstStyle/>
          <a:p>
            <a:endParaRPr lang="en-US"/>
          </a:p>
        </p:txBody>
      </p:sp>
      <p:sp>
        <p:nvSpPr>
          <p:cNvPr id="171734" name="Line 1750"/>
          <p:cNvSpPr>
            <a:spLocks noChangeShapeType="1"/>
          </p:cNvSpPr>
          <p:nvPr/>
        </p:nvSpPr>
        <p:spPr bwMode="auto">
          <a:xfrm flipV="1">
            <a:off x="6888163" y="3473450"/>
            <a:ext cx="0" cy="12700"/>
          </a:xfrm>
          <a:prstGeom prst="line">
            <a:avLst/>
          </a:prstGeom>
          <a:noFill/>
          <a:ln w="0">
            <a:solidFill>
              <a:schemeClr val="tx2"/>
            </a:solidFill>
            <a:round/>
            <a:headEnd/>
            <a:tailEnd/>
          </a:ln>
        </p:spPr>
        <p:txBody>
          <a:bodyPr/>
          <a:lstStyle/>
          <a:p>
            <a:endParaRPr lang="en-US"/>
          </a:p>
        </p:txBody>
      </p:sp>
      <p:sp>
        <p:nvSpPr>
          <p:cNvPr id="171735" name="Line 1751"/>
          <p:cNvSpPr>
            <a:spLocks noChangeShapeType="1"/>
          </p:cNvSpPr>
          <p:nvPr/>
        </p:nvSpPr>
        <p:spPr bwMode="auto">
          <a:xfrm flipV="1">
            <a:off x="7218363" y="3473450"/>
            <a:ext cx="0" cy="12700"/>
          </a:xfrm>
          <a:prstGeom prst="line">
            <a:avLst/>
          </a:prstGeom>
          <a:noFill/>
          <a:ln w="0">
            <a:solidFill>
              <a:schemeClr val="tx2"/>
            </a:solidFill>
            <a:round/>
            <a:headEnd/>
            <a:tailEnd/>
          </a:ln>
        </p:spPr>
        <p:txBody>
          <a:bodyPr/>
          <a:lstStyle/>
          <a:p>
            <a:endParaRPr lang="en-US"/>
          </a:p>
        </p:txBody>
      </p:sp>
      <p:sp>
        <p:nvSpPr>
          <p:cNvPr id="171736" name="Line 1752"/>
          <p:cNvSpPr>
            <a:spLocks noChangeShapeType="1"/>
          </p:cNvSpPr>
          <p:nvPr/>
        </p:nvSpPr>
        <p:spPr bwMode="auto">
          <a:xfrm flipV="1">
            <a:off x="7550150" y="3473450"/>
            <a:ext cx="0" cy="12700"/>
          </a:xfrm>
          <a:prstGeom prst="line">
            <a:avLst/>
          </a:prstGeom>
          <a:noFill/>
          <a:ln w="0">
            <a:solidFill>
              <a:schemeClr val="tx2"/>
            </a:solidFill>
            <a:round/>
            <a:headEnd/>
            <a:tailEnd/>
          </a:ln>
        </p:spPr>
        <p:txBody>
          <a:bodyPr/>
          <a:lstStyle/>
          <a:p>
            <a:endParaRPr lang="en-US"/>
          </a:p>
        </p:txBody>
      </p:sp>
      <p:sp>
        <p:nvSpPr>
          <p:cNvPr id="171737" name="Line 1753"/>
          <p:cNvSpPr>
            <a:spLocks noChangeShapeType="1"/>
          </p:cNvSpPr>
          <p:nvPr/>
        </p:nvSpPr>
        <p:spPr bwMode="auto">
          <a:xfrm flipV="1">
            <a:off x="7877175" y="3473450"/>
            <a:ext cx="0" cy="12700"/>
          </a:xfrm>
          <a:prstGeom prst="line">
            <a:avLst/>
          </a:prstGeom>
          <a:noFill/>
          <a:ln w="0">
            <a:solidFill>
              <a:schemeClr val="tx2"/>
            </a:solidFill>
            <a:round/>
            <a:headEnd/>
            <a:tailEnd/>
          </a:ln>
        </p:spPr>
        <p:txBody>
          <a:bodyPr/>
          <a:lstStyle/>
          <a:p>
            <a:endParaRPr lang="en-US"/>
          </a:p>
        </p:txBody>
      </p:sp>
      <p:sp>
        <p:nvSpPr>
          <p:cNvPr id="171738" name="Line 1754"/>
          <p:cNvSpPr>
            <a:spLocks noChangeShapeType="1"/>
          </p:cNvSpPr>
          <p:nvPr/>
        </p:nvSpPr>
        <p:spPr bwMode="auto">
          <a:xfrm flipV="1">
            <a:off x="8208963" y="3473450"/>
            <a:ext cx="0" cy="12700"/>
          </a:xfrm>
          <a:prstGeom prst="line">
            <a:avLst/>
          </a:prstGeom>
          <a:noFill/>
          <a:ln w="0">
            <a:solidFill>
              <a:schemeClr val="tx2"/>
            </a:solidFill>
            <a:round/>
            <a:headEnd/>
            <a:tailEnd/>
          </a:ln>
        </p:spPr>
        <p:txBody>
          <a:bodyPr/>
          <a:lstStyle/>
          <a:p>
            <a:endParaRPr lang="en-US"/>
          </a:p>
        </p:txBody>
      </p:sp>
      <p:sp>
        <p:nvSpPr>
          <p:cNvPr id="171739" name="Line 1755"/>
          <p:cNvSpPr>
            <a:spLocks noChangeShapeType="1"/>
          </p:cNvSpPr>
          <p:nvPr/>
        </p:nvSpPr>
        <p:spPr bwMode="auto">
          <a:xfrm flipV="1">
            <a:off x="8539163" y="3473450"/>
            <a:ext cx="0" cy="12700"/>
          </a:xfrm>
          <a:prstGeom prst="line">
            <a:avLst/>
          </a:prstGeom>
          <a:noFill/>
          <a:ln w="0">
            <a:solidFill>
              <a:schemeClr val="tx2"/>
            </a:solidFill>
            <a:round/>
            <a:headEnd/>
            <a:tailEnd/>
          </a:ln>
        </p:spPr>
        <p:txBody>
          <a:bodyPr/>
          <a:lstStyle/>
          <a:p>
            <a:endParaRPr lang="en-US"/>
          </a:p>
        </p:txBody>
      </p:sp>
      <p:sp>
        <p:nvSpPr>
          <p:cNvPr id="171740" name="Line 1756"/>
          <p:cNvSpPr>
            <a:spLocks noChangeShapeType="1"/>
          </p:cNvSpPr>
          <p:nvPr/>
        </p:nvSpPr>
        <p:spPr bwMode="auto">
          <a:xfrm flipV="1">
            <a:off x="8870950" y="3473450"/>
            <a:ext cx="0" cy="12700"/>
          </a:xfrm>
          <a:prstGeom prst="line">
            <a:avLst/>
          </a:prstGeom>
          <a:noFill/>
          <a:ln w="0">
            <a:solidFill>
              <a:schemeClr val="tx2"/>
            </a:solidFill>
            <a:round/>
            <a:headEnd/>
            <a:tailEnd/>
          </a:ln>
        </p:spPr>
        <p:txBody>
          <a:bodyPr/>
          <a:lstStyle/>
          <a:p>
            <a:endParaRPr lang="en-US"/>
          </a:p>
        </p:txBody>
      </p:sp>
      <p:sp>
        <p:nvSpPr>
          <p:cNvPr id="171741" name="Freeform 1757"/>
          <p:cNvSpPr>
            <a:spLocks/>
          </p:cNvSpPr>
          <p:nvPr/>
        </p:nvSpPr>
        <p:spPr bwMode="auto">
          <a:xfrm>
            <a:off x="7916863" y="2767013"/>
            <a:ext cx="39687"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2" name="Freeform 1758"/>
          <p:cNvSpPr>
            <a:spLocks/>
          </p:cNvSpPr>
          <p:nvPr/>
        </p:nvSpPr>
        <p:spPr bwMode="auto">
          <a:xfrm>
            <a:off x="8161338" y="2855913"/>
            <a:ext cx="38100"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3" name="Freeform 1759"/>
          <p:cNvSpPr>
            <a:spLocks/>
          </p:cNvSpPr>
          <p:nvPr/>
        </p:nvSpPr>
        <p:spPr bwMode="auto">
          <a:xfrm>
            <a:off x="7840663" y="2760663"/>
            <a:ext cx="41275"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4" name="Freeform 1760"/>
          <p:cNvSpPr>
            <a:spLocks/>
          </p:cNvSpPr>
          <p:nvPr/>
        </p:nvSpPr>
        <p:spPr bwMode="auto">
          <a:xfrm>
            <a:off x="6911975" y="2279650"/>
            <a:ext cx="39688"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5" name="Freeform 1761"/>
          <p:cNvSpPr>
            <a:spLocks/>
          </p:cNvSpPr>
          <p:nvPr/>
        </p:nvSpPr>
        <p:spPr bwMode="auto">
          <a:xfrm>
            <a:off x="7972425" y="3205163"/>
            <a:ext cx="39688"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6" name="Freeform 1762"/>
          <p:cNvSpPr>
            <a:spLocks/>
          </p:cNvSpPr>
          <p:nvPr/>
        </p:nvSpPr>
        <p:spPr bwMode="auto">
          <a:xfrm>
            <a:off x="7924800" y="2897188"/>
            <a:ext cx="41275"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7" name="Freeform 1763"/>
          <p:cNvSpPr>
            <a:spLocks/>
          </p:cNvSpPr>
          <p:nvPr/>
        </p:nvSpPr>
        <p:spPr bwMode="auto">
          <a:xfrm>
            <a:off x="8161338" y="3268663"/>
            <a:ext cx="38100"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8" name="Freeform 1764"/>
          <p:cNvSpPr>
            <a:spLocks/>
          </p:cNvSpPr>
          <p:nvPr/>
        </p:nvSpPr>
        <p:spPr bwMode="auto">
          <a:xfrm>
            <a:off x="8035925" y="2906713"/>
            <a:ext cx="41275"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49" name="Freeform 1765"/>
          <p:cNvSpPr>
            <a:spLocks/>
          </p:cNvSpPr>
          <p:nvPr/>
        </p:nvSpPr>
        <p:spPr bwMode="auto">
          <a:xfrm>
            <a:off x="8072438" y="2830513"/>
            <a:ext cx="39687"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50" name="Freeform 1766"/>
          <p:cNvSpPr>
            <a:spLocks/>
          </p:cNvSpPr>
          <p:nvPr/>
        </p:nvSpPr>
        <p:spPr bwMode="auto">
          <a:xfrm>
            <a:off x="8088313" y="2774950"/>
            <a:ext cx="41275"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51" name="Freeform 1767"/>
          <p:cNvSpPr>
            <a:spLocks/>
          </p:cNvSpPr>
          <p:nvPr/>
        </p:nvSpPr>
        <p:spPr bwMode="auto">
          <a:xfrm>
            <a:off x="7945438" y="2767013"/>
            <a:ext cx="39687" cy="41275"/>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71768" name="Line 1784"/>
          <p:cNvSpPr>
            <a:spLocks noChangeShapeType="1"/>
          </p:cNvSpPr>
          <p:nvPr/>
        </p:nvSpPr>
        <p:spPr bwMode="auto">
          <a:xfrm>
            <a:off x="8870950" y="2120900"/>
            <a:ext cx="0" cy="1352550"/>
          </a:xfrm>
          <a:prstGeom prst="line">
            <a:avLst/>
          </a:prstGeom>
          <a:noFill/>
          <a:ln w="0">
            <a:solidFill>
              <a:schemeClr val="tx2"/>
            </a:solidFill>
            <a:round/>
            <a:headEnd/>
            <a:tailEnd/>
          </a:ln>
        </p:spPr>
        <p:txBody>
          <a:bodyPr/>
          <a:lstStyle/>
          <a:p>
            <a:endParaRPr lang="en-US"/>
          </a:p>
        </p:txBody>
      </p:sp>
      <p:sp>
        <p:nvSpPr>
          <p:cNvPr id="171769" name="Text Box 1785"/>
          <p:cNvSpPr txBox="1">
            <a:spLocks noChangeAspect="1" noChangeArrowheads="1"/>
          </p:cNvSpPr>
          <p:nvPr/>
        </p:nvSpPr>
        <p:spPr bwMode="auto">
          <a:xfrm rot="16200000">
            <a:off x="5719763" y="2579687"/>
            <a:ext cx="1123950" cy="396875"/>
          </a:xfrm>
          <a:prstGeom prst="rect">
            <a:avLst/>
          </a:prstGeom>
          <a:noFill/>
          <a:ln w="9525">
            <a:noFill/>
            <a:miter lim="800000"/>
            <a:headEnd/>
            <a:tailEnd/>
          </a:ln>
          <a:effectLst/>
        </p:spPr>
        <p:txBody>
          <a:bodyPr wrap="none">
            <a:spAutoFit/>
          </a:bodyPr>
          <a:lstStyle/>
          <a:p>
            <a:r>
              <a:rPr lang="en-US" sz="1000">
                <a:solidFill>
                  <a:schemeClr val="tx2"/>
                </a:solidFill>
                <a:latin typeface="Arial" charset="0"/>
              </a:rPr>
              <a:t>PC 2 (</a:t>
            </a:r>
            <a:r>
              <a:rPr lang="en-US" sz="1000" b="1">
                <a:solidFill>
                  <a:schemeClr val="tx2"/>
                </a:solidFill>
                <a:latin typeface="Arial" charset="0"/>
              </a:rPr>
              <a:t>v</a:t>
            </a:r>
            <a:r>
              <a:rPr lang="en-US" sz="1000" baseline="-25000">
                <a:solidFill>
                  <a:schemeClr val="tx2"/>
                </a:solidFill>
                <a:latin typeface="Arial" charset="0"/>
              </a:rPr>
              <a:t>2</a:t>
            </a:r>
            <a:r>
              <a:rPr lang="en-US" sz="1000">
                <a:solidFill>
                  <a:schemeClr val="tx2"/>
                </a:solidFill>
                <a:latin typeface="Arial" charset="0"/>
              </a:rPr>
              <a:t>*w</a:t>
            </a:r>
            <a:r>
              <a:rPr lang="en-US" sz="1000" baseline="-25000">
                <a:solidFill>
                  <a:schemeClr val="tx2"/>
                </a:solidFill>
                <a:latin typeface="Arial" charset="0"/>
              </a:rPr>
              <a:t>2,i</a:t>
            </a:r>
            <a:r>
              <a:rPr lang="en-US" sz="1000">
                <a:solidFill>
                  <a:schemeClr val="tx2"/>
                </a:solidFill>
                <a:latin typeface="Arial" charset="0"/>
              </a:rPr>
              <a:t>)</a:t>
            </a:r>
          </a:p>
          <a:p>
            <a:r>
              <a:rPr lang="en-US" sz="1000">
                <a:solidFill>
                  <a:schemeClr val="tx2"/>
                </a:solidFill>
                <a:latin typeface="Arial" charset="0"/>
              </a:rPr>
              <a:t> 22% of variance</a:t>
            </a:r>
            <a:endParaRPr lang="en-US" sz="1000" baseline="-25000">
              <a:solidFill>
                <a:schemeClr val="tx2"/>
              </a:solidFill>
              <a:latin typeface="Arial" charset="0"/>
            </a:endParaRPr>
          </a:p>
        </p:txBody>
      </p:sp>
      <p:sp>
        <p:nvSpPr>
          <p:cNvPr id="171770" name="Text Box 1786"/>
          <p:cNvSpPr txBox="1">
            <a:spLocks noChangeAspect="1" noChangeArrowheads="1"/>
          </p:cNvSpPr>
          <p:nvPr/>
        </p:nvSpPr>
        <p:spPr bwMode="auto">
          <a:xfrm>
            <a:off x="7212013" y="3529013"/>
            <a:ext cx="1123950" cy="396875"/>
          </a:xfrm>
          <a:prstGeom prst="rect">
            <a:avLst/>
          </a:prstGeom>
          <a:noFill/>
          <a:ln w="9525">
            <a:noFill/>
            <a:miter lim="800000"/>
            <a:headEnd/>
            <a:tailEnd/>
          </a:ln>
          <a:effectLst/>
        </p:spPr>
        <p:txBody>
          <a:bodyPr wrap="none">
            <a:spAutoFit/>
          </a:bodyPr>
          <a:lstStyle/>
          <a:p>
            <a:r>
              <a:rPr lang="en-US" sz="1000">
                <a:solidFill>
                  <a:schemeClr val="tx2"/>
                </a:solidFill>
                <a:latin typeface="Arial" charset="0"/>
              </a:rPr>
              <a:t>PC 1 (</a:t>
            </a:r>
            <a:r>
              <a:rPr lang="en-US" sz="1000" b="1">
                <a:solidFill>
                  <a:schemeClr val="tx2"/>
                </a:solidFill>
                <a:latin typeface="Arial" charset="0"/>
              </a:rPr>
              <a:t>v</a:t>
            </a:r>
            <a:r>
              <a:rPr lang="en-US" sz="1000" baseline="-25000">
                <a:solidFill>
                  <a:schemeClr val="tx2"/>
                </a:solidFill>
                <a:latin typeface="Arial" charset="0"/>
              </a:rPr>
              <a:t>1</a:t>
            </a:r>
            <a:r>
              <a:rPr lang="en-US" sz="1000">
                <a:solidFill>
                  <a:schemeClr val="tx2"/>
                </a:solidFill>
                <a:latin typeface="Arial" charset="0"/>
              </a:rPr>
              <a:t>*w</a:t>
            </a:r>
            <a:r>
              <a:rPr lang="en-US" sz="1000" baseline="-25000">
                <a:solidFill>
                  <a:schemeClr val="tx2"/>
                </a:solidFill>
                <a:latin typeface="Arial" charset="0"/>
              </a:rPr>
              <a:t>1,i</a:t>
            </a:r>
            <a:r>
              <a:rPr lang="en-US" sz="1000">
                <a:solidFill>
                  <a:schemeClr val="tx2"/>
                </a:solidFill>
                <a:latin typeface="Arial" charset="0"/>
              </a:rPr>
              <a:t>)</a:t>
            </a:r>
          </a:p>
          <a:p>
            <a:r>
              <a:rPr lang="en-US" sz="1000">
                <a:solidFill>
                  <a:schemeClr val="tx2"/>
                </a:solidFill>
                <a:latin typeface="Arial" charset="0"/>
              </a:rPr>
              <a:t> 35% of variance</a:t>
            </a:r>
            <a:endParaRPr lang="en-US" sz="1000" baseline="-25000">
              <a:solidFill>
                <a:schemeClr val="tx2"/>
              </a:solidFill>
              <a:latin typeface="Arial" charset="0"/>
            </a:endParaRPr>
          </a:p>
        </p:txBody>
      </p:sp>
      <p:sp>
        <p:nvSpPr>
          <p:cNvPr id="171775" name="Oval 1791"/>
          <p:cNvSpPr>
            <a:spLocks noChangeAspect="1" noChangeArrowheads="1"/>
          </p:cNvSpPr>
          <p:nvPr/>
        </p:nvSpPr>
        <p:spPr bwMode="auto">
          <a:xfrm>
            <a:off x="8153400" y="3263900"/>
            <a:ext cx="41275" cy="46038"/>
          </a:xfrm>
          <a:prstGeom prst="ellipse">
            <a:avLst/>
          </a:prstGeom>
          <a:solidFill>
            <a:srgbClr val="FF00FF"/>
          </a:solidFill>
          <a:ln w="9525">
            <a:solidFill>
              <a:srgbClr val="000000"/>
            </a:solidFill>
            <a:round/>
            <a:headEnd/>
            <a:tailEnd/>
          </a:ln>
        </p:spPr>
        <p:txBody>
          <a:bodyPr/>
          <a:lstStyle/>
          <a:p>
            <a:endParaRPr lang="en-US"/>
          </a:p>
        </p:txBody>
      </p:sp>
      <p:sp>
        <p:nvSpPr>
          <p:cNvPr id="171776" name="Oval 1792"/>
          <p:cNvSpPr>
            <a:spLocks noChangeAspect="1" noChangeArrowheads="1"/>
          </p:cNvSpPr>
          <p:nvPr/>
        </p:nvSpPr>
        <p:spPr bwMode="auto">
          <a:xfrm>
            <a:off x="6903138" y="2386298"/>
            <a:ext cx="42862" cy="46037"/>
          </a:xfrm>
          <a:prstGeom prst="ellipse">
            <a:avLst/>
          </a:prstGeom>
          <a:solidFill>
            <a:srgbClr val="FF00FF"/>
          </a:solidFill>
          <a:ln w="9525">
            <a:solidFill>
              <a:srgbClr val="000000"/>
            </a:solidFill>
            <a:round/>
            <a:headEnd/>
            <a:tailEnd/>
          </a:ln>
        </p:spPr>
        <p:txBody>
          <a:bodyPr/>
          <a:lstStyle/>
          <a:p>
            <a:endParaRPr lang="en-US"/>
          </a:p>
        </p:txBody>
      </p:sp>
      <p:sp>
        <p:nvSpPr>
          <p:cNvPr id="171777" name="Oval 1793"/>
          <p:cNvSpPr>
            <a:spLocks noChangeAspect="1" noChangeArrowheads="1"/>
          </p:cNvSpPr>
          <p:nvPr/>
        </p:nvSpPr>
        <p:spPr bwMode="auto">
          <a:xfrm>
            <a:off x="6905625" y="2278063"/>
            <a:ext cx="44450" cy="47625"/>
          </a:xfrm>
          <a:prstGeom prst="ellipse">
            <a:avLst/>
          </a:prstGeom>
          <a:solidFill>
            <a:srgbClr val="0099FF"/>
          </a:solidFill>
          <a:ln w="9525">
            <a:solidFill>
              <a:srgbClr val="000000"/>
            </a:solidFill>
            <a:round/>
            <a:headEnd/>
            <a:tailEnd/>
          </a:ln>
        </p:spPr>
        <p:txBody>
          <a:bodyPr/>
          <a:lstStyle/>
          <a:p>
            <a:endParaRPr lang="en-US"/>
          </a:p>
        </p:txBody>
      </p:sp>
      <p:sp>
        <p:nvSpPr>
          <p:cNvPr id="171782" name="Oval 1798"/>
          <p:cNvSpPr>
            <a:spLocks noChangeAspect="1" noChangeArrowheads="1"/>
          </p:cNvSpPr>
          <p:nvPr/>
        </p:nvSpPr>
        <p:spPr bwMode="auto">
          <a:xfrm>
            <a:off x="7834313" y="2757488"/>
            <a:ext cx="44450" cy="46037"/>
          </a:xfrm>
          <a:prstGeom prst="ellipse">
            <a:avLst/>
          </a:prstGeom>
          <a:solidFill>
            <a:srgbClr val="FF0066"/>
          </a:solidFill>
          <a:ln w="9525">
            <a:solidFill>
              <a:srgbClr val="000000"/>
            </a:solidFill>
            <a:round/>
            <a:headEnd/>
            <a:tailEnd/>
          </a:ln>
        </p:spPr>
        <p:txBody>
          <a:bodyPr/>
          <a:lstStyle/>
          <a:p>
            <a:endParaRPr lang="en-US"/>
          </a:p>
        </p:txBody>
      </p:sp>
      <p:sp>
        <p:nvSpPr>
          <p:cNvPr id="171783" name="Oval 1799"/>
          <p:cNvSpPr>
            <a:spLocks noChangeAspect="1" noChangeArrowheads="1"/>
          </p:cNvSpPr>
          <p:nvPr/>
        </p:nvSpPr>
        <p:spPr bwMode="auto">
          <a:xfrm>
            <a:off x="7926388" y="2895600"/>
            <a:ext cx="44450" cy="46038"/>
          </a:xfrm>
          <a:prstGeom prst="ellipse">
            <a:avLst/>
          </a:prstGeom>
          <a:solidFill>
            <a:srgbClr val="FF0066"/>
          </a:solidFill>
          <a:ln w="9525">
            <a:solidFill>
              <a:srgbClr val="000000"/>
            </a:solidFill>
            <a:round/>
            <a:headEnd/>
            <a:tailEnd/>
          </a:ln>
        </p:spPr>
        <p:txBody>
          <a:bodyPr/>
          <a:lstStyle/>
          <a:p>
            <a:endParaRPr lang="en-US"/>
          </a:p>
        </p:txBody>
      </p:sp>
      <p:sp>
        <p:nvSpPr>
          <p:cNvPr id="171784" name="Oval 1800"/>
          <p:cNvSpPr>
            <a:spLocks noChangeAspect="1" noChangeArrowheads="1"/>
          </p:cNvSpPr>
          <p:nvPr/>
        </p:nvSpPr>
        <p:spPr bwMode="auto">
          <a:xfrm>
            <a:off x="6998695" y="2369688"/>
            <a:ext cx="44450" cy="46038"/>
          </a:xfrm>
          <a:prstGeom prst="ellipse">
            <a:avLst/>
          </a:prstGeom>
          <a:solidFill>
            <a:srgbClr val="FF0066"/>
          </a:solidFill>
          <a:ln w="9525">
            <a:solidFill>
              <a:srgbClr val="000000"/>
            </a:solidFill>
            <a:round/>
            <a:headEnd/>
            <a:tailEnd/>
          </a:ln>
        </p:spPr>
        <p:txBody>
          <a:bodyPr/>
          <a:lstStyle/>
          <a:p>
            <a:endParaRPr lang="en-US"/>
          </a:p>
        </p:txBody>
      </p:sp>
      <p:sp>
        <p:nvSpPr>
          <p:cNvPr id="171785" name="Oval 1801"/>
          <p:cNvSpPr>
            <a:spLocks noChangeAspect="1" noChangeArrowheads="1"/>
          </p:cNvSpPr>
          <p:nvPr/>
        </p:nvSpPr>
        <p:spPr bwMode="auto">
          <a:xfrm>
            <a:off x="8158163" y="2852738"/>
            <a:ext cx="44450" cy="46037"/>
          </a:xfrm>
          <a:prstGeom prst="ellipse">
            <a:avLst/>
          </a:prstGeom>
          <a:solidFill>
            <a:srgbClr val="FF0066"/>
          </a:solidFill>
          <a:ln w="9525">
            <a:solidFill>
              <a:srgbClr val="000000"/>
            </a:solidFill>
            <a:round/>
            <a:headEnd/>
            <a:tailEnd/>
          </a:ln>
        </p:spPr>
        <p:txBody>
          <a:bodyPr/>
          <a:lstStyle/>
          <a:p>
            <a:endParaRPr lang="en-US"/>
          </a:p>
        </p:txBody>
      </p:sp>
      <p:sp>
        <p:nvSpPr>
          <p:cNvPr id="171786" name="Oval 1802"/>
          <p:cNvSpPr>
            <a:spLocks noChangeAspect="1" noChangeArrowheads="1"/>
          </p:cNvSpPr>
          <p:nvPr/>
        </p:nvSpPr>
        <p:spPr bwMode="auto">
          <a:xfrm>
            <a:off x="8070850" y="2822575"/>
            <a:ext cx="44450" cy="46038"/>
          </a:xfrm>
          <a:prstGeom prst="ellipse">
            <a:avLst/>
          </a:prstGeom>
          <a:solidFill>
            <a:srgbClr val="FF0066"/>
          </a:solidFill>
          <a:ln w="9525">
            <a:solidFill>
              <a:srgbClr val="000000"/>
            </a:solidFill>
            <a:round/>
            <a:headEnd/>
            <a:tailEnd/>
          </a:ln>
        </p:spPr>
        <p:txBody>
          <a:bodyPr/>
          <a:lstStyle/>
          <a:p>
            <a:endParaRPr lang="en-US"/>
          </a:p>
        </p:txBody>
      </p:sp>
      <p:sp>
        <p:nvSpPr>
          <p:cNvPr id="171787" name="Oval 1803"/>
          <p:cNvSpPr>
            <a:spLocks noChangeAspect="1" noChangeArrowheads="1"/>
          </p:cNvSpPr>
          <p:nvPr/>
        </p:nvSpPr>
        <p:spPr bwMode="auto">
          <a:xfrm>
            <a:off x="8081963" y="2768600"/>
            <a:ext cx="44450" cy="46038"/>
          </a:xfrm>
          <a:prstGeom prst="ellipse">
            <a:avLst/>
          </a:prstGeom>
          <a:solidFill>
            <a:srgbClr val="FF0066"/>
          </a:solidFill>
          <a:ln w="9525">
            <a:solidFill>
              <a:srgbClr val="000000"/>
            </a:solidFill>
            <a:round/>
            <a:headEnd/>
            <a:tailEnd/>
          </a:ln>
        </p:spPr>
        <p:txBody>
          <a:bodyPr/>
          <a:lstStyle/>
          <a:p>
            <a:endParaRPr lang="en-US"/>
          </a:p>
        </p:txBody>
      </p:sp>
      <p:sp>
        <p:nvSpPr>
          <p:cNvPr id="171788" name="Oval 1804"/>
          <p:cNvSpPr>
            <a:spLocks noChangeAspect="1" noChangeArrowheads="1"/>
          </p:cNvSpPr>
          <p:nvPr/>
        </p:nvSpPr>
        <p:spPr bwMode="auto">
          <a:xfrm>
            <a:off x="7939088" y="2768600"/>
            <a:ext cx="42862" cy="46038"/>
          </a:xfrm>
          <a:prstGeom prst="ellipse">
            <a:avLst/>
          </a:prstGeom>
          <a:solidFill>
            <a:srgbClr val="FF0066"/>
          </a:solidFill>
          <a:ln w="9525">
            <a:solidFill>
              <a:srgbClr val="000000"/>
            </a:solidFill>
            <a:round/>
            <a:headEnd/>
            <a:tailEnd/>
          </a:ln>
        </p:spPr>
        <p:txBody>
          <a:bodyPr/>
          <a:lstStyle/>
          <a:p>
            <a:endParaRPr lang="en-US"/>
          </a:p>
        </p:txBody>
      </p:sp>
      <p:sp>
        <p:nvSpPr>
          <p:cNvPr id="171789" name="Oval 1805"/>
          <p:cNvSpPr>
            <a:spLocks noChangeAspect="1" noChangeArrowheads="1"/>
          </p:cNvSpPr>
          <p:nvPr/>
        </p:nvSpPr>
        <p:spPr bwMode="auto">
          <a:xfrm>
            <a:off x="7908925" y="2763838"/>
            <a:ext cx="44450" cy="46037"/>
          </a:xfrm>
          <a:prstGeom prst="ellipse">
            <a:avLst/>
          </a:prstGeom>
          <a:solidFill>
            <a:srgbClr val="FF0066"/>
          </a:solidFill>
          <a:ln w="9525">
            <a:solidFill>
              <a:srgbClr val="000000"/>
            </a:solidFill>
            <a:round/>
            <a:headEnd/>
            <a:tailEnd/>
          </a:ln>
        </p:spPr>
        <p:txBody>
          <a:bodyPr/>
          <a:lstStyle/>
          <a:p>
            <a:endParaRPr lang="en-US"/>
          </a:p>
        </p:txBody>
      </p:sp>
      <p:sp>
        <p:nvSpPr>
          <p:cNvPr id="171792" name="Text Box 1808"/>
          <p:cNvSpPr txBox="1">
            <a:spLocks noChangeArrowheads="1"/>
          </p:cNvSpPr>
          <p:nvPr/>
        </p:nvSpPr>
        <p:spPr bwMode="auto">
          <a:xfrm>
            <a:off x="7063332" y="1764352"/>
            <a:ext cx="1473352" cy="338554"/>
          </a:xfrm>
          <a:prstGeom prst="rect">
            <a:avLst/>
          </a:prstGeom>
          <a:noFill/>
          <a:ln w="9525">
            <a:noFill/>
            <a:miter lim="800000"/>
            <a:headEnd/>
            <a:tailEnd/>
          </a:ln>
          <a:effectLst/>
        </p:spPr>
        <p:txBody>
          <a:bodyPr wrap="none">
            <a:spAutoFit/>
          </a:bodyPr>
          <a:lstStyle/>
          <a:p>
            <a:pPr algn="l"/>
            <a:r>
              <a:rPr lang="en-US" sz="1600" b="1" dirty="0">
                <a:latin typeface="Arial" charset="0"/>
              </a:rPr>
              <a:t>Variance Plot</a:t>
            </a:r>
          </a:p>
        </p:txBody>
      </p:sp>
      <p:sp>
        <p:nvSpPr>
          <p:cNvPr id="1411" name="TextBox 1410"/>
          <p:cNvSpPr txBox="1"/>
          <p:nvPr/>
        </p:nvSpPr>
        <p:spPr>
          <a:xfrm>
            <a:off x="0" y="2661312"/>
            <a:ext cx="986167" cy="461665"/>
          </a:xfrm>
          <a:prstGeom prst="rect">
            <a:avLst/>
          </a:prstGeom>
          <a:noFill/>
        </p:spPr>
        <p:txBody>
          <a:bodyPr wrap="none" rtlCol="0">
            <a:spAutoFit/>
          </a:bodyPr>
          <a:lstStyle/>
          <a:p>
            <a:r>
              <a:rPr lang="en-US" sz="2400" dirty="0" smtClean="0"/>
              <a:t>N = 19</a:t>
            </a:r>
            <a:endParaRPr lang="en-US" sz="2400" dirty="0"/>
          </a:p>
        </p:txBody>
      </p:sp>
      <p:grpSp>
        <p:nvGrpSpPr>
          <p:cNvPr id="14" name="Group 1417"/>
          <p:cNvGrpSpPr/>
          <p:nvPr/>
        </p:nvGrpSpPr>
        <p:grpSpPr>
          <a:xfrm>
            <a:off x="2947916" y="4658519"/>
            <a:ext cx="6028868" cy="2247106"/>
            <a:chOff x="2947916" y="4658519"/>
            <a:chExt cx="6028868" cy="2247106"/>
          </a:xfrm>
        </p:grpSpPr>
        <p:grpSp>
          <p:nvGrpSpPr>
            <p:cNvPr id="15" name="Group 855"/>
            <p:cNvGrpSpPr>
              <a:grpSpLocks noChangeAspect="1"/>
            </p:cNvGrpSpPr>
            <p:nvPr/>
          </p:nvGrpSpPr>
          <p:grpSpPr bwMode="auto">
            <a:xfrm>
              <a:off x="5556093" y="5056188"/>
              <a:ext cx="2212975" cy="1849437"/>
              <a:chOff x="-302" y="-452"/>
              <a:chExt cx="1860" cy="1555"/>
            </a:xfrm>
          </p:grpSpPr>
          <p:grpSp>
            <p:nvGrpSpPr>
              <p:cNvPr id="16" name="Group 856"/>
              <p:cNvGrpSpPr>
                <a:grpSpLocks noChangeAspect="1"/>
              </p:cNvGrpSpPr>
              <p:nvPr/>
            </p:nvGrpSpPr>
            <p:grpSpPr bwMode="auto">
              <a:xfrm>
                <a:off x="-302" y="-452"/>
                <a:ext cx="1860" cy="1307"/>
                <a:chOff x="3614" y="974"/>
                <a:chExt cx="1860" cy="1307"/>
              </a:xfrm>
            </p:grpSpPr>
            <p:sp>
              <p:nvSpPr>
                <p:cNvPr id="170841" name="Rectangle 857"/>
                <p:cNvSpPr>
                  <a:spLocks noChangeAspect="1" noChangeArrowheads="1"/>
                </p:cNvSpPr>
                <p:nvPr/>
              </p:nvSpPr>
              <p:spPr bwMode="auto">
                <a:xfrm rot="16200000">
                  <a:off x="3499" y="1667"/>
                  <a:ext cx="306" cy="75"/>
                </a:xfrm>
                <a:prstGeom prst="rect">
                  <a:avLst/>
                </a:prstGeom>
                <a:noFill/>
                <a:ln w="12700">
                  <a:noFill/>
                  <a:miter lim="800000"/>
                  <a:headEnd/>
                  <a:tailEnd/>
                </a:ln>
                <a:effectLst/>
              </p:spPr>
              <p:txBody>
                <a:bodyPr vert="eaVert" wrap="none" lIns="90488" tIns="44450" rIns="90488" bIns="44450">
                  <a:spAutoFit/>
                </a:bodyPr>
                <a:lstStyle/>
                <a:p>
                  <a:pPr algn="l" eaLnBrk="0" hangingPunct="0"/>
                  <a:endParaRPr lang="en-US" altLang="en-US" sz="1200">
                    <a:latin typeface="Arial" charset="0"/>
                  </a:endParaRPr>
                </a:p>
              </p:txBody>
            </p:sp>
            <p:sp>
              <p:nvSpPr>
                <p:cNvPr id="170842" name="Rectangle 858"/>
                <p:cNvSpPr>
                  <a:spLocks noChangeAspect="1" noChangeArrowheads="1"/>
                </p:cNvSpPr>
                <p:nvPr/>
              </p:nvSpPr>
              <p:spPr bwMode="auto">
                <a:xfrm>
                  <a:off x="4130" y="1792"/>
                  <a:ext cx="834" cy="228"/>
                </a:xfrm>
                <a:prstGeom prst="rect">
                  <a:avLst/>
                </a:prstGeom>
                <a:noFill/>
                <a:ln w="12700">
                  <a:noFill/>
                  <a:miter lim="800000"/>
                  <a:headEnd/>
                  <a:tailEnd/>
                </a:ln>
                <a:effectLst/>
              </p:spPr>
              <p:txBody>
                <a:bodyPr wrap="none" lIns="90488" tIns="44450" rIns="90488" bIns="44450">
                  <a:spAutoFit/>
                </a:bodyPr>
                <a:lstStyle/>
                <a:p>
                  <a:pPr algn="l" eaLnBrk="0" hangingPunct="0"/>
                  <a:r>
                    <a:rPr lang="en-US" altLang="en-US" sz="1200">
                      <a:latin typeface="Arial" charset="0"/>
                    </a:rPr>
                    <a:t>Energy (eV)</a:t>
                  </a:r>
                </a:p>
              </p:txBody>
            </p:sp>
            <p:grpSp>
              <p:nvGrpSpPr>
                <p:cNvPr id="17" name="Group 859"/>
                <p:cNvGrpSpPr>
                  <a:grpSpLocks noChangeAspect="1"/>
                </p:cNvGrpSpPr>
                <p:nvPr/>
              </p:nvGrpSpPr>
              <p:grpSpPr bwMode="auto">
                <a:xfrm>
                  <a:off x="3923" y="974"/>
                  <a:ext cx="1071" cy="827"/>
                  <a:chOff x="3923" y="974"/>
                  <a:chExt cx="1071" cy="827"/>
                </a:xfrm>
              </p:grpSpPr>
              <p:sp>
                <p:nvSpPr>
                  <p:cNvPr id="170844" name="Rectangle 860"/>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845" name="Line 861"/>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846" name="Line 862"/>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847" name="Line 863"/>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848" name="Line 864"/>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849" name="Line 865"/>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850" name="Line 866"/>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851" name="Line 867"/>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852" name="Line 868"/>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853" name="Line 869"/>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854" name="Line 870"/>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855" name="Line 871"/>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856" name="Line 872"/>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857" name="Line 873"/>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858" name="Line 874"/>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859" name="Line 875"/>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860" name="Line 876"/>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861" name="Line 877"/>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862" name="Line 878"/>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863" name="Line 879"/>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864" name="Line 880"/>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865" name="Line 881"/>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866" name="Line 882"/>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867" name="Line 883"/>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868" name="Line 884"/>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869" name="Line 885"/>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870" name="Line 886"/>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871" name="Line 887"/>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872" name="Line 888"/>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873" name="Line 889"/>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874" name="Line 890"/>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875" name="Line 891"/>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876" name="Line 892"/>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877" name="Line 893"/>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878" name="Line 894"/>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879" name="Line 895"/>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880" name="Line 896"/>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881" name="Line 897"/>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882" name="Line 898"/>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883" name="Line 899"/>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884" name="Line 900"/>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885" name="Line 901"/>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886" name="Line 902"/>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887" name="Line 903"/>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888" name="Line 904"/>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889" name="Line 905"/>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890" name="Line 906"/>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891" name="Line 907"/>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892" name="Line 908"/>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893" name="Line 909"/>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894" name="Line 910"/>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895" name="Line 911"/>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896" name="Line 912"/>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897" name="Line 913"/>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898" name="Line 914"/>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899" name="Line 915"/>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900" name="Line 916"/>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901" name="Line 917"/>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902" name="Line 918"/>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903" name="Line 919"/>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904" name="Line 920"/>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905" name="Line 921"/>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906" name="Line 922"/>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907" name="Line 923"/>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908" name="Line 924"/>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909" name="Line 925"/>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910" name="Line 926"/>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911" name="Line 927"/>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912" name="Line 928"/>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913" name="Line 929"/>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0914" name="Line 930"/>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0915" name="Line 931"/>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0916" name="Line 932"/>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0917" name="Line 933"/>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0918" name="Line 934"/>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0919" name="Line 935"/>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0920" name="Line 936"/>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0921" name="Line 937"/>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0922" name="Line 938"/>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0923" name="Line 939"/>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0924" name="Line 940"/>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0925" name="Line 941"/>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0926" name="Line 942"/>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0927" name="Line 943"/>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0928" name="Freeform 944"/>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18" name="Group 945"/>
                <p:cNvGrpSpPr>
                  <a:grpSpLocks noChangeAspect="1"/>
                </p:cNvGrpSpPr>
                <p:nvPr/>
              </p:nvGrpSpPr>
              <p:grpSpPr bwMode="auto">
                <a:xfrm>
                  <a:off x="4019" y="1070"/>
                  <a:ext cx="1071" cy="827"/>
                  <a:chOff x="3923" y="974"/>
                  <a:chExt cx="1071" cy="827"/>
                </a:xfrm>
              </p:grpSpPr>
              <p:sp>
                <p:nvSpPr>
                  <p:cNvPr id="170930" name="Rectangle 946"/>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0931" name="Line 947"/>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0932" name="Line 948"/>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0933" name="Line 949"/>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0934" name="Line 950"/>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0935" name="Line 951"/>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0936" name="Line 952"/>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0937" name="Line 953"/>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0938" name="Line 954"/>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0939" name="Line 955"/>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0940" name="Line 956"/>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0941" name="Line 957"/>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0942" name="Line 958"/>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0943" name="Line 959"/>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0944" name="Line 960"/>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0945" name="Line 961"/>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0946" name="Line 962"/>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0947" name="Line 963"/>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0948" name="Line 964"/>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0949" name="Line 965"/>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0950" name="Line 966"/>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0951" name="Line 967"/>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0952" name="Line 968"/>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0953" name="Line 969"/>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0954" name="Line 970"/>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0955" name="Line 971"/>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0956" name="Line 972"/>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0957" name="Line 973"/>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0958" name="Line 974"/>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0959" name="Line 975"/>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0960" name="Line 976"/>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0961" name="Line 977"/>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0962" name="Line 978"/>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0963" name="Line 979"/>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0964" name="Line 980"/>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0965" name="Line 981"/>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0966" name="Line 982"/>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0967" name="Line 983"/>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0968" name="Line 984"/>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0969" name="Line 985"/>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0970" name="Line 986"/>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0971" name="Line 987"/>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0972" name="Line 988"/>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0973" name="Line 989"/>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0974" name="Line 990"/>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0975" name="Line 991"/>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0976" name="Line 992"/>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0977" name="Line 993"/>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0978" name="Line 994"/>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0979" name="Line 995"/>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0980" name="Line 996"/>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0981" name="Line 997"/>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0982" name="Line 998"/>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0983" name="Line 999"/>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0984" name="Line 1000"/>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0985" name="Line 1001"/>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0986" name="Line 1002"/>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0987" name="Line 1003"/>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0988" name="Line 1004"/>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0989" name="Line 1005"/>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0990" name="Line 1006"/>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0991" name="Line 1007"/>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0992" name="Line 1008"/>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0993" name="Line 1009"/>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0994" name="Line 1010"/>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0995" name="Line 1011"/>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0996" name="Line 1012"/>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0997" name="Line 1013"/>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0998" name="Line 1014"/>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0999" name="Line 1015"/>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000" name="Line 1016"/>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001" name="Line 1017"/>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002" name="Line 1018"/>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003" name="Line 1019"/>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004" name="Line 1020"/>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005" name="Line 1021"/>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006" name="Line 1022"/>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007" name="Line 1023"/>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008" name="Line 1024"/>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009" name="Line 1025"/>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010" name="Line 1026"/>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011" name="Line 1027"/>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012" name="Line 1028"/>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013" name="Line 1029"/>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014" name="Freeform 1030"/>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19" name="Group 1031"/>
                <p:cNvGrpSpPr>
                  <a:grpSpLocks noChangeAspect="1"/>
                </p:cNvGrpSpPr>
                <p:nvPr/>
              </p:nvGrpSpPr>
              <p:grpSpPr bwMode="auto">
                <a:xfrm>
                  <a:off x="4115" y="1166"/>
                  <a:ext cx="1071" cy="827"/>
                  <a:chOff x="3923" y="974"/>
                  <a:chExt cx="1071" cy="827"/>
                </a:xfrm>
              </p:grpSpPr>
              <p:sp>
                <p:nvSpPr>
                  <p:cNvPr id="171016" name="Rectangle 1032"/>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017" name="Line 1033"/>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018" name="Line 1034"/>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019" name="Line 1035"/>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020" name="Line 1036"/>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021" name="Line 1037"/>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022" name="Line 1038"/>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023" name="Line 1039"/>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024" name="Line 1040"/>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025" name="Line 1041"/>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026" name="Line 1042"/>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027" name="Line 1043"/>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028" name="Line 1044"/>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029" name="Line 1045"/>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030" name="Line 1046"/>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031" name="Line 1047"/>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032" name="Line 1048"/>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033" name="Line 1049"/>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034" name="Line 1050"/>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035" name="Line 1051"/>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036" name="Line 1052"/>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037" name="Line 1053"/>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038" name="Line 1054"/>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039" name="Line 1055"/>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040" name="Line 1056"/>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041" name="Line 1057"/>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042" name="Line 1058"/>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043" name="Line 1059"/>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044" name="Line 1060"/>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045" name="Line 1061"/>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046" name="Line 1062"/>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047" name="Line 1063"/>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048" name="Line 1064"/>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049" name="Line 1065"/>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050" name="Line 1066"/>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051" name="Line 1067"/>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052" name="Line 1068"/>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053" name="Line 1069"/>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054" name="Line 1070"/>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055" name="Line 1071"/>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056" name="Line 1072"/>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057" name="Line 1073"/>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058" name="Line 1074"/>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059" name="Line 1075"/>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060" name="Line 1076"/>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061" name="Line 1077"/>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062" name="Line 1078"/>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063" name="Line 1079"/>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064" name="Line 1080"/>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065" name="Line 1081"/>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066" name="Line 1082"/>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067" name="Line 1083"/>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068" name="Line 1084"/>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069" name="Line 1085"/>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070" name="Line 1086"/>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071" name="Line 1087"/>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072" name="Line 1088"/>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073" name="Line 1089"/>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074" name="Line 1090"/>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075" name="Line 1091"/>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076" name="Line 1092"/>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077" name="Line 1093"/>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078" name="Line 1094"/>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079" name="Line 1095"/>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080" name="Line 1096"/>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081" name="Line 1097"/>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082" name="Line 1098"/>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083" name="Line 1099"/>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084" name="Line 1100"/>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085" name="Line 1101"/>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086" name="Line 1102"/>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087" name="Line 1103"/>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088" name="Line 1104"/>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089" name="Line 1105"/>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090" name="Line 1106"/>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091" name="Line 1107"/>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092" name="Line 1108"/>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093" name="Line 1109"/>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094" name="Line 1110"/>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095" name="Line 1111"/>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096" name="Line 1112"/>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097" name="Line 1113"/>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098" name="Line 1114"/>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099" name="Line 1115"/>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100" name="Freeform 1116"/>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20" name="Group 1117"/>
                <p:cNvGrpSpPr>
                  <a:grpSpLocks noChangeAspect="1"/>
                </p:cNvGrpSpPr>
                <p:nvPr/>
              </p:nvGrpSpPr>
              <p:grpSpPr bwMode="auto">
                <a:xfrm>
                  <a:off x="4211" y="1262"/>
                  <a:ext cx="1071" cy="827"/>
                  <a:chOff x="3923" y="974"/>
                  <a:chExt cx="1071" cy="827"/>
                </a:xfrm>
              </p:grpSpPr>
              <p:sp>
                <p:nvSpPr>
                  <p:cNvPr id="171102" name="Rectangle 1118"/>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103" name="Line 1119"/>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104" name="Line 1120"/>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105" name="Line 1121"/>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106" name="Line 1122"/>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107" name="Line 1123"/>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108" name="Line 1124"/>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109" name="Line 1125"/>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110" name="Line 1126"/>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111" name="Line 1127"/>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112" name="Line 1128"/>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113" name="Line 1129"/>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114" name="Line 1130"/>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115" name="Line 1131"/>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116" name="Line 1132"/>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117" name="Line 1133"/>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118" name="Line 1134"/>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119" name="Line 1135"/>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120" name="Line 1136"/>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121" name="Line 1137"/>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122" name="Line 1138"/>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123" name="Line 1139"/>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124" name="Line 1140"/>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125" name="Line 1141"/>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126" name="Line 1142"/>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127" name="Line 1143"/>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128" name="Line 1144"/>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129" name="Line 1145"/>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130" name="Line 1146"/>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131" name="Line 1147"/>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132" name="Line 1148"/>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133" name="Line 1149"/>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134" name="Line 1150"/>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135" name="Line 1151"/>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136" name="Line 1152"/>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137" name="Line 1153"/>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138" name="Line 1154"/>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139" name="Line 1155"/>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140" name="Line 1156"/>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141" name="Line 1157"/>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142" name="Line 1158"/>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143" name="Line 1159"/>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144" name="Line 1160"/>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145" name="Line 1161"/>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146" name="Line 1162"/>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147" name="Line 1163"/>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148" name="Line 1164"/>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149" name="Line 1165"/>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150" name="Line 1166"/>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151" name="Line 1167"/>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152" name="Line 1168"/>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153" name="Line 1169"/>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154" name="Line 1170"/>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155" name="Line 1171"/>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156" name="Line 1172"/>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157" name="Line 1173"/>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158" name="Line 1174"/>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159" name="Line 1175"/>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160" name="Line 1176"/>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161" name="Line 1177"/>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162" name="Line 1178"/>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163" name="Line 1179"/>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164" name="Line 1180"/>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165" name="Line 1181"/>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166" name="Line 1182"/>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167" name="Line 1183"/>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168" name="Line 1184"/>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169" name="Line 1185"/>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170" name="Line 1186"/>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171" name="Line 1187"/>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172" name="Line 1188"/>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173" name="Line 1189"/>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174" name="Line 1190"/>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175" name="Line 1191"/>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176" name="Line 1192"/>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177" name="Line 1193"/>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178" name="Line 1194"/>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179" name="Line 1195"/>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180" name="Line 1196"/>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181" name="Line 1197"/>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182" name="Line 1198"/>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183" name="Line 1199"/>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184" name="Line 1200"/>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185" name="Line 1201"/>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186" name="Freeform 1202"/>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21" name="Group 1203"/>
                <p:cNvGrpSpPr>
                  <a:grpSpLocks noChangeAspect="1"/>
                </p:cNvGrpSpPr>
                <p:nvPr/>
              </p:nvGrpSpPr>
              <p:grpSpPr bwMode="auto">
                <a:xfrm>
                  <a:off x="4307" y="1358"/>
                  <a:ext cx="1071" cy="827"/>
                  <a:chOff x="3923" y="974"/>
                  <a:chExt cx="1071" cy="827"/>
                </a:xfrm>
              </p:grpSpPr>
              <p:sp>
                <p:nvSpPr>
                  <p:cNvPr id="171188" name="Rectangle 1204"/>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189" name="Line 1205"/>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190" name="Line 1206"/>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191" name="Line 1207"/>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192" name="Line 1208"/>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193" name="Line 1209"/>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194" name="Line 1210"/>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195" name="Line 1211"/>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196" name="Line 1212"/>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197" name="Line 1213"/>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198" name="Line 1214"/>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199" name="Line 1215"/>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200" name="Line 1216"/>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201" name="Line 1217"/>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202" name="Line 1218"/>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203" name="Line 1219"/>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204" name="Line 1220"/>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205" name="Line 1221"/>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206" name="Line 1222"/>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207" name="Line 1223"/>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208" name="Line 1224"/>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209" name="Line 1225"/>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210" name="Line 1226"/>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211" name="Line 1227"/>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212" name="Line 1228"/>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213" name="Line 1229"/>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214" name="Line 1230"/>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215" name="Line 1231"/>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216" name="Line 1232"/>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217" name="Line 1233"/>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218" name="Line 1234"/>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219" name="Line 1235"/>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220" name="Line 1236"/>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221" name="Line 1237"/>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222" name="Line 1238"/>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223" name="Line 1239"/>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224" name="Line 1240"/>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225" name="Line 1241"/>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226" name="Line 1242"/>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227" name="Line 1243"/>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228" name="Line 1244"/>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229" name="Line 1245"/>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230" name="Line 1246"/>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231" name="Line 1247"/>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232" name="Line 1248"/>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233" name="Line 1249"/>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234" name="Line 1250"/>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235" name="Line 1251"/>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236" name="Line 1252"/>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237" name="Line 1253"/>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238" name="Line 1254"/>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239" name="Line 1255"/>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240" name="Line 1256"/>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241" name="Line 1257"/>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242" name="Line 1258"/>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243" name="Line 1259"/>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244" name="Line 1260"/>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245" name="Line 1261"/>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246" name="Line 1262"/>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247" name="Line 1263"/>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248" name="Line 1264"/>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249" name="Line 1265"/>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250" name="Line 1266"/>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251" name="Line 1267"/>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252" name="Line 1268"/>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253" name="Line 1269"/>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254" name="Line 1270"/>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255" name="Line 1271"/>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256" name="Line 1272"/>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257" name="Line 1273"/>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258" name="Line 1274"/>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259" name="Line 1275"/>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260" name="Line 1276"/>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261" name="Line 1277"/>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262" name="Line 1278"/>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263" name="Line 1279"/>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264" name="Line 1280"/>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265" name="Line 1281"/>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266" name="Line 1282"/>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267" name="Line 1283"/>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268" name="Line 1284"/>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269" name="Line 1285"/>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270" name="Line 1286"/>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271" name="Line 1287"/>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272" name="Freeform 1288"/>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nvGrpSpPr>
                <p:cNvPr id="22" name="Group 1289"/>
                <p:cNvGrpSpPr>
                  <a:grpSpLocks noChangeAspect="1"/>
                </p:cNvGrpSpPr>
                <p:nvPr/>
              </p:nvGrpSpPr>
              <p:grpSpPr bwMode="auto">
                <a:xfrm>
                  <a:off x="4403" y="1454"/>
                  <a:ext cx="1071" cy="827"/>
                  <a:chOff x="3923" y="974"/>
                  <a:chExt cx="1071" cy="827"/>
                </a:xfrm>
              </p:grpSpPr>
              <p:sp>
                <p:nvSpPr>
                  <p:cNvPr id="171274" name="Rectangle 1290"/>
                  <p:cNvSpPr>
                    <a:spLocks noChangeAspect="1" noChangeArrowheads="1"/>
                  </p:cNvSpPr>
                  <p:nvPr/>
                </p:nvSpPr>
                <p:spPr bwMode="auto">
                  <a:xfrm>
                    <a:off x="3923" y="974"/>
                    <a:ext cx="1071" cy="827"/>
                  </a:xfrm>
                  <a:prstGeom prst="rect">
                    <a:avLst/>
                  </a:prstGeom>
                  <a:solidFill>
                    <a:srgbClr val="FFFFFF"/>
                  </a:solidFill>
                  <a:ln w="3175">
                    <a:solidFill>
                      <a:srgbClr val="000000"/>
                    </a:solidFill>
                    <a:miter lim="800000"/>
                    <a:headEnd/>
                    <a:tailEnd/>
                  </a:ln>
                </p:spPr>
                <p:txBody>
                  <a:bodyPr/>
                  <a:lstStyle/>
                  <a:p>
                    <a:endParaRPr lang="en-US"/>
                  </a:p>
                </p:txBody>
              </p:sp>
              <p:sp>
                <p:nvSpPr>
                  <p:cNvPr id="171275" name="Line 1291"/>
                  <p:cNvSpPr>
                    <a:spLocks noChangeAspect="1" noChangeShapeType="1"/>
                  </p:cNvSpPr>
                  <p:nvPr/>
                </p:nvSpPr>
                <p:spPr bwMode="auto">
                  <a:xfrm flipV="1">
                    <a:off x="3923" y="974"/>
                    <a:ext cx="1" cy="827"/>
                  </a:xfrm>
                  <a:prstGeom prst="line">
                    <a:avLst/>
                  </a:prstGeom>
                  <a:noFill/>
                  <a:ln w="3175">
                    <a:solidFill>
                      <a:srgbClr val="000000"/>
                    </a:solidFill>
                    <a:round/>
                    <a:headEnd/>
                    <a:tailEnd/>
                  </a:ln>
                </p:spPr>
                <p:txBody>
                  <a:bodyPr/>
                  <a:lstStyle/>
                  <a:p>
                    <a:endParaRPr lang="en-US"/>
                  </a:p>
                </p:txBody>
              </p:sp>
              <p:sp>
                <p:nvSpPr>
                  <p:cNvPr id="171276" name="Line 1292"/>
                  <p:cNvSpPr>
                    <a:spLocks noChangeAspect="1" noChangeShapeType="1"/>
                  </p:cNvSpPr>
                  <p:nvPr/>
                </p:nvSpPr>
                <p:spPr bwMode="auto">
                  <a:xfrm>
                    <a:off x="3923" y="1744"/>
                    <a:ext cx="13" cy="1"/>
                  </a:xfrm>
                  <a:prstGeom prst="line">
                    <a:avLst/>
                  </a:prstGeom>
                  <a:noFill/>
                  <a:ln w="3175">
                    <a:solidFill>
                      <a:srgbClr val="000000"/>
                    </a:solidFill>
                    <a:round/>
                    <a:headEnd/>
                    <a:tailEnd/>
                  </a:ln>
                </p:spPr>
                <p:txBody>
                  <a:bodyPr/>
                  <a:lstStyle/>
                  <a:p>
                    <a:endParaRPr lang="en-US"/>
                  </a:p>
                </p:txBody>
              </p:sp>
              <p:sp>
                <p:nvSpPr>
                  <p:cNvPr id="171277" name="Line 1293"/>
                  <p:cNvSpPr>
                    <a:spLocks noChangeAspect="1" noChangeShapeType="1"/>
                  </p:cNvSpPr>
                  <p:nvPr/>
                </p:nvSpPr>
                <p:spPr bwMode="auto">
                  <a:xfrm>
                    <a:off x="4981" y="1744"/>
                    <a:ext cx="13" cy="1"/>
                  </a:xfrm>
                  <a:prstGeom prst="line">
                    <a:avLst/>
                  </a:prstGeom>
                  <a:noFill/>
                  <a:ln w="3175">
                    <a:solidFill>
                      <a:srgbClr val="000000"/>
                    </a:solidFill>
                    <a:round/>
                    <a:headEnd/>
                    <a:tailEnd/>
                  </a:ln>
                </p:spPr>
                <p:txBody>
                  <a:bodyPr/>
                  <a:lstStyle/>
                  <a:p>
                    <a:endParaRPr lang="en-US"/>
                  </a:p>
                </p:txBody>
              </p:sp>
              <p:sp>
                <p:nvSpPr>
                  <p:cNvPr id="171278" name="Line 1294"/>
                  <p:cNvSpPr>
                    <a:spLocks noChangeAspect="1" noChangeShapeType="1"/>
                  </p:cNvSpPr>
                  <p:nvPr/>
                </p:nvSpPr>
                <p:spPr bwMode="auto">
                  <a:xfrm>
                    <a:off x="3923" y="1711"/>
                    <a:ext cx="13" cy="1"/>
                  </a:xfrm>
                  <a:prstGeom prst="line">
                    <a:avLst/>
                  </a:prstGeom>
                  <a:noFill/>
                  <a:ln w="3175">
                    <a:solidFill>
                      <a:srgbClr val="000000"/>
                    </a:solidFill>
                    <a:round/>
                    <a:headEnd/>
                    <a:tailEnd/>
                  </a:ln>
                </p:spPr>
                <p:txBody>
                  <a:bodyPr/>
                  <a:lstStyle/>
                  <a:p>
                    <a:endParaRPr lang="en-US"/>
                  </a:p>
                </p:txBody>
              </p:sp>
              <p:sp>
                <p:nvSpPr>
                  <p:cNvPr id="171279" name="Line 1295"/>
                  <p:cNvSpPr>
                    <a:spLocks noChangeAspect="1" noChangeShapeType="1"/>
                  </p:cNvSpPr>
                  <p:nvPr/>
                </p:nvSpPr>
                <p:spPr bwMode="auto">
                  <a:xfrm>
                    <a:off x="4981" y="1711"/>
                    <a:ext cx="13" cy="1"/>
                  </a:xfrm>
                  <a:prstGeom prst="line">
                    <a:avLst/>
                  </a:prstGeom>
                  <a:noFill/>
                  <a:ln w="3175">
                    <a:solidFill>
                      <a:srgbClr val="000000"/>
                    </a:solidFill>
                    <a:round/>
                    <a:headEnd/>
                    <a:tailEnd/>
                  </a:ln>
                </p:spPr>
                <p:txBody>
                  <a:bodyPr/>
                  <a:lstStyle/>
                  <a:p>
                    <a:endParaRPr lang="en-US"/>
                  </a:p>
                </p:txBody>
              </p:sp>
              <p:sp>
                <p:nvSpPr>
                  <p:cNvPr id="171280" name="Line 1296"/>
                  <p:cNvSpPr>
                    <a:spLocks noChangeAspect="1" noChangeShapeType="1"/>
                  </p:cNvSpPr>
                  <p:nvPr/>
                </p:nvSpPr>
                <p:spPr bwMode="auto">
                  <a:xfrm>
                    <a:off x="3923" y="1677"/>
                    <a:ext cx="13" cy="1"/>
                  </a:xfrm>
                  <a:prstGeom prst="line">
                    <a:avLst/>
                  </a:prstGeom>
                  <a:noFill/>
                  <a:ln w="3175">
                    <a:solidFill>
                      <a:srgbClr val="000000"/>
                    </a:solidFill>
                    <a:round/>
                    <a:headEnd/>
                    <a:tailEnd/>
                  </a:ln>
                </p:spPr>
                <p:txBody>
                  <a:bodyPr/>
                  <a:lstStyle/>
                  <a:p>
                    <a:endParaRPr lang="en-US"/>
                  </a:p>
                </p:txBody>
              </p:sp>
              <p:sp>
                <p:nvSpPr>
                  <p:cNvPr id="171281" name="Line 1297"/>
                  <p:cNvSpPr>
                    <a:spLocks noChangeAspect="1" noChangeShapeType="1"/>
                  </p:cNvSpPr>
                  <p:nvPr/>
                </p:nvSpPr>
                <p:spPr bwMode="auto">
                  <a:xfrm>
                    <a:off x="4981" y="1677"/>
                    <a:ext cx="13" cy="1"/>
                  </a:xfrm>
                  <a:prstGeom prst="line">
                    <a:avLst/>
                  </a:prstGeom>
                  <a:noFill/>
                  <a:ln w="3175">
                    <a:solidFill>
                      <a:srgbClr val="000000"/>
                    </a:solidFill>
                    <a:round/>
                    <a:headEnd/>
                    <a:tailEnd/>
                  </a:ln>
                </p:spPr>
                <p:txBody>
                  <a:bodyPr/>
                  <a:lstStyle/>
                  <a:p>
                    <a:endParaRPr lang="en-US"/>
                  </a:p>
                </p:txBody>
              </p:sp>
              <p:sp>
                <p:nvSpPr>
                  <p:cNvPr id="171282" name="Line 1298"/>
                  <p:cNvSpPr>
                    <a:spLocks noChangeAspect="1" noChangeShapeType="1"/>
                  </p:cNvSpPr>
                  <p:nvPr/>
                </p:nvSpPr>
                <p:spPr bwMode="auto">
                  <a:xfrm>
                    <a:off x="3923" y="1643"/>
                    <a:ext cx="13" cy="1"/>
                  </a:xfrm>
                  <a:prstGeom prst="line">
                    <a:avLst/>
                  </a:prstGeom>
                  <a:noFill/>
                  <a:ln w="3175">
                    <a:solidFill>
                      <a:srgbClr val="000000"/>
                    </a:solidFill>
                    <a:round/>
                    <a:headEnd/>
                    <a:tailEnd/>
                  </a:ln>
                </p:spPr>
                <p:txBody>
                  <a:bodyPr/>
                  <a:lstStyle/>
                  <a:p>
                    <a:endParaRPr lang="en-US"/>
                  </a:p>
                </p:txBody>
              </p:sp>
              <p:sp>
                <p:nvSpPr>
                  <p:cNvPr id="171283" name="Line 1299"/>
                  <p:cNvSpPr>
                    <a:spLocks noChangeAspect="1" noChangeShapeType="1"/>
                  </p:cNvSpPr>
                  <p:nvPr/>
                </p:nvSpPr>
                <p:spPr bwMode="auto">
                  <a:xfrm>
                    <a:off x="4981" y="1643"/>
                    <a:ext cx="13" cy="1"/>
                  </a:xfrm>
                  <a:prstGeom prst="line">
                    <a:avLst/>
                  </a:prstGeom>
                  <a:noFill/>
                  <a:ln w="3175">
                    <a:solidFill>
                      <a:srgbClr val="000000"/>
                    </a:solidFill>
                    <a:round/>
                    <a:headEnd/>
                    <a:tailEnd/>
                  </a:ln>
                </p:spPr>
                <p:txBody>
                  <a:bodyPr/>
                  <a:lstStyle/>
                  <a:p>
                    <a:endParaRPr lang="en-US"/>
                  </a:p>
                </p:txBody>
              </p:sp>
              <p:sp>
                <p:nvSpPr>
                  <p:cNvPr id="171284" name="Line 1300"/>
                  <p:cNvSpPr>
                    <a:spLocks noChangeAspect="1" noChangeShapeType="1"/>
                  </p:cNvSpPr>
                  <p:nvPr/>
                </p:nvSpPr>
                <p:spPr bwMode="auto">
                  <a:xfrm>
                    <a:off x="3923" y="1610"/>
                    <a:ext cx="27" cy="1"/>
                  </a:xfrm>
                  <a:prstGeom prst="line">
                    <a:avLst/>
                  </a:prstGeom>
                  <a:noFill/>
                  <a:ln w="3175">
                    <a:solidFill>
                      <a:srgbClr val="000000"/>
                    </a:solidFill>
                    <a:round/>
                    <a:headEnd/>
                    <a:tailEnd/>
                  </a:ln>
                </p:spPr>
                <p:txBody>
                  <a:bodyPr/>
                  <a:lstStyle/>
                  <a:p>
                    <a:endParaRPr lang="en-US"/>
                  </a:p>
                </p:txBody>
              </p:sp>
              <p:sp>
                <p:nvSpPr>
                  <p:cNvPr id="171285" name="Line 1301"/>
                  <p:cNvSpPr>
                    <a:spLocks noChangeAspect="1" noChangeShapeType="1"/>
                  </p:cNvSpPr>
                  <p:nvPr/>
                </p:nvSpPr>
                <p:spPr bwMode="auto">
                  <a:xfrm>
                    <a:off x="4967" y="1610"/>
                    <a:ext cx="27" cy="1"/>
                  </a:xfrm>
                  <a:prstGeom prst="line">
                    <a:avLst/>
                  </a:prstGeom>
                  <a:noFill/>
                  <a:ln w="3175">
                    <a:solidFill>
                      <a:srgbClr val="000000"/>
                    </a:solidFill>
                    <a:round/>
                    <a:headEnd/>
                    <a:tailEnd/>
                  </a:ln>
                </p:spPr>
                <p:txBody>
                  <a:bodyPr/>
                  <a:lstStyle/>
                  <a:p>
                    <a:endParaRPr lang="en-US"/>
                  </a:p>
                </p:txBody>
              </p:sp>
              <p:sp>
                <p:nvSpPr>
                  <p:cNvPr id="171286" name="Line 1302"/>
                  <p:cNvSpPr>
                    <a:spLocks noChangeAspect="1" noChangeShapeType="1"/>
                  </p:cNvSpPr>
                  <p:nvPr/>
                </p:nvSpPr>
                <p:spPr bwMode="auto">
                  <a:xfrm>
                    <a:off x="3923" y="1576"/>
                    <a:ext cx="13" cy="1"/>
                  </a:xfrm>
                  <a:prstGeom prst="line">
                    <a:avLst/>
                  </a:prstGeom>
                  <a:noFill/>
                  <a:ln w="3175">
                    <a:solidFill>
                      <a:srgbClr val="000000"/>
                    </a:solidFill>
                    <a:round/>
                    <a:headEnd/>
                    <a:tailEnd/>
                  </a:ln>
                </p:spPr>
                <p:txBody>
                  <a:bodyPr/>
                  <a:lstStyle/>
                  <a:p>
                    <a:endParaRPr lang="en-US"/>
                  </a:p>
                </p:txBody>
              </p:sp>
              <p:sp>
                <p:nvSpPr>
                  <p:cNvPr id="171287" name="Line 1303"/>
                  <p:cNvSpPr>
                    <a:spLocks noChangeAspect="1" noChangeShapeType="1"/>
                  </p:cNvSpPr>
                  <p:nvPr/>
                </p:nvSpPr>
                <p:spPr bwMode="auto">
                  <a:xfrm>
                    <a:off x="4981" y="1576"/>
                    <a:ext cx="13" cy="1"/>
                  </a:xfrm>
                  <a:prstGeom prst="line">
                    <a:avLst/>
                  </a:prstGeom>
                  <a:noFill/>
                  <a:ln w="3175">
                    <a:solidFill>
                      <a:srgbClr val="000000"/>
                    </a:solidFill>
                    <a:round/>
                    <a:headEnd/>
                    <a:tailEnd/>
                  </a:ln>
                </p:spPr>
                <p:txBody>
                  <a:bodyPr/>
                  <a:lstStyle/>
                  <a:p>
                    <a:endParaRPr lang="en-US"/>
                  </a:p>
                </p:txBody>
              </p:sp>
              <p:sp>
                <p:nvSpPr>
                  <p:cNvPr id="171288" name="Line 1304"/>
                  <p:cNvSpPr>
                    <a:spLocks noChangeAspect="1" noChangeShapeType="1"/>
                  </p:cNvSpPr>
                  <p:nvPr/>
                </p:nvSpPr>
                <p:spPr bwMode="auto">
                  <a:xfrm>
                    <a:off x="3923" y="1542"/>
                    <a:ext cx="13" cy="1"/>
                  </a:xfrm>
                  <a:prstGeom prst="line">
                    <a:avLst/>
                  </a:prstGeom>
                  <a:noFill/>
                  <a:ln w="3175">
                    <a:solidFill>
                      <a:srgbClr val="000000"/>
                    </a:solidFill>
                    <a:round/>
                    <a:headEnd/>
                    <a:tailEnd/>
                  </a:ln>
                </p:spPr>
                <p:txBody>
                  <a:bodyPr/>
                  <a:lstStyle/>
                  <a:p>
                    <a:endParaRPr lang="en-US"/>
                  </a:p>
                </p:txBody>
              </p:sp>
              <p:sp>
                <p:nvSpPr>
                  <p:cNvPr id="171289" name="Line 1305"/>
                  <p:cNvSpPr>
                    <a:spLocks noChangeAspect="1" noChangeShapeType="1"/>
                  </p:cNvSpPr>
                  <p:nvPr/>
                </p:nvSpPr>
                <p:spPr bwMode="auto">
                  <a:xfrm>
                    <a:off x="4981" y="1542"/>
                    <a:ext cx="13" cy="1"/>
                  </a:xfrm>
                  <a:prstGeom prst="line">
                    <a:avLst/>
                  </a:prstGeom>
                  <a:noFill/>
                  <a:ln w="3175">
                    <a:solidFill>
                      <a:srgbClr val="000000"/>
                    </a:solidFill>
                    <a:round/>
                    <a:headEnd/>
                    <a:tailEnd/>
                  </a:ln>
                </p:spPr>
                <p:txBody>
                  <a:bodyPr/>
                  <a:lstStyle/>
                  <a:p>
                    <a:endParaRPr lang="en-US"/>
                  </a:p>
                </p:txBody>
              </p:sp>
              <p:sp>
                <p:nvSpPr>
                  <p:cNvPr id="171290" name="Line 1306"/>
                  <p:cNvSpPr>
                    <a:spLocks noChangeAspect="1" noChangeShapeType="1"/>
                  </p:cNvSpPr>
                  <p:nvPr/>
                </p:nvSpPr>
                <p:spPr bwMode="auto">
                  <a:xfrm>
                    <a:off x="3923" y="1510"/>
                    <a:ext cx="13" cy="1"/>
                  </a:xfrm>
                  <a:prstGeom prst="line">
                    <a:avLst/>
                  </a:prstGeom>
                  <a:noFill/>
                  <a:ln w="3175">
                    <a:solidFill>
                      <a:srgbClr val="000000"/>
                    </a:solidFill>
                    <a:round/>
                    <a:headEnd/>
                    <a:tailEnd/>
                  </a:ln>
                </p:spPr>
                <p:txBody>
                  <a:bodyPr/>
                  <a:lstStyle/>
                  <a:p>
                    <a:endParaRPr lang="en-US"/>
                  </a:p>
                </p:txBody>
              </p:sp>
              <p:sp>
                <p:nvSpPr>
                  <p:cNvPr id="171291" name="Line 1307"/>
                  <p:cNvSpPr>
                    <a:spLocks noChangeAspect="1" noChangeShapeType="1"/>
                  </p:cNvSpPr>
                  <p:nvPr/>
                </p:nvSpPr>
                <p:spPr bwMode="auto">
                  <a:xfrm>
                    <a:off x="4981" y="1510"/>
                    <a:ext cx="13" cy="1"/>
                  </a:xfrm>
                  <a:prstGeom prst="line">
                    <a:avLst/>
                  </a:prstGeom>
                  <a:noFill/>
                  <a:ln w="3175">
                    <a:solidFill>
                      <a:srgbClr val="000000"/>
                    </a:solidFill>
                    <a:round/>
                    <a:headEnd/>
                    <a:tailEnd/>
                  </a:ln>
                </p:spPr>
                <p:txBody>
                  <a:bodyPr/>
                  <a:lstStyle/>
                  <a:p>
                    <a:endParaRPr lang="en-US"/>
                  </a:p>
                </p:txBody>
              </p:sp>
              <p:sp>
                <p:nvSpPr>
                  <p:cNvPr id="171292" name="Line 1308"/>
                  <p:cNvSpPr>
                    <a:spLocks noChangeAspect="1" noChangeShapeType="1"/>
                  </p:cNvSpPr>
                  <p:nvPr/>
                </p:nvSpPr>
                <p:spPr bwMode="auto">
                  <a:xfrm>
                    <a:off x="3923" y="1476"/>
                    <a:ext cx="13" cy="1"/>
                  </a:xfrm>
                  <a:prstGeom prst="line">
                    <a:avLst/>
                  </a:prstGeom>
                  <a:noFill/>
                  <a:ln w="3175">
                    <a:solidFill>
                      <a:srgbClr val="000000"/>
                    </a:solidFill>
                    <a:round/>
                    <a:headEnd/>
                    <a:tailEnd/>
                  </a:ln>
                </p:spPr>
                <p:txBody>
                  <a:bodyPr/>
                  <a:lstStyle/>
                  <a:p>
                    <a:endParaRPr lang="en-US"/>
                  </a:p>
                </p:txBody>
              </p:sp>
              <p:sp>
                <p:nvSpPr>
                  <p:cNvPr id="171293" name="Line 1309"/>
                  <p:cNvSpPr>
                    <a:spLocks noChangeAspect="1" noChangeShapeType="1"/>
                  </p:cNvSpPr>
                  <p:nvPr/>
                </p:nvSpPr>
                <p:spPr bwMode="auto">
                  <a:xfrm>
                    <a:off x="4981" y="1476"/>
                    <a:ext cx="13" cy="1"/>
                  </a:xfrm>
                  <a:prstGeom prst="line">
                    <a:avLst/>
                  </a:prstGeom>
                  <a:noFill/>
                  <a:ln w="3175">
                    <a:solidFill>
                      <a:srgbClr val="000000"/>
                    </a:solidFill>
                    <a:round/>
                    <a:headEnd/>
                    <a:tailEnd/>
                  </a:ln>
                </p:spPr>
                <p:txBody>
                  <a:bodyPr/>
                  <a:lstStyle/>
                  <a:p>
                    <a:endParaRPr lang="en-US"/>
                  </a:p>
                </p:txBody>
              </p:sp>
              <p:sp>
                <p:nvSpPr>
                  <p:cNvPr id="171294" name="Line 1310"/>
                  <p:cNvSpPr>
                    <a:spLocks noChangeAspect="1" noChangeShapeType="1"/>
                  </p:cNvSpPr>
                  <p:nvPr/>
                </p:nvSpPr>
                <p:spPr bwMode="auto">
                  <a:xfrm>
                    <a:off x="3923" y="1442"/>
                    <a:ext cx="27" cy="1"/>
                  </a:xfrm>
                  <a:prstGeom prst="line">
                    <a:avLst/>
                  </a:prstGeom>
                  <a:noFill/>
                  <a:ln w="3175">
                    <a:solidFill>
                      <a:srgbClr val="000000"/>
                    </a:solidFill>
                    <a:round/>
                    <a:headEnd/>
                    <a:tailEnd/>
                  </a:ln>
                </p:spPr>
                <p:txBody>
                  <a:bodyPr/>
                  <a:lstStyle/>
                  <a:p>
                    <a:endParaRPr lang="en-US"/>
                  </a:p>
                </p:txBody>
              </p:sp>
              <p:sp>
                <p:nvSpPr>
                  <p:cNvPr id="171295" name="Line 1311"/>
                  <p:cNvSpPr>
                    <a:spLocks noChangeAspect="1" noChangeShapeType="1"/>
                  </p:cNvSpPr>
                  <p:nvPr/>
                </p:nvSpPr>
                <p:spPr bwMode="auto">
                  <a:xfrm>
                    <a:off x="4967" y="1442"/>
                    <a:ext cx="27" cy="1"/>
                  </a:xfrm>
                  <a:prstGeom prst="line">
                    <a:avLst/>
                  </a:prstGeom>
                  <a:noFill/>
                  <a:ln w="3175">
                    <a:solidFill>
                      <a:srgbClr val="000000"/>
                    </a:solidFill>
                    <a:round/>
                    <a:headEnd/>
                    <a:tailEnd/>
                  </a:ln>
                </p:spPr>
                <p:txBody>
                  <a:bodyPr/>
                  <a:lstStyle/>
                  <a:p>
                    <a:endParaRPr lang="en-US"/>
                  </a:p>
                </p:txBody>
              </p:sp>
              <p:sp>
                <p:nvSpPr>
                  <p:cNvPr id="171296" name="Line 1312"/>
                  <p:cNvSpPr>
                    <a:spLocks noChangeAspect="1" noChangeShapeType="1"/>
                  </p:cNvSpPr>
                  <p:nvPr/>
                </p:nvSpPr>
                <p:spPr bwMode="auto">
                  <a:xfrm>
                    <a:off x="3923" y="1409"/>
                    <a:ext cx="13" cy="1"/>
                  </a:xfrm>
                  <a:prstGeom prst="line">
                    <a:avLst/>
                  </a:prstGeom>
                  <a:noFill/>
                  <a:ln w="3175">
                    <a:solidFill>
                      <a:srgbClr val="000000"/>
                    </a:solidFill>
                    <a:round/>
                    <a:headEnd/>
                    <a:tailEnd/>
                  </a:ln>
                </p:spPr>
                <p:txBody>
                  <a:bodyPr/>
                  <a:lstStyle/>
                  <a:p>
                    <a:endParaRPr lang="en-US"/>
                  </a:p>
                </p:txBody>
              </p:sp>
              <p:sp>
                <p:nvSpPr>
                  <p:cNvPr id="171297" name="Line 1313"/>
                  <p:cNvSpPr>
                    <a:spLocks noChangeAspect="1" noChangeShapeType="1"/>
                  </p:cNvSpPr>
                  <p:nvPr/>
                </p:nvSpPr>
                <p:spPr bwMode="auto">
                  <a:xfrm>
                    <a:off x="4981" y="1409"/>
                    <a:ext cx="13" cy="1"/>
                  </a:xfrm>
                  <a:prstGeom prst="line">
                    <a:avLst/>
                  </a:prstGeom>
                  <a:noFill/>
                  <a:ln w="3175">
                    <a:solidFill>
                      <a:srgbClr val="000000"/>
                    </a:solidFill>
                    <a:round/>
                    <a:headEnd/>
                    <a:tailEnd/>
                  </a:ln>
                </p:spPr>
                <p:txBody>
                  <a:bodyPr/>
                  <a:lstStyle/>
                  <a:p>
                    <a:endParaRPr lang="en-US"/>
                  </a:p>
                </p:txBody>
              </p:sp>
              <p:sp>
                <p:nvSpPr>
                  <p:cNvPr id="171298" name="Line 1314"/>
                  <p:cNvSpPr>
                    <a:spLocks noChangeAspect="1" noChangeShapeType="1"/>
                  </p:cNvSpPr>
                  <p:nvPr/>
                </p:nvSpPr>
                <p:spPr bwMode="auto">
                  <a:xfrm>
                    <a:off x="3923" y="1375"/>
                    <a:ext cx="13" cy="1"/>
                  </a:xfrm>
                  <a:prstGeom prst="line">
                    <a:avLst/>
                  </a:prstGeom>
                  <a:noFill/>
                  <a:ln w="3175">
                    <a:solidFill>
                      <a:srgbClr val="000000"/>
                    </a:solidFill>
                    <a:round/>
                    <a:headEnd/>
                    <a:tailEnd/>
                  </a:ln>
                </p:spPr>
                <p:txBody>
                  <a:bodyPr/>
                  <a:lstStyle/>
                  <a:p>
                    <a:endParaRPr lang="en-US"/>
                  </a:p>
                </p:txBody>
              </p:sp>
              <p:sp>
                <p:nvSpPr>
                  <p:cNvPr id="171299" name="Line 1315"/>
                  <p:cNvSpPr>
                    <a:spLocks noChangeAspect="1" noChangeShapeType="1"/>
                  </p:cNvSpPr>
                  <p:nvPr/>
                </p:nvSpPr>
                <p:spPr bwMode="auto">
                  <a:xfrm>
                    <a:off x="4981" y="1375"/>
                    <a:ext cx="13" cy="1"/>
                  </a:xfrm>
                  <a:prstGeom prst="line">
                    <a:avLst/>
                  </a:prstGeom>
                  <a:noFill/>
                  <a:ln w="3175">
                    <a:solidFill>
                      <a:srgbClr val="000000"/>
                    </a:solidFill>
                    <a:round/>
                    <a:headEnd/>
                    <a:tailEnd/>
                  </a:ln>
                </p:spPr>
                <p:txBody>
                  <a:bodyPr/>
                  <a:lstStyle/>
                  <a:p>
                    <a:endParaRPr lang="en-US"/>
                  </a:p>
                </p:txBody>
              </p:sp>
              <p:sp>
                <p:nvSpPr>
                  <p:cNvPr id="171300" name="Line 1316"/>
                  <p:cNvSpPr>
                    <a:spLocks noChangeAspect="1" noChangeShapeType="1"/>
                  </p:cNvSpPr>
                  <p:nvPr/>
                </p:nvSpPr>
                <p:spPr bwMode="auto">
                  <a:xfrm>
                    <a:off x="3923" y="1341"/>
                    <a:ext cx="13" cy="1"/>
                  </a:xfrm>
                  <a:prstGeom prst="line">
                    <a:avLst/>
                  </a:prstGeom>
                  <a:noFill/>
                  <a:ln w="3175">
                    <a:solidFill>
                      <a:srgbClr val="000000"/>
                    </a:solidFill>
                    <a:round/>
                    <a:headEnd/>
                    <a:tailEnd/>
                  </a:ln>
                </p:spPr>
                <p:txBody>
                  <a:bodyPr/>
                  <a:lstStyle/>
                  <a:p>
                    <a:endParaRPr lang="en-US"/>
                  </a:p>
                </p:txBody>
              </p:sp>
              <p:sp>
                <p:nvSpPr>
                  <p:cNvPr id="171301" name="Line 1317"/>
                  <p:cNvSpPr>
                    <a:spLocks noChangeAspect="1" noChangeShapeType="1"/>
                  </p:cNvSpPr>
                  <p:nvPr/>
                </p:nvSpPr>
                <p:spPr bwMode="auto">
                  <a:xfrm>
                    <a:off x="4981" y="1341"/>
                    <a:ext cx="13" cy="1"/>
                  </a:xfrm>
                  <a:prstGeom prst="line">
                    <a:avLst/>
                  </a:prstGeom>
                  <a:noFill/>
                  <a:ln w="3175">
                    <a:solidFill>
                      <a:srgbClr val="000000"/>
                    </a:solidFill>
                    <a:round/>
                    <a:headEnd/>
                    <a:tailEnd/>
                  </a:ln>
                </p:spPr>
                <p:txBody>
                  <a:bodyPr/>
                  <a:lstStyle/>
                  <a:p>
                    <a:endParaRPr lang="en-US"/>
                  </a:p>
                </p:txBody>
              </p:sp>
              <p:sp>
                <p:nvSpPr>
                  <p:cNvPr id="171302" name="Line 1318"/>
                  <p:cNvSpPr>
                    <a:spLocks noChangeAspect="1" noChangeShapeType="1"/>
                  </p:cNvSpPr>
                  <p:nvPr/>
                </p:nvSpPr>
                <p:spPr bwMode="auto">
                  <a:xfrm>
                    <a:off x="3923" y="1307"/>
                    <a:ext cx="13" cy="1"/>
                  </a:xfrm>
                  <a:prstGeom prst="line">
                    <a:avLst/>
                  </a:prstGeom>
                  <a:noFill/>
                  <a:ln w="3175">
                    <a:solidFill>
                      <a:srgbClr val="000000"/>
                    </a:solidFill>
                    <a:round/>
                    <a:headEnd/>
                    <a:tailEnd/>
                  </a:ln>
                </p:spPr>
                <p:txBody>
                  <a:bodyPr/>
                  <a:lstStyle/>
                  <a:p>
                    <a:endParaRPr lang="en-US"/>
                  </a:p>
                </p:txBody>
              </p:sp>
              <p:sp>
                <p:nvSpPr>
                  <p:cNvPr id="171303" name="Line 1319"/>
                  <p:cNvSpPr>
                    <a:spLocks noChangeAspect="1" noChangeShapeType="1"/>
                  </p:cNvSpPr>
                  <p:nvPr/>
                </p:nvSpPr>
                <p:spPr bwMode="auto">
                  <a:xfrm>
                    <a:off x="4981" y="1307"/>
                    <a:ext cx="13" cy="1"/>
                  </a:xfrm>
                  <a:prstGeom prst="line">
                    <a:avLst/>
                  </a:prstGeom>
                  <a:noFill/>
                  <a:ln w="3175">
                    <a:solidFill>
                      <a:srgbClr val="000000"/>
                    </a:solidFill>
                    <a:round/>
                    <a:headEnd/>
                    <a:tailEnd/>
                  </a:ln>
                </p:spPr>
                <p:txBody>
                  <a:bodyPr/>
                  <a:lstStyle/>
                  <a:p>
                    <a:endParaRPr lang="en-US"/>
                  </a:p>
                </p:txBody>
              </p:sp>
              <p:sp>
                <p:nvSpPr>
                  <p:cNvPr id="171304" name="Line 1320"/>
                  <p:cNvSpPr>
                    <a:spLocks noChangeAspect="1" noChangeShapeType="1"/>
                  </p:cNvSpPr>
                  <p:nvPr/>
                </p:nvSpPr>
                <p:spPr bwMode="auto">
                  <a:xfrm>
                    <a:off x="3923" y="1275"/>
                    <a:ext cx="27" cy="1"/>
                  </a:xfrm>
                  <a:prstGeom prst="line">
                    <a:avLst/>
                  </a:prstGeom>
                  <a:noFill/>
                  <a:ln w="3175">
                    <a:solidFill>
                      <a:srgbClr val="000000"/>
                    </a:solidFill>
                    <a:round/>
                    <a:headEnd/>
                    <a:tailEnd/>
                  </a:ln>
                </p:spPr>
                <p:txBody>
                  <a:bodyPr/>
                  <a:lstStyle/>
                  <a:p>
                    <a:endParaRPr lang="en-US"/>
                  </a:p>
                </p:txBody>
              </p:sp>
              <p:sp>
                <p:nvSpPr>
                  <p:cNvPr id="171305" name="Line 1321"/>
                  <p:cNvSpPr>
                    <a:spLocks noChangeAspect="1" noChangeShapeType="1"/>
                  </p:cNvSpPr>
                  <p:nvPr/>
                </p:nvSpPr>
                <p:spPr bwMode="auto">
                  <a:xfrm>
                    <a:off x="4967" y="1275"/>
                    <a:ext cx="27" cy="1"/>
                  </a:xfrm>
                  <a:prstGeom prst="line">
                    <a:avLst/>
                  </a:prstGeom>
                  <a:noFill/>
                  <a:ln w="3175">
                    <a:solidFill>
                      <a:srgbClr val="000000"/>
                    </a:solidFill>
                    <a:round/>
                    <a:headEnd/>
                    <a:tailEnd/>
                  </a:ln>
                </p:spPr>
                <p:txBody>
                  <a:bodyPr/>
                  <a:lstStyle/>
                  <a:p>
                    <a:endParaRPr lang="en-US"/>
                  </a:p>
                </p:txBody>
              </p:sp>
              <p:sp>
                <p:nvSpPr>
                  <p:cNvPr id="171306" name="Line 1322"/>
                  <p:cNvSpPr>
                    <a:spLocks noChangeAspect="1" noChangeShapeType="1"/>
                  </p:cNvSpPr>
                  <p:nvPr/>
                </p:nvSpPr>
                <p:spPr bwMode="auto">
                  <a:xfrm>
                    <a:off x="3923" y="1241"/>
                    <a:ext cx="13" cy="1"/>
                  </a:xfrm>
                  <a:prstGeom prst="line">
                    <a:avLst/>
                  </a:prstGeom>
                  <a:noFill/>
                  <a:ln w="3175">
                    <a:solidFill>
                      <a:srgbClr val="000000"/>
                    </a:solidFill>
                    <a:round/>
                    <a:headEnd/>
                    <a:tailEnd/>
                  </a:ln>
                </p:spPr>
                <p:txBody>
                  <a:bodyPr/>
                  <a:lstStyle/>
                  <a:p>
                    <a:endParaRPr lang="en-US"/>
                  </a:p>
                </p:txBody>
              </p:sp>
              <p:sp>
                <p:nvSpPr>
                  <p:cNvPr id="171307" name="Line 1323"/>
                  <p:cNvSpPr>
                    <a:spLocks noChangeAspect="1" noChangeShapeType="1"/>
                  </p:cNvSpPr>
                  <p:nvPr/>
                </p:nvSpPr>
                <p:spPr bwMode="auto">
                  <a:xfrm>
                    <a:off x="4981" y="1241"/>
                    <a:ext cx="13" cy="1"/>
                  </a:xfrm>
                  <a:prstGeom prst="line">
                    <a:avLst/>
                  </a:prstGeom>
                  <a:noFill/>
                  <a:ln w="3175">
                    <a:solidFill>
                      <a:srgbClr val="000000"/>
                    </a:solidFill>
                    <a:round/>
                    <a:headEnd/>
                    <a:tailEnd/>
                  </a:ln>
                </p:spPr>
                <p:txBody>
                  <a:bodyPr/>
                  <a:lstStyle/>
                  <a:p>
                    <a:endParaRPr lang="en-US"/>
                  </a:p>
                </p:txBody>
              </p:sp>
              <p:sp>
                <p:nvSpPr>
                  <p:cNvPr id="171308" name="Line 1324"/>
                  <p:cNvSpPr>
                    <a:spLocks noChangeAspect="1" noChangeShapeType="1"/>
                  </p:cNvSpPr>
                  <p:nvPr/>
                </p:nvSpPr>
                <p:spPr bwMode="auto">
                  <a:xfrm>
                    <a:off x="3923" y="1207"/>
                    <a:ext cx="13" cy="1"/>
                  </a:xfrm>
                  <a:prstGeom prst="line">
                    <a:avLst/>
                  </a:prstGeom>
                  <a:noFill/>
                  <a:ln w="3175">
                    <a:solidFill>
                      <a:srgbClr val="000000"/>
                    </a:solidFill>
                    <a:round/>
                    <a:headEnd/>
                    <a:tailEnd/>
                  </a:ln>
                </p:spPr>
                <p:txBody>
                  <a:bodyPr/>
                  <a:lstStyle/>
                  <a:p>
                    <a:endParaRPr lang="en-US"/>
                  </a:p>
                </p:txBody>
              </p:sp>
              <p:sp>
                <p:nvSpPr>
                  <p:cNvPr id="171309" name="Line 1325"/>
                  <p:cNvSpPr>
                    <a:spLocks noChangeAspect="1" noChangeShapeType="1"/>
                  </p:cNvSpPr>
                  <p:nvPr/>
                </p:nvSpPr>
                <p:spPr bwMode="auto">
                  <a:xfrm>
                    <a:off x="4981" y="1207"/>
                    <a:ext cx="13" cy="1"/>
                  </a:xfrm>
                  <a:prstGeom prst="line">
                    <a:avLst/>
                  </a:prstGeom>
                  <a:noFill/>
                  <a:ln w="3175">
                    <a:solidFill>
                      <a:srgbClr val="000000"/>
                    </a:solidFill>
                    <a:round/>
                    <a:headEnd/>
                    <a:tailEnd/>
                  </a:ln>
                </p:spPr>
                <p:txBody>
                  <a:bodyPr/>
                  <a:lstStyle/>
                  <a:p>
                    <a:endParaRPr lang="en-US"/>
                  </a:p>
                </p:txBody>
              </p:sp>
              <p:sp>
                <p:nvSpPr>
                  <p:cNvPr id="171310" name="Line 1326"/>
                  <p:cNvSpPr>
                    <a:spLocks noChangeAspect="1" noChangeShapeType="1"/>
                  </p:cNvSpPr>
                  <p:nvPr/>
                </p:nvSpPr>
                <p:spPr bwMode="auto">
                  <a:xfrm>
                    <a:off x="3923" y="1174"/>
                    <a:ext cx="13" cy="1"/>
                  </a:xfrm>
                  <a:prstGeom prst="line">
                    <a:avLst/>
                  </a:prstGeom>
                  <a:noFill/>
                  <a:ln w="3175">
                    <a:solidFill>
                      <a:srgbClr val="000000"/>
                    </a:solidFill>
                    <a:round/>
                    <a:headEnd/>
                    <a:tailEnd/>
                  </a:ln>
                </p:spPr>
                <p:txBody>
                  <a:bodyPr/>
                  <a:lstStyle/>
                  <a:p>
                    <a:endParaRPr lang="en-US"/>
                  </a:p>
                </p:txBody>
              </p:sp>
              <p:sp>
                <p:nvSpPr>
                  <p:cNvPr id="171311" name="Line 1327"/>
                  <p:cNvSpPr>
                    <a:spLocks noChangeAspect="1" noChangeShapeType="1"/>
                  </p:cNvSpPr>
                  <p:nvPr/>
                </p:nvSpPr>
                <p:spPr bwMode="auto">
                  <a:xfrm>
                    <a:off x="4981" y="1174"/>
                    <a:ext cx="13" cy="1"/>
                  </a:xfrm>
                  <a:prstGeom prst="line">
                    <a:avLst/>
                  </a:prstGeom>
                  <a:noFill/>
                  <a:ln w="3175">
                    <a:solidFill>
                      <a:srgbClr val="000000"/>
                    </a:solidFill>
                    <a:round/>
                    <a:headEnd/>
                    <a:tailEnd/>
                  </a:ln>
                </p:spPr>
                <p:txBody>
                  <a:bodyPr/>
                  <a:lstStyle/>
                  <a:p>
                    <a:endParaRPr lang="en-US"/>
                  </a:p>
                </p:txBody>
              </p:sp>
              <p:sp>
                <p:nvSpPr>
                  <p:cNvPr id="171312" name="Line 1328"/>
                  <p:cNvSpPr>
                    <a:spLocks noChangeAspect="1" noChangeShapeType="1"/>
                  </p:cNvSpPr>
                  <p:nvPr/>
                </p:nvSpPr>
                <p:spPr bwMode="auto">
                  <a:xfrm>
                    <a:off x="3923" y="1140"/>
                    <a:ext cx="13" cy="1"/>
                  </a:xfrm>
                  <a:prstGeom prst="line">
                    <a:avLst/>
                  </a:prstGeom>
                  <a:noFill/>
                  <a:ln w="3175">
                    <a:solidFill>
                      <a:srgbClr val="000000"/>
                    </a:solidFill>
                    <a:round/>
                    <a:headEnd/>
                    <a:tailEnd/>
                  </a:ln>
                </p:spPr>
                <p:txBody>
                  <a:bodyPr/>
                  <a:lstStyle/>
                  <a:p>
                    <a:endParaRPr lang="en-US"/>
                  </a:p>
                </p:txBody>
              </p:sp>
              <p:sp>
                <p:nvSpPr>
                  <p:cNvPr id="171313" name="Line 1329"/>
                  <p:cNvSpPr>
                    <a:spLocks noChangeAspect="1" noChangeShapeType="1"/>
                  </p:cNvSpPr>
                  <p:nvPr/>
                </p:nvSpPr>
                <p:spPr bwMode="auto">
                  <a:xfrm>
                    <a:off x="4981" y="1140"/>
                    <a:ext cx="13" cy="1"/>
                  </a:xfrm>
                  <a:prstGeom prst="line">
                    <a:avLst/>
                  </a:prstGeom>
                  <a:noFill/>
                  <a:ln w="3175">
                    <a:solidFill>
                      <a:srgbClr val="000000"/>
                    </a:solidFill>
                    <a:round/>
                    <a:headEnd/>
                    <a:tailEnd/>
                  </a:ln>
                </p:spPr>
                <p:txBody>
                  <a:bodyPr/>
                  <a:lstStyle/>
                  <a:p>
                    <a:endParaRPr lang="en-US"/>
                  </a:p>
                </p:txBody>
              </p:sp>
              <p:sp>
                <p:nvSpPr>
                  <p:cNvPr id="171314" name="Line 1330"/>
                  <p:cNvSpPr>
                    <a:spLocks noChangeAspect="1" noChangeShapeType="1"/>
                  </p:cNvSpPr>
                  <p:nvPr/>
                </p:nvSpPr>
                <p:spPr bwMode="auto">
                  <a:xfrm>
                    <a:off x="3923" y="1106"/>
                    <a:ext cx="27" cy="1"/>
                  </a:xfrm>
                  <a:prstGeom prst="line">
                    <a:avLst/>
                  </a:prstGeom>
                  <a:noFill/>
                  <a:ln w="3175">
                    <a:solidFill>
                      <a:srgbClr val="000000"/>
                    </a:solidFill>
                    <a:round/>
                    <a:headEnd/>
                    <a:tailEnd/>
                  </a:ln>
                </p:spPr>
                <p:txBody>
                  <a:bodyPr/>
                  <a:lstStyle/>
                  <a:p>
                    <a:endParaRPr lang="en-US"/>
                  </a:p>
                </p:txBody>
              </p:sp>
              <p:sp>
                <p:nvSpPr>
                  <p:cNvPr id="171315" name="Line 1331"/>
                  <p:cNvSpPr>
                    <a:spLocks noChangeAspect="1" noChangeShapeType="1"/>
                  </p:cNvSpPr>
                  <p:nvPr/>
                </p:nvSpPr>
                <p:spPr bwMode="auto">
                  <a:xfrm>
                    <a:off x="4967" y="1106"/>
                    <a:ext cx="27" cy="1"/>
                  </a:xfrm>
                  <a:prstGeom prst="line">
                    <a:avLst/>
                  </a:prstGeom>
                  <a:noFill/>
                  <a:ln w="3175">
                    <a:solidFill>
                      <a:srgbClr val="000000"/>
                    </a:solidFill>
                    <a:round/>
                    <a:headEnd/>
                    <a:tailEnd/>
                  </a:ln>
                </p:spPr>
                <p:txBody>
                  <a:bodyPr/>
                  <a:lstStyle/>
                  <a:p>
                    <a:endParaRPr lang="en-US"/>
                  </a:p>
                </p:txBody>
              </p:sp>
              <p:sp>
                <p:nvSpPr>
                  <p:cNvPr id="171316" name="Line 1332"/>
                  <p:cNvSpPr>
                    <a:spLocks noChangeAspect="1" noChangeShapeType="1"/>
                  </p:cNvSpPr>
                  <p:nvPr/>
                </p:nvSpPr>
                <p:spPr bwMode="auto">
                  <a:xfrm>
                    <a:off x="3923" y="1074"/>
                    <a:ext cx="13" cy="1"/>
                  </a:xfrm>
                  <a:prstGeom prst="line">
                    <a:avLst/>
                  </a:prstGeom>
                  <a:noFill/>
                  <a:ln w="3175">
                    <a:solidFill>
                      <a:srgbClr val="000000"/>
                    </a:solidFill>
                    <a:round/>
                    <a:headEnd/>
                    <a:tailEnd/>
                  </a:ln>
                </p:spPr>
                <p:txBody>
                  <a:bodyPr/>
                  <a:lstStyle/>
                  <a:p>
                    <a:endParaRPr lang="en-US"/>
                  </a:p>
                </p:txBody>
              </p:sp>
              <p:sp>
                <p:nvSpPr>
                  <p:cNvPr id="171317" name="Line 1333"/>
                  <p:cNvSpPr>
                    <a:spLocks noChangeAspect="1" noChangeShapeType="1"/>
                  </p:cNvSpPr>
                  <p:nvPr/>
                </p:nvSpPr>
                <p:spPr bwMode="auto">
                  <a:xfrm>
                    <a:off x="4981" y="1074"/>
                    <a:ext cx="13" cy="1"/>
                  </a:xfrm>
                  <a:prstGeom prst="line">
                    <a:avLst/>
                  </a:prstGeom>
                  <a:noFill/>
                  <a:ln w="3175">
                    <a:solidFill>
                      <a:srgbClr val="000000"/>
                    </a:solidFill>
                    <a:round/>
                    <a:headEnd/>
                    <a:tailEnd/>
                  </a:ln>
                </p:spPr>
                <p:txBody>
                  <a:bodyPr/>
                  <a:lstStyle/>
                  <a:p>
                    <a:endParaRPr lang="en-US"/>
                  </a:p>
                </p:txBody>
              </p:sp>
              <p:sp>
                <p:nvSpPr>
                  <p:cNvPr id="171318" name="Line 1334"/>
                  <p:cNvSpPr>
                    <a:spLocks noChangeAspect="1" noChangeShapeType="1"/>
                  </p:cNvSpPr>
                  <p:nvPr/>
                </p:nvSpPr>
                <p:spPr bwMode="auto">
                  <a:xfrm>
                    <a:off x="3923" y="1040"/>
                    <a:ext cx="13" cy="1"/>
                  </a:xfrm>
                  <a:prstGeom prst="line">
                    <a:avLst/>
                  </a:prstGeom>
                  <a:noFill/>
                  <a:ln w="3175">
                    <a:solidFill>
                      <a:srgbClr val="000000"/>
                    </a:solidFill>
                    <a:round/>
                    <a:headEnd/>
                    <a:tailEnd/>
                  </a:ln>
                </p:spPr>
                <p:txBody>
                  <a:bodyPr/>
                  <a:lstStyle/>
                  <a:p>
                    <a:endParaRPr lang="en-US"/>
                  </a:p>
                </p:txBody>
              </p:sp>
              <p:sp>
                <p:nvSpPr>
                  <p:cNvPr id="171319" name="Line 1335"/>
                  <p:cNvSpPr>
                    <a:spLocks noChangeAspect="1" noChangeShapeType="1"/>
                  </p:cNvSpPr>
                  <p:nvPr/>
                </p:nvSpPr>
                <p:spPr bwMode="auto">
                  <a:xfrm>
                    <a:off x="4981" y="1040"/>
                    <a:ext cx="13" cy="1"/>
                  </a:xfrm>
                  <a:prstGeom prst="line">
                    <a:avLst/>
                  </a:prstGeom>
                  <a:noFill/>
                  <a:ln w="3175">
                    <a:solidFill>
                      <a:srgbClr val="000000"/>
                    </a:solidFill>
                    <a:round/>
                    <a:headEnd/>
                    <a:tailEnd/>
                  </a:ln>
                </p:spPr>
                <p:txBody>
                  <a:bodyPr/>
                  <a:lstStyle/>
                  <a:p>
                    <a:endParaRPr lang="en-US"/>
                  </a:p>
                </p:txBody>
              </p:sp>
              <p:sp>
                <p:nvSpPr>
                  <p:cNvPr id="171320" name="Line 1336"/>
                  <p:cNvSpPr>
                    <a:spLocks noChangeAspect="1" noChangeShapeType="1"/>
                  </p:cNvSpPr>
                  <p:nvPr/>
                </p:nvSpPr>
                <p:spPr bwMode="auto">
                  <a:xfrm>
                    <a:off x="3923" y="1006"/>
                    <a:ext cx="13" cy="1"/>
                  </a:xfrm>
                  <a:prstGeom prst="line">
                    <a:avLst/>
                  </a:prstGeom>
                  <a:noFill/>
                  <a:ln w="3175">
                    <a:solidFill>
                      <a:srgbClr val="000000"/>
                    </a:solidFill>
                    <a:round/>
                    <a:headEnd/>
                    <a:tailEnd/>
                  </a:ln>
                </p:spPr>
                <p:txBody>
                  <a:bodyPr/>
                  <a:lstStyle/>
                  <a:p>
                    <a:endParaRPr lang="en-US"/>
                  </a:p>
                </p:txBody>
              </p:sp>
              <p:sp>
                <p:nvSpPr>
                  <p:cNvPr id="171321" name="Line 1337"/>
                  <p:cNvSpPr>
                    <a:spLocks noChangeAspect="1" noChangeShapeType="1"/>
                  </p:cNvSpPr>
                  <p:nvPr/>
                </p:nvSpPr>
                <p:spPr bwMode="auto">
                  <a:xfrm>
                    <a:off x="4981" y="1006"/>
                    <a:ext cx="13" cy="1"/>
                  </a:xfrm>
                  <a:prstGeom prst="line">
                    <a:avLst/>
                  </a:prstGeom>
                  <a:noFill/>
                  <a:ln w="3175">
                    <a:solidFill>
                      <a:srgbClr val="000000"/>
                    </a:solidFill>
                    <a:round/>
                    <a:headEnd/>
                    <a:tailEnd/>
                  </a:ln>
                </p:spPr>
                <p:txBody>
                  <a:bodyPr/>
                  <a:lstStyle/>
                  <a:p>
                    <a:endParaRPr lang="en-US"/>
                  </a:p>
                </p:txBody>
              </p:sp>
              <p:sp>
                <p:nvSpPr>
                  <p:cNvPr id="171322" name="Line 1338"/>
                  <p:cNvSpPr>
                    <a:spLocks noChangeAspect="1" noChangeShapeType="1"/>
                  </p:cNvSpPr>
                  <p:nvPr/>
                </p:nvSpPr>
                <p:spPr bwMode="auto">
                  <a:xfrm>
                    <a:off x="3953" y="1788"/>
                    <a:ext cx="1" cy="13"/>
                  </a:xfrm>
                  <a:prstGeom prst="line">
                    <a:avLst/>
                  </a:prstGeom>
                  <a:noFill/>
                  <a:ln w="3175">
                    <a:solidFill>
                      <a:srgbClr val="000000"/>
                    </a:solidFill>
                    <a:round/>
                    <a:headEnd/>
                    <a:tailEnd/>
                  </a:ln>
                </p:spPr>
                <p:txBody>
                  <a:bodyPr/>
                  <a:lstStyle/>
                  <a:p>
                    <a:endParaRPr lang="en-US"/>
                  </a:p>
                </p:txBody>
              </p:sp>
              <p:sp>
                <p:nvSpPr>
                  <p:cNvPr id="171323" name="Line 1339"/>
                  <p:cNvSpPr>
                    <a:spLocks noChangeAspect="1" noChangeShapeType="1"/>
                  </p:cNvSpPr>
                  <p:nvPr/>
                </p:nvSpPr>
                <p:spPr bwMode="auto">
                  <a:xfrm>
                    <a:off x="3953" y="974"/>
                    <a:ext cx="1" cy="13"/>
                  </a:xfrm>
                  <a:prstGeom prst="line">
                    <a:avLst/>
                  </a:prstGeom>
                  <a:noFill/>
                  <a:ln w="3175">
                    <a:solidFill>
                      <a:srgbClr val="000000"/>
                    </a:solidFill>
                    <a:round/>
                    <a:headEnd/>
                    <a:tailEnd/>
                  </a:ln>
                </p:spPr>
                <p:txBody>
                  <a:bodyPr/>
                  <a:lstStyle/>
                  <a:p>
                    <a:endParaRPr lang="en-US"/>
                  </a:p>
                </p:txBody>
              </p:sp>
              <p:sp>
                <p:nvSpPr>
                  <p:cNvPr id="171324" name="Line 1340"/>
                  <p:cNvSpPr>
                    <a:spLocks noChangeAspect="1" noChangeShapeType="1"/>
                  </p:cNvSpPr>
                  <p:nvPr/>
                </p:nvSpPr>
                <p:spPr bwMode="auto">
                  <a:xfrm>
                    <a:off x="4014" y="1788"/>
                    <a:ext cx="1" cy="13"/>
                  </a:xfrm>
                  <a:prstGeom prst="line">
                    <a:avLst/>
                  </a:prstGeom>
                  <a:noFill/>
                  <a:ln w="3175">
                    <a:solidFill>
                      <a:srgbClr val="000000"/>
                    </a:solidFill>
                    <a:round/>
                    <a:headEnd/>
                    <a:tailEnd/>
                  </a:ln>
                </p:spPr>
                <p:txBody>
                  <a:bodyPr/>
                  <a:lstStyle/>
                  <a:p>
                    <a:endParaRPr lang="en-US"/>
                  </a:p>
                </p:txBody>
              </p:sp>
              <p:sp>
                <p:nvSpPr>
                  <p:cNvPr id="171325" name="Line 1341"/>
                  <p:cNvSpPr>
                    <a:spLocks noChangeAspect="1" noChangeShapeType="1"/>
                  </p:cNvSpPr>
                  <p:nvPr/>
                </p:nvSpPr>
                <p:spPr bwMode="auto">
                  <a:xfrm>
                    <a:off x="4014" y="974"/>
                    <a:ext cx="1" cy="13"/>
                  </a:xfrm>
                  <a:prstGeom prst="line">
                    <a:avLst/>
                  </a:prstGeom>
                  <a:noFill/>
                  <a:ln w="3175">
                    <a:solidFill>
                      <a:srgbClr val="000000"/>
                    </a:solidFill>
                    <a:round/>
                    <a:headEnd/>
                    <a:tailEnd/>
                  </a:ln>
                </p:spPr>
                <p:txBody>
                  <a:bodyPr/>
                  <a:lstStyle/>
                  <a:p>
                    <a:endParaRPr lang="en-US"/>
                  </a:p>
                </p:txBody>
              </p:sp>
              <p:sp>
                <p:nvSpPr>
                  <p:cNvPr id="171326" name="Line 1342"/>
                  <p:cNvSpPr>
                    <a:spLocks noChangeAspect="1" noChangeShapeType="1"/>
                  </p:cNvSpPr>
                  <p:nvPr/>
                </p:nvSpPr>
                <p:spPr bwMode="auto">
                  <a:xfrm>
                    <a:off x="4076" y="1774"/>
                    <a:ext cx="1" cy="27"/>
                  </a:xfrm>
                  <a:prstGeom prst="line">
                    <a:avLst/>
                  </a:prstGeom>
                  <a:noFill/>
                  <a:ln w="3175">
                    <a:solidFill>
                      <a:srgbClr val="000000"/>
                    </a:solidFill>
                    <a:round/>
                    <a:headEnd/>
                    <a:tailEnd/>
                  </a:ln>
                </p:spPr>
                <p:txBody>
                  <a:bodyPr/>
                  <a:lstStyle/>
                  <a:p>
                    <a:endParaRPr lang="en-US"/>
                  </a:p>
                </p:txBody>
              </p:sp>
              <p:sp>
                <p:nvSpPr>
                  <p:cNvPr id="171327" name="Line 1343"/>
                  <p:cNvSpPr>
                    <a:spLocks noChangeAspect="1" noChangeShapeType="1"/>
                  </p:cNvSpPr>
                  <p:nvPr/>
                </p:nvSpPr>
                <p:spPr bwMode="auto">
                  <a:xfrm flipV="1">
                    <a:off x="4076" y="974"/>
                    <a:ext cx="1" cy="27"/>
                  </a:xfrm>
                  <a:prstGeom prst="line">
                    <a:avLst/>
                  </a:prstGeom>
                  <a:noFill/>
                  <a:ln w="3175">
                    <a:solidFill>
                      <a:srgbClr val="000000"/>
                    </a:solidFill>
                    <a:round/>
                    <a:headEnd/>
                    <a:tailEnd/>
                  </a:ln>
                </p:spPr>
                <p:txBody>
                  <a:bodyPr/>
                  <a:lstStyle/>
                  <a:p>
                    <a:endParaRPr lang="en-US"/>
                  </a:p>
                </p:txBody>
              </p:sp>
              <p:sp>
                <p:nvSpPr>
                  <p:cNvPr id="171328" name="Line 1344"/>
                  <p:cNvSpPr>
                    <a:spLocks noChangeAspect="1" noChangeShapeType="1"/>
                  </p:cNvSpPr>
                  <p:nvPr/>
                </p:nvSpPr>
                <p:spPr bwMode="auto">
                  <a:xfrm>
                    <a:off x="4137" y="1788"/>
                    <a:ext cx="1" cy="13"/>
                  </a:xfrm>
                  <a:prstGeom prst="line">
                    <a:avLst/>
                  </a:prstGeom>
                  <a:noFill/>
                  <a:ln w="3175">
                    <a:solidFill>
                      <a:srgbClr val="000000"/>
                    </a:solidFill>
                    <a:round/>
                    <a:headEnd/>
                    <a:tailEnd/>
                  </a:ln>
                </p:spPr>
                <p:txBody>
                  <a:bodyPr/>
                  <a:lstStyle/>
                  <a:p>
                    <a:endParaRPr lang="en-US"/>
                  </a:p>
                </p:txBody>
              </p:sp>
              <p:sp>
                <p:nvSpPr>
                  <p:cNvPr id="171329" name="Line 1345"/>
                  <p:cNvSpPr>
                    <a:spLocks noChangeAspect="1" noChangeShapeType="1"/>
                  </p:cNvSpPr>
                  <p:nvPr/>
                </p:nvSpPr>
                <p:spPr bwMode="auto">
                  <a:xfrm>
                    <a:off x="4137" y="974"/>
                    <a:ext cx="1" cy="13"/>
                  </a:xfrm>
                  <a:prstGeom prst="line">
                    <a:avLst/>
                  </a:prstGeom>
                  <a:noFill/>
                  <a:ln w="3175">
                    <a:solidFill>
                      <a:srgbClr val="000000"/>
                    </a:solidFill>
                    <a:round/>
                    <a:headEnd/>
                    <a:tailEnd/>
                  </a:ln>
                </p:spPr>
                <p:txBody>
                  <a:bodyPr/>
                  <a:lstStyle/>
                  <a:p>
                    <a:endParaRPr lang="en-US"/>
                  </a:p>
                </p:txBody>
              </p:sp>
              <p:sp>
                <p:nvSpPr>
                  <p:cNvPr id="171330" name="Line 1346"/>
                  <p:cNvSpPr>
                    <a:spLocks noChangeAspect="1" noChangeShapeType="1"/>
                  </p:cNvSpPr>
                  <p:nvPr/>
                </p:nvSpPr>
                <p:spPr bwMode="auto">
                  <a:xfrm>
                    <a:off x="4197" y="1788"/>
                    <a:ext cx="1" cy="13"/>
                  </a:xfrm>
                  <a:prstGeom prst="line">
                    <a:avLst/>
                  </a:prstGeom>
                  <a:noFill/>
                  <a:ln w="3175">
                    <a:solidFill>
                      <a:srgbClr val="000000"/>
                    </a:solidFill>
                    <a:round/>
                    <a:headEnd/>
                    <a:tailEnd/>
                  </a:ln>
                </p:spPr>
                <p:txBody>
                  <a:bodyPr/>
                  <a:lstStyle/>
                  <a:p>
                    <a:endParaRPr lang="en-US"/>
                  </a:p>
                </p:txBody>
              </p:sp>
              <p:sp>
                <p:nvSpPr>
                  <p:cNvPr id="171331" name="Line 1347"/>
                  <p:cNvSpPr>
                    <a:spLocks noChangeAspect="1" noChangeShapeType="1"/>
                  </p:cNvSpPr>
                  <p:nvPr/>
                </p:nvSpPr>
                <p:spPr bwMode="auto">
                  <a:xfrm>
                    <a:off x="4197" y="974"/>
                    <a:ext cx="1" cy="13"/>
                  </a:xfrm>
                  <a:prstGeom prst="line">
                    <a:avLst/>
                  </a:prstGeom>
                  <a:noFill/>
                  <a:ln w="3175">
                    <a:solidFill>
                      <a:srgbClr val="000000"/>
                    </a:solidFill>
                    <a:round/>
                    <a:headEnd/>
                    <a:tailEnd/>
                  </a:ln>
                </p:spPr>
                <p:txBody>
                  <a:bodyPr/>
                  <a:lstStyle/>
                  <a:p>
                    <a:endParaRPr lang="en-US"/>
                  </a:p>
                </p:txBody>
              </p:sp>
              <p:sp>
                <p:nvSpPr>
                  <p:cNvPr id="171332" name="Line 1348"/>
                  <p:cNvSpPr>
                    <a:spLocks noChangeAspect="1" noChangeShapeType="1"/>
                  </p:cNvSpPr>
                  <p:nvPr/>
                </p:nvSpPr>
                <p:spPr bwMode="auto">
                  <a:xfrm>
                    <a:off x="4259" y="1788"/>
                    <a:ext cx="1" cy="13"/>
                  </a:xfrm>
                  <a:prstGeom prst="line">
                    <a:avLst/>
                  </a:prstGeom>
                  <a:noFill/>
                  <a:ln w="3175">
                    <a:solidFill>
                      <a:srgbClr val="000000"/>
                    </a:solidFill>
                    <a:round/>
                    <a:headEnd/>
                    <a:tailEnd/>
                  </a:ln>
                </p:spPr>
                <p:txBody>
                  <a:bodyPr/>
                  <a:lstStyle/>
                  <a:p>
                    <a:endParaRPr lang="en-US"/>
                  </a:p>
                </p:txBody>
              </p:sp>
              <p:sp>
                <p:nvSpPr>
                  <p:cNvPr id="171333" name="Line 1349"/>
                  <p:cNvSpPr>
                    <a:spLocks noChangeAspect="1" noChangeShapeType="1"/>
                  </p:cNvSpPr>
                  <p:nvPr/>
                </p:nvSpPr>
                <p:spPr bwMode="auto">
                  <a:xfrm>
                    <a:off x="4259" y="974"/>
                    <a:ext cx="1" cy="13"/>
                  </a:xfrm>
                  <a:prstGeom prst="line">
                    <a:avLst/>
                  </a:prstGeom>
                  <a:noFill/>
                  <a:ln w="3175">
                    <a:solidFill>
                      <a:srgbClr val="000000"/>
                    </a:solidFill>
                    <a:round/>
                    <a:headEnd/>
                    <a:tailEnd/>
                  </a:ln>
                </p:spPr>
                <p:txBody>
                  <a:bodyPr/>
                  <a:lstStyle/>
                  <a:p>
                    <a:endParaRPr lang="en-US"/>
                  </a:p>
                </p:txBody>
              </p:sp>
              <p:sp>
                <p:nvSpPr>
                  <p:cNvPr id="171334" name="Line 1350"/>
                  <p:cNvSpPr>
                    <a:spLocks noChangeAspect="1" noChangeShapeType="1"/>
                  </p:cNvSpPr>
                  <p:nvPr/>
                </p:nvSpPr>
                <p:spPr bwMode="auto">
                  <a:xfrm>
                    <a:off x="4320" y="1788"/>
                    <a:ext cx="1" cy="13"/>
                  </a:xfrm>
                  <a:prstGeom prst="line">
                    <a:avLst/>
                  </a:prstGeom>
                  <a:noFill/>
                  <a:ln w="3175">
                    <a:solidFill>
                      <a:srgbClr val="000000"/>
                    </a:solidFill>
                    <a:round/>
                    <a:headEnd/>
                    <a:tailEnd/>
                  </a:ln>
                </p:spPr>
                <p:txBody>
                  <a:bodyPr/>
                  <a:lstStyle/>
                  <a:p>
                    <a:endParaRPr lang="en-US"/>
                  </a:p>
                </p:txBody>
              </p:sp>
              <p:sp>
                <p:nvSpPr>
                  <p:cNvPr id="171335" name="Line 1351"/>
                  <p:cNvSpPr>
                    <a:spLocks noChangeAspect="1" noChangeShapeType="1"/>
                  </p:cNvSpPr>
                  <p:nvPr/>
                </p:nvSpPr>
                <p:spPr bwMode="auto">
                  <a:xfrm>
                    <a:off x="4320" y="974"/>
                    <a:ext cx="1" cy="13"/>
                  </a:xfrm>
                  <a:prstGeom prst="line">
                    <a:avLst/>
                  </a:prstGeom>
                  <a:noFill/>
                  <a:ln w="3175">
                    <a:solidFill>
                      <a:srgbClr val="000000"/>
                    </a:solidFill>
                    <a:round/>
                    <a:headEnd/>
                    <a:tailEnd/>
                  </a:ln>
                </p:spPr>
                <p:txBody>
                  <a:bodyPr/>
                  <a:lstStyle/>
                  <a:p>
                    <a:endParaRPr lang="en-US"/>
                  </a:p>
                </p:txBody>
              </p:sp>
              <p:sp>
                <p:nvSpPr>
                  <p:cNvPr id="171336" name="Line 1352"/>
                  <p:cNvSpPr>
                    <a:spLocks noChangeAspect="1" noChangeShapeType="1"/>
                  </p:cNvSpPr>
                  <p:nvPr/>
                </p:nvSpPr>
                <p:spPr bwMode="auto">
                  <a:xfrm>
                    <a:off x="4381" y="1774"/>
                    <a:ext cx="1" cy="27"/>
                  </a:xfrm>
                  <a:prstGeom prst="line">
                    <a:avLst/>
                  </a:prstGeom>
                  <a:noFill/>
                  <a:ln w="3175">
                    <a:solidFill>
                      <a:srgbClr val="000000"/>
                    </a:solidFill>
                    <a:round/>
                    <a:headEnd/>
                    <a:tailEnd/>
                  </a:ln>
                </p:spPr>
                <p:txBody>
                  <a:bodyPr/>
                  <a:lstStyle/>
                  <a:p>
                    <a:endParaRPr lang="en-US"/>
                  </a:p>
                </p:txBody>
              </p:sp>
              <p:sp>
                <p:nvSpPr>
                  <p:cNvPr id="171337" name="Line 1353"/>
                  <p:cNvSpPr>
                    <a:spLocks noChangeAspect="1" noChangeShapeType="1"/>
                  </p:cNvSpPr>
                  <p:nvPr/>
                </p:nvSpPr>
                <p:spPr bwMode="auto">
                  <a:xfrm flipV="1">
                    <a:off x="4381" y="974"/>
                    <a:ext cx="1" cy="27"/>
                  </a:xfrm>
                  <a:prstGeom prst="line">
                    <a:avLst/>
                  </a:prstGeom>
                  <a:noFill/>
                  <a:ln w="3175">
                    <a:solidFill>
                      <a:srgbClr val="000000"/>
                    </a:solidFill>
                    <a:round/>
                    <a:headEnd/>
                    <a:tailEnd/>
                  </a:ln>
                </p:spPr>
                <p:txBody>
                  <a:bodyPr/>
                  <a:lstStyle/>
                  <a:p>
                    <a:endParaRPr lang="en-US"/>
                  </a:p>
                </p:txBody>
              </p:sp>
              <p:sp>
                <p:nvSpPr>
                  <p:cNvPr id="171338" name="Line 1354"/>
                  <p:cNvSpPr>
                    <a:spLocks noChangeAspect="1" noChangeShapeType="1"/>
                  </p:cNvSpPr>
                  <p:nvPr/>
                </p:nvSpPr>
                <p:spPr bwMode="auto">
                  <a:xfrm>
                    <a:off x="4443" y="1788"/>
                    <a:ext cx="1" cy="13"/>
                  </a:xfrm>
                  <a:prstGeom prst="line">
                    <a:avLst/>
                  </a:prstGeom>
                  <a:noFill/>
                  <a:ln w="3175">
                    <a:solidFill>
                      <a:srgbClr val="000000"/>
                    </a:solidFill>
                    <a:round/>
                    <a:headEnd/>
                    <a:tailEnd/>
                  </a:ln>
                </p:spPr>
                <p:txBody>
                  <a:bodyPr/>
                  <a:lstStyle/>
                  <a:p>
                    <a:endParaRPr lang="en-US"/>
                  </a:p>
                </p:txBody>
              </p:sp>
              <p:sp>
                <p:nvSpPr>
                  <p:cNvPr id="171339" name="Line 1355"/>
                  <p:cNvSpPr>
                    <a:spLocks noChangeAspect="1" noChangeShapeType="1"/>
                  </p:cNvSpPr>
                  <p:nvPr/>
                </p:nvSpPr>
                <p:spPr bwMode="auto">
                  <a:xfrm>
                    <a:off x="4443" y="974"/>
                    <a:ext cx="1" cy="13"/>
                  </a:xfrm>
                  <a:prstGeom prst="line">
                    <a:avLst/>
                  </a:prstGeom>
                  <a:noFill/>
                  <a:ln w="3175">
                    <a:solidFill>
                      <a:srgbClr val="000000"/>
                    </a:solidFill>
                    <a:round/>
                    <a:headEnd/>
                    <a:tailEnd/>
                  </a:ln>
                </p:spPr>
                <p:txBody>
                  <a:bodyPr/>
                  <a:lstStyle/>
                  <a:p>
                    <a:endParaRPr lang="en-US"/>
                  </a:p>
                </p:txBody>
              </p:sp>
              <p:sp>
                <p:nvSpPr>
                  <p:cNvPr id="171340" name="Line 1356"/>
                  <p:cNvSpPr>
                    <a:spLocks noChangeAspect="1" noChangeShapeType="1"/>
                  </p:cNvSpPr>
                  <p:nvPr/>
                </p:nvSpPr>
                <p:spPr bwMode="auto">
                  <a:xfrm>
                    <a:off x="4503" y="1788"/>
                    <a:ext cx="1" cy="13"/>
                  </a:xfrm>
                  <a:prstGeom prst="line">
                    <a:avLst/>
                  </a:prstGeom>
                  <a:noFill/>
                  <a:ln w="3175">
                    <a:solidFill>
                      <a:srgbClr val="000000"/>
                    </a:solidFill>
                    <a:round/>
                    <a:headEnd/>
                    <a:tailEnd/>
                  </a:ln>
                </p:spPr>
                <p:txBody>
                  <a:bodyPr/>
                  <a:lstStyle/>
                  <a:p>
                    <a:endParaRPr lang="en-US"/>
                  </a:p>
                </p:txBody>
              </p:sp>
              <p:sp>
                <p:nvSpPr>
                  <p:cNvPr id="171341" name="Line 1357"/>
                  <p:cNvSpPr>
                    <a:spLocks noChangeAspect="1" noChangeShapeType="1"/>
                  </p:cNvSpPr>
                  <p:nvPr/>
                </p:nvSpPr>
                <p:spPr bwMode="auto">
                  <a:xfrm>
                    <a:off x="4503" y="974"/>
                    <a:ext cx="1" cy="13"/>
                  </a:xfrm>
                  <a:prstGeom prst="line">
                    <a:avLst/>
                  </a:prstGeom>
                  <a:noFill/>
                  <a:ln w="3175">
                    <a:solidFill>
                      <a:srgbClr val="000000"/>
                    </a:solidFill>
                    <a:round/>
                    <a:headEnd/>
                    <a:tailEnd/>
                  </a:ln>
                </p:spPr>
                <p:txBody>
                  <a:bodyPr/>
                  <a:lstStyle/>
                  <a:p>
                    <a:endParaRPr lang="en-US"/>
                  </a:p>
                </p:txBody>
              </p:sp>
              <p:sp>
                <p:nvSpPr>
                  <p:cNvPr id="171342" name="Line 1358"/>
                  <p:cNvSpPr>
                    <a:spLocks noChangeAspect="1" noChangeShapeType="1"/>
                  </p:cNvSpPr>
                  <p:nvPr/>
                </p:nvSpPr>
                <p:spPr bwMode="auto">
                  <a:xfrm>
                    <a:off x="4564" y="1788"/>
                    <a:ext cx="1" cy="13"/>
                  </a:xfrm>
                  <a:prstGeom prst="line">
                    <a:avLst/>
                  </a:prstGeom>
                  <a:noFill/>
                  <a:ln w="3175">
                    <a:solidFill>
                      <a:srgbClr val="000000"/>
                    </a:solidFill>
                    <a:round/>
                    <a:headEnd/>
                    <a:tailEnd/>
                  </a:ln>
                </p:spPr>
                <p:txBody>
                  <a:bodyPr/>
                  <a:lstStyle/>
                  <a:p>
                    <a:endParaRPr lang="en-US"/>
                  </a:p>
                </p:txBody>
              </p:sp>
              <p:sp>
                <p:nvSpPr>
                  <p:cNvPr id="171343" name="Line 1359"/>
                  <p:cNvSpPr>
                    <a:spLocks noChangeAspect="1" noChangeShapeType="1"/>
                  </p:cNvSpPr>
                  <p:nvPr/>
                </p:nvSpPr>
                <p:spPr bwMode="auto">
                  <a:xfrm>
                    <a:off x="4564" y="974"/>
                    <a:ext cx="1" cy="13"/>
                  </a:xfrm>
                  <a:prstGeom prst="line">
                    <a:avLst/>
                  </a:prstGeom>
                  <a:noFill/>
                  <a:ln w="3175">
                    <a:solidFill>
                      <a:srgbClr val="000000"/>
                    </a:solidFill>
                    <a:round/>
                    <a:headEnd/>
                    <a:tailEnd/>
                  </a:ln>
                </p:spPr>
                <p:txBody>
                  <a:bodyPr/>
                  <a:lstStyle/>
                  <a:p>
                    <a:endParaRPr lang="en-US"/>
                  </a:p>
                </p:txBody>
              </p:sp>
              <p:sp>
                <p:nvSpPr>
                  <p:cNvPr id="171344" name="Line 1360"/>
                  <p:cNvSpPr>
                    <a:spLocks noChangeAspect="1" noChangeShapeType="1"/>
                  </p:cNvSpPr>
                  <p:nvPr/>
                </p:nvSpPr>
                <p:spPr bwMode="auto">
                  <a:xfrm>
                    <a:off x="4626" y="1788"/>
                    <a:ext cx="1" cy="13"/>
                  </a:xfrm>
                  <a:prstGeom prst="line">
                    <a:avLst/>
                  </a:prstGeom>
                  <a:noFill/>
                  <a:ln w="3175">
                    <a:solidFill>
                      <a:srgbClr val="000000"/>
                    </a:solidFill>
                    <a:round/>
                    <a:headEnd/>
                    <a:tailEnd/>
                  </a:ln>
                </p:spPr>
                <p:txBody>
                  <a:bodyPr/>
                  <a:lstStyle/>
                  <a:p>
                    <a:endParaRPr lang="en-US"/>
                  </a:p>
                </p:txBody>
              </p:sp>
              <p:sp>
                <p:nvSpPr>
                  <p:cNvPr id="171345" name="Line 1361"/>
                  <p:cNvSpPr>
                    <a:spLocks noChangeAspect="1" noChangeShapeType="1"/>
                  </p:cNvSpPr>
                  <p:nvPr/>
                </p:nvSpPr>
                <p:spPr bwMode="auto">
                  <a:xfrm>
                    <a:off x="4626" y="974"/>
                    <a:ext cx="1" cy="13"/>
                  </a:xfrm>
                  <a:prstGeom prst="line">
                    <a:avLst/>
                  </a:prstGeom>
                  <a:noFill/>
                  <a:ln w="3175">
                    <a:solidFill>
                      <a:srgbClr val="000000"/>
                    </a:solidFill>
                    <a:round/>
                    <a:headEnd/>
                    <a:tailEnd/>
                  </a:ln>
                </p:spPr>
                <p:txBody>
                  <a:bodyPr/>
                  <a:lstStyle/>
                  <a:p>
                    <a:endParaRPr lang="en-US"/>
                  </a:p>
                </p:txBody>
              </p:sp>
              <p:sp>
                <p:nvSpPr>
                  <p:cNvPr id="171346" name="Line 1362"/>
                  <p:cNvSpPr>
                    <a:spLocks noChangeAspect="1" noChangeShapeType="1"/>
                  </p:cNvSpPr>
                  <p:nvPr/>
                </p:nvSpPr>
                <p:spPr bwMode="auto">
                  <a:xfrm>
                    <a:off x="4687" y="1774"/>
                    <a:ext cx="1" cy="27"/>
                  </a:xfrm>
                  <a:prstGeom prst="line">
                    <a:avLst/>
                  </a:prstGeom>
                  <a:noFill/>
                  <a:ln w="3175">
                    <a:solidFill>
                      <a:srgbClr val="000000"/>
                    </a:solidFill>
                    <a:round/>
                    <a:headEnd/>
                    <a:tailEnd/>
                  </a:ln>
                </p:spPr>
                <p:txBody>
                  <a:bodyPr/>
                  <a:lstStyle/>
                  <a:p>
                    <a:endParaRPr lang="en-US"/>
                  </a:p>
                </p:txBody>
              </p:sp>
              <p:sp>
                <p:nvSpPr>
                  <p:cNvPr id="171347" name="Line 1363"/>
                  <p:cNvSpPr>
                    <a:spLocks noChangeAspect="1" noChangeShapeType="1"/>
                  </p:cNvSpPr>
                  <p:nvPr/>
                </p:nvSpPr>
                <p:spPr bwMode="auto">
                  <a:xfrm flipV="1">
                    <a:off x="4687" y="974"/>
                    <a:ext cx="1" cy="27"/>
                  </a:xfrm>
                  <a:prstGeom prst="line">
                    <a:avLst/>
                  </a:prstGeom>
                  <a:noFill/>
                  <a:ln w="3175">
                    <a:solidFill>
                      <a:srgbClr val="000000"/>
                    </a:solidFill>
                    <a:round/>
                    <a:headEnd/>
                    <a:tailEnd/>
                  </a:ln>
                </p:spPr>
                <p:txBody>
                  <a:bodyPr/>
                  <a:lstStyle/>
                  <a:p>
                    <a:endParaRPr lang="en-US"/>
                  </a:p>
                </p:txBody>
              </p:sp>
              <p:sp>
                <p:nvSpPr>
                  <p:cNvPr id="171348" name="Line 1364"/>
                  <p:cNvSpPr>
                    <a:spLocks noChangeAspect="1" noChangeShapeType="1"/>
                  </p:cNvSpPr>
                  <p:nvPr/>
                </p:nvSpPr>
                <p:spPr bwMode="auto">
                  <a:xfrm>
                    <a:off x="4748" y="1788"/>
                    <a:ext cx="1" cy="13"/>
                  </a:xfrm>
                  <a:prstGeom prst="line">
                    <a:avLst/>
                  </a:prstGeom>
                  <a:noFill/>
                  <a:ln w="3175">
                    <a:solidFill>
                      <a:srgbClr val="000000"/>
                    </a:solidFill>
                    <a:round/>
                    <a:headEnd/>
                    <a:tailEnd/>
                  </a:ln>
                </p:spPr>
                <p:txBody>
                  <a:bodyPr/>
                  <a:lstStyle/>
                  <a:p>
                    <a:endParaRPr lang="en-US"/>
                  </a:p>
                </p:txBody>
              </p:sp>
              <p:sp>
                <p:nvSpPr>
                  <p:cNvPr id="171349" name="Line 1365"/>
                  <p:cNvSpPr>
                    <a:spLocks noChangeAspect="1" noChangeShapeType="1"/>
                  </p:cNvSpPr>
                  <p:nvPr/>
                </p:nvSpPr>
                <p:spPr bwMode="auto">
                  <a:xfrm>
                    <a:off x="4748" y="974"/>
                    <a:ext cx="1" cy="13"/>
                  </a:xfrm>
                  <a:prstGeom prst="line">
                    <a:avLst/>
                  </a:prstGeom>
                  <a:noFill/>
                  <a:ln w="3175">
                    <a:solidFill>
                      <a:srgbClr val="000000"/>
                    </a:solidFill>
                    <a:round/>
                    <a:headEnd/>
                    <a:tailEnd/>
                  </a:ln>
                </p:spPr>
                <p:txBody>
                  <a:bodyPr/>
                  <a:lstStyle/>
                  <a:p>
                    <a:endParaRPr lang="en-US"/>
                  </a:p>
                </p:txBody>
              </p:sp>
              <p:sp>
                <p:nvSpPr>
                  <p:cNvPr id="171350" name="Line 1366"/>
                  <p:cNvSpPr>
                    <a:spLocks noChangeAspect="1" noChangeShapeType="1"/>
                  </p:cNvSpPr>
                  <p:nvPr/>
                </p:nvSpPr>
                <p:spPr bwMode="auto">
                  <a:xfrm>
                    <a:off x="4809" y="1788"/>
                    <a:ext cx="1" cy="13"/>
                  </a:xfrm>
                  <a:prstGeom prst="line">
                    <a:avLst/>
                  </a:prstGeom>
                  <a:noFill/>
                  <a:ln w="3175">
                    <a:solidFill>
                      <a:srgbClr val="000000"/>
                    </a:solidFill>
                    <a:round/>
                    <a:headEnd/>
                    <a:tailEnd/>
                  </a:ln>
                </p:spPr>
                <p:txBody>
                  <a:bodyPr/>
                  <a:lstStyle/>
                  <a:p>
                    <a:endParaRPr lang="en-US"/>
                  </a:p>
                </p:txBody>
              </p:sp>
              <p:sp>
                <p:nvSpPr>
                  <p:cNvPr id="171351" name="Line 1367"/>
                  <p:cNvSpPr>
                    <a:spLocks noChangeAspect="1" noChangeShapeType="1"/>
                  </p:cNvSpPr>
                  <p:nvPr/>
                </p:nvSpPr>
                <p:spPr bwMode="auto">
                  <a:xfrm>
                    <a:off x="4809" y="974"/>
                    <a:ext cx="1" cy="13"/>
                  </a:xfrm>
                  <a:prstGeom prst="line">
                    <a:avLst/>
                  </a:prstGeom>
                  <a:noFill/>
                  <a:ln w="3175">
                    <a:solidFill>
                      <a:srgbClr val="000000"/>
                    </a:solidFill>
                    <a:round/>
                    <a:headEnd/>
                    <a:tailEnd/>
                  </a:ln>
                </p:spPr>
                <p:txBody>
                  <a:bodyPr/>
                  <a:lstStyle/>
                  <a:p>
                    <a:endParaRPr lang="en-US"/>
                  </a:p>
                </p:txBody>
              </p:sp>
              <p:sp>
                <p:nvSpPr>
                  <p:cNvPr id="171352" name="Line 1368"/>
                  <p:cNvSpPr>
                    <a:spLocks noChangeAspect="1" noChangeShapeType="1"/>
                  </p:cNvSpPr>
                  <p:nvPr/>
                </p:nvSpPr>
                <p:spPr bwMode="auto">
                  <a:xfrm>
                    <a:off x="4870" y="1788"/>
                    <a:ext cx="1" cy="13"/>
                  </a:xfrm>
                  <a:prstGeom prst="line">
                    <a:avLst/>
                  </a:prstGeom>
                  <a:noFill/>
                  <a:ln w="3175">
                    <a:solidFill>
                      <a:srgbClr val="000000"/>
                    </a:solidFill>
                    <a:round/>
                    <a:headEnd/>
                    <a:tailEnd/>
                  </a:ln>
                </p:spPr>
                <p:txBody>
                  <a:bodyPr/>
                  <a:lstStyle/>
                  <a:p>
                    <a:endParaRPr lang="en-US"/>
                  </a:p>
                </p:txBody>
              </p:sp>
              <p:sp>
                <p:nvSpPr>
                  <p:cNvPr id="171353" name="Line 1369"/>
                  <p:cNvSpPr>
                    <a:spLocks noChangeAspect="1" noChangeShapeType="1"/>
                  </p:cNvSpPr>
                  <p:nvPr/>
                </p:nvSpPr>
                <p:spPr bwMode="auto">
                  <a:xfrm>
                    <a:off x="4870" y="974"/>
                    <a:ext cx="1" cy="13"/>
                  </a:xfrm>
                  <a:prstGeom prst="line">
                    <a:avLst/>
                  </a:prstGeom>
                  <a:noFill/>
                  <a:ln w="3175">
                    <a:solidFill>
                      <a:srgbClr val="000000"/>
                    </a:solidFill>
                    <a:round/>
                    <a:headEnd/>
                    <a:tailEnd/>
                  </a:ln>
                </p:spPr>
                <p:txBody>
                  <a:bodyPr/>
                  <a:lstStyle/>
                  <a:p>
                    <a:endParaRPr lang="en-US"/>
                  </a:p>
                </p:txBody>
              </p:sp>
              <p:sp>
                <p:nvSpPr>
                  <p:cNvPr id="171354" name="Line 1370"/>
                  <p:cNvSpPr>
                    <a:spLocks noChangeAspect="1" noChangeShapeType="1"/>
                  </p:cNvSpPr>
                  <p:nvPr/>
                </p:nvSpPr>
                <p:spPr bwMode="auto">
                  <a:xfrm>
                    <a:off x="4932" y="1788"/>
                    <a:ext cx="1" cy="13"/>
                  </a:xfrm>
                  <a:prstGeom prst="line">
                    <a:avLst/>
                  </a:prstGeom>
                  <a:noFill/>
                  <a:ln w="3175">
                    <a:solidFill>
                      <a:srgbClr val="000000"/>
                    </a:solidFill>
                    <a:round/>
                    <a:headEnd/>
                    <a:tailEnd/>
                  </a:ln>
                </p:spPr>
                <p:txBody>
                  <a:bodyPr/>
                  <a:lstStyle/>
                  <a:p>
                    <a:endParaRPr lang="en-US"/>
                  </a:p>
                </p:txBody>
              </p:sp>
              <p:sp>
                <p:nvSpPr>
                  <p:cNvPr id="171355" name="Line 1371"/>
                  <p:cNvSpPr>
                    <a:spLocks noChangeAspect="1" noChangeShapeType="1"/>
                  </p:cNvSpPr>
                  <p:nvPr/>
                </p:nvSpPr>
                <p:spPr bwMode="auto">
                  <a:xfrm>
                    <a:off x="4932" y="974"/>
                    <a:ext cx="1" cy="13"/>
                  </a:xfrm>
                  <a:prstGeom prst="line">
                    <a:avLst/>
                  </a:prstGeom>
                  <a:noFill/>
                  <a:ln w="3175">
                    <a:solidFill>
                      <a:srgbClr val="000000"/>
                    </a:solidFill>
                    <a:round/>
                    <a:headEnd/>
                    <a:tailEnd/>
                  </a:ln>
                </p:spPr>
                <p:txBody>
                  <a:bodyPr/>
                  <a:lstStyle/>
                  <a:p>
                    <a:endParaRPr lang="en-US"/>
                  </a:p>
                </p:txBody>
              </p:sp>
              <p:sp>
                <p:nvSpPr>
                  <p:cNvPr id="171356" name="Line 1372"/>
                  <p:cNvSpPr>
                    <a:spLocks noChangeAspect="1" noChangeShapeType="1"/>
                  </p:cNvSpPr>
                  <p:nvPr/>
                </p:nvSpPr>
                <p:spPr bwMode="auto">
                  <a:xfrm>
                    <a:off x="4993" y="1774"/>
                    <a:ext cx="1" cy="27"/>
                  </a:xfrm>
                  <a:prstGeom prst="line">
                    <a:avLst/>
                  </a:prstGeom>
                  <a:noFill/>
                  <a:ln w="3175">
                    <a:solidFill>
                      <a:srgbClr val="000000"/>
                    </a:solidFill>
                    <a:round/>
                    <a:headEnd/>
                    <a:tailEnd/>
                  </a:ln>
                </p:spPr>
                <p:txBody>
                  <a:bodyPr/>
                  <a:lstStyle/>
                  <a:p>
                    <a:endParaRPr lang="en-US"/>
                  </a:p>
                </p:txBody>
              </p:sp>
              <p:sp>
                <p:nvSpPr>
                  <p:cNvPr id="171357" name="Line 1373"/>
                  <p:cNvSpPr>
                    <a:spLocks noChangeAspect="1" noChangeShapeType="1"/>
                  </p:cNvSpPr>
                  <p:nvPr/>
                </p:nvSpPr>
                <p:spPr bwMode="auto">
                  <a:xfrm flipV="1">
                    <a:off x="4993" y="974"/>
                    <a:ext cx="1" cy="27"/>
                  </a:xfrm>
                  <a:prstGeom prst="line">
                    <a:avLst/>
                  </a:prstGeom>
                  <a:noFill/>
                  <a:ln w="3175">
                    <a:solidFill>
                      <a:srgbClr val="000000"/>
                    </a:solidFill>
                    <a:round/>
                    <a:headEnd/>
                    <a:tailEnd/>
                  </a:ln>
                </p:spPr>
                <p:txBody>
                  <a:bodyPr/>
                  <a:lstStyle/>
                  <a:p>
                    <a:endParaRPr lang="en-US"/>
                  </a:p>
                </p:txBody>
              </p:sp>
              <p:sp>
                <p:nvSpPr>
                  <p:cNvPr id="171358" name="Freeform 1374"/>
                  <p:cNvSpPr>
                    <a:spLocks noChangeAspect="1"/>
                  </p:cNvSpPr>
                  <p:nvPr/>
                </p:nvSpPr>
                <p:spPr bwMode="auto">
                  <a:xfrm>
                    <a:off x="3923" y="1030"/>
                    <a:ext cx="1070" cy="744"/>
                  </a:xfrm>
                  <a:custGeom>
                    <a:avLst/>
                    <a:gdLst/>
                    <a:ahLst/>
                    <a:cxnLst>
                      <a:cxn ang="0">
                        <a:pos x="11" y="744"/>
                      </a:cxn>
                      <a:cxn ang="0">
                        <a:pos x="24" y="744"/>
                      </a:cxn>
                      <a:cxn ang="0">
                        <a:pos x="38" y="743"/>
                      </a:cxn>
                      <a:cxn ang="0">
                        <a:pos x="52" y="743"/>
                      </a:cxn>
                      <a:cxn ang="0">
                        <a:pos x="67" y="742"/>
                      </a:cxn>
                      <a:cxn ang="0">
                        <a:pos x="81" y="742"/>
                      </a:cxn>
                      <a:cxn ang="0">
                        <a:pos x="94" y="741"/>
                      </a:cxn>
                      <a:cxn ang="0">
                        <a:pos x="108" y="741"/>
                      </a:cxn>
                      <a:cxn ang="0">
                        <a:pos x="122" y="740"/>
                      </a:cxn>
                      <a:cxn ang="0">
                        <a:pos x="137" y="739"/>
                      </a:cxn>
                      <a:cxn ang="0">
                        <a:pos x="150" y="738"/>
                      </a:cxn>
                      <a:cxn ang="0">
                        <a:pos x="164" y="737"/>
                      </a:cxn>
                      <a:cxn ang="0">
                        <a:pos x="178" y="736"/>
                      </a:cxn>
                      <a:cxn ang="0">
                        <a:pos x="192" y="735"/>
                      </a:cxn>
                      <a:cxn ang="0">
                        <a:pos x="207" y="732"/>
                      </a:cxn>
                      <a:cxn ang="0">
                        <a:pos x="220" y="730"/>
                      </a:cxn>
                      <a:cxn ang="0">
                        <a:pos x="234" y="727"/>
                      </a:cxn>
                      <a:cxn ang="0">
                        <a:pos x="248" y="723"/>
                      </a:cxn>
                      <a:cxn ang="0">
                        <a:pos x="263" y="717"/>
                      </a:cxn>
                      <a:cxn ang="0">
                        <a:pos x="276" y="706"/>
                      </a:cxn>
                      <a:cxn ang="0">
                        <a:pos x="290" y="689"/>
                      </a:cxn>
                      <a:cxn ang="0">
                        <a:pos x="304" y="662"/>
                      </a:cxn>
                      <a:cxn ang="0">
                        <a:pos x="318" y="620"/>
                      </a:cxn>
                      <a:cxn ang="0">
                        <a:pos x="332" y="557"/>
                      </a:cxn>
                      <a:cxn ang="0">
                        <a:pos x="346" y="450"/>
                      </a:cxn>
                      <a:cxn ang="0">
                        <a:pos x="360" y="294"/>
                      </a:cxn>
                      <a:cxn ang="0">
                        <a:pos x="374" y="125"/>
                      </a:cxn>
                      <a:cxn ang="0">
                        <a:pos x="389" y="16"/>
                      </a:cxn>
                      <a:cxn ang="0">
                        <a:pos x="402" y="13"/>
                      </a:cxn>
                      <a:cxn ang="0">
                        <a:pos x="416" y="105"/>
                      </a:cxn>
                      <a:cxn ang="0">
                        <a:pos x="430" y="232"/>
                      </a:cxn>
                      <a:cxn ang="0">
                        <a:pos x="445" y="327"/>
                      </a:cxn>
                      <a:cxn ang="0">
                        <a:pos x="458" y="378"/>
                      </a:cxn>
                      <a:cxn ang="0">
                        <a:pos x="472" y="397"/>
                      </a:cxn>
                      <a:cxn ang="0">
                        <a:pos x="487" y="402"/>
                      </a:cxn>
                      <a:cxn ang="0">
                        <a:pos x="501" y="404"/>
                      </a:cxn>
                      <a:cxn ang="0">
                        <a:pos x="514" y="407"/>
                      </a:cxn>
                      <a:cxn ang="0">
                        <a:pos x="528" y="410"/>
                      </a:cxn>
                      <a:cxn ang="0">
                        <a:pos x="543" y="415"/>
                      </a:cxn>
                      <a:cxn ang="0">
                        <a:pos x="557" y="420"/>
                      </a:cxn>
                      <a:cxn ang="0">
                        <a:pos x="571" y="425"/>
                      </a:cxn>
                      <a:cxn ang="0">
                        <a:pos x="584" y="427"/>
                      </a:cxn>
                      <a:cxn ang="0">
                        <a:pos x="599" y="427"/>
                      </a:cxn>
                      <a:cxn ang="0">
                        <a:pos x="613" y="426"/>
                      </a:cxn>
                      <a:cxn ang="0">
                        <a:pos x="627" y="427"/>
                      </a:cxn>
                      <a:cxn ang="0">
                        <a:pos x="641" y="429"/>
                      </a:cxn>
                      <a:cxn ang="0">
                        <a:pos x="655" y="434"/>
                      </a:cxn>
                      <a:cxn ang="0">
                        <a:pos x="669" y="439"/>
                      </a:cxn>
                      <a:cxn ang="0">
                        <a:pos x="683" y="445"/>
                      </a:cxn>
                      <a:cxn ang="0">
                        <a:pos x="708" y="454"/>
                      </a:cxn>
                      <a:cxn ang="0">
                        <a:pos x="765" y="476"/>
                      </a:cxn>
                      <a:cxn ang="0">
                        <a:pos x="823" y="505"/>
                      </a:cxn>
                      <a:cxn ang="0">
                        <a:pos x="894" y="541"/>
                      </a:cxn>
                      <a:cxn ang="0">
                        <a:pos x="967" y="547"/>
                      </a:cxn>
                      <a:cxn ang="0">
                        <a:pos x="1052" y="539"/>
                      </a:cxn>
                    </a:cxnLst>
                    <a:rect l="0" t="0" r="r" b="b"/>
                    <a:pathLst>
                      <a:path w="1070" h="744">
                        <a:moveTo>
                          <a:pt x="0" y="744"/>
                        </a:moveTo>
                        <a:lnTo>
                          <a:pt x="2" y="744"/>
                        </a:lnTo>
                        <a:lnTo>
                          <a:pt x="5" y="744"/>
                        </a:lnTo>
                        <a:lnTo>
                          <a:pt x="8" y="744"/>
                        </a:lnTo>
                        <a:lnTo>
                          <a:pt x="11" y="744"/>
                        </a:lnTo>
                        <a:lnTo>
                          <a:pt x="13" y="744"/>
                        </a:lnTo>
                        <a:lnTo>
                          <a:pt x="16" y="744"/>
                        </a:lnTo>
                        <a:lnTo>
                          <a:pt x="19" y="744"/>
                        </a:lnTo>
                        <a:lnTo>
                          <a:pt x="21" y="744"/>
                        </a:lnTo>
                        <a:lnTo>
                          <a:pt x="24" y="744"/>
                        </a:lnTo>
                        <a:lnTo>
                          <a:pt x="28" y="744"/>
                        </a:lnTo>
                        <a:lnTo>
                          <a:pt x="30" y="743"/>
                        </a:lnTo>
                        <a:lnTo>
                          <a:pt x="33" y="743"/>
                        </a:lnTo>
                        <a:lnTo>
                          <a:pt x="36" y="743"/>
                        </a:lnTo>
                        <a:lnTo>
                          <a:pt x="38" y="743"/>
                        </a:lnTo>
                        <a:lnTo>
                          <a:pt x="41" y="743"/>
                        </a:lnTo>
                        <a:lnTo>
                          <a:pt x="45" y="743"/>
                        </a:lnTo>
                        <a:lnTo>
                          <a:pt x="47" y="743"/>
                        </a:lnTo>
                        <a:lnTo>
                          <a:pt x="50" y="743"/>
                        </a:lnTo>
                        <a:lnTo>
                          <a:pt x="52" y="743"/>
                        </a:lnTo>
                        <a:lnTo>
                          <a:pt x="55" y="743"/>
                        </a:lnTo>
                        <a:lnTo>
                          <a:pt x="58" y="743"/>
                        </a:lnTo>
                        <a:lnTo>
                          <a:pt x="60" y="743"/>
                        </a:lnTo>
                        <a:lnTo>
                          <a:pt x="64" y="742"/>
                        </a:lnTo>
                        <a:lnTo>
                          <a:pt x="67" y="742"/>
                        </a:lnTo>
                        <a:lnTo>
                          <a:pt x="69" y="742"/>
                        </a:lnTo>
                        <a:lnTo>
                          <a:pt x="72" y="742"/>
                        </a:lnTo>
                        <a:lnTo>
                          <a:pt x="75" y="742"/>
                        </a:lnTo>
                        <a:lnTo>
                          <a:pt x="77" y="742"/>
                        </a:lnTo>
                        <a:lnTo>
                          <a:pt x="81" y="742"/>
                        </a:lnTo>
                        <a:lnTo>
                          <a:pt x="84" y="742"/>
                        </a:lnTo>
                        <a:lnTo>
                          <a:pt x="86" y="742"/>
                        </a:lnTo>
                        <a:lnTo>
                          <a:pt x="89" y="742"/>
                        </a:lnTo>
                        <a:lnTo>
                          <a:pt x="91" y="741"/>
                        </a:lnTo>
                        <a:lnTo>
                          <a:pt x="94" y="741"/>
                        </a:lnTo>
                        <a:lnTo>
                          <a:pt x="98" y="741"/>
                        </a:lnTo>
                        <a:lnTo>
                          <a:pt x="100" y="741"/>
                        </a:lnTo>
                        <a:lnTo>
                          <a:pt x="103" y="741"/>
                        </a:lnTo>
                        <a:lnTo>
                          <a:pt x="106" y="741"/>
                        </a:lnTo>
                        <a:lnTo>
                          <a:pt x="108" y="741"/>
                        </a:lnTo>
                        <a:lnTo>
                          <a:pt x="111" y="741"/>
                        </a:lnTo>
                        <a:lnTo>
                          <a:pt x="114" y="740"/>
                        </a:lnTo>
                        <a:lnTo>
                          <a:pt x="117" y="740"/>
                        </a:lnTo>
                        <a:lnTo>
                          <a:pt x="120" y="740"/>
                        </a:lnTo>
                        <a:lnTo>
                          <a:pt x="122" y="740"/>
                        </a:lnTo>
                        <a:lnTo>
                          <a:pt x="125" y="740"/>
                        </a:lnTo>
                        <a:lnTo>
                          <a:pt x="128" y="740"/>
                        </a:lnTo>
                        <a:lnTo>
                          <a:pt x="130" y="740"/>
                        </a:lnTo>
                        <a:lnTo>
                          <a:pt x="133" y="739"/>
                        </a:lnTo>
                        <a:lnTo>
                          <a:pt x="137" y="739"/>
                        </a:lnTo>
                        <a:lnTo>
                          <a:pt x="139" y="739"/>
                        </a:lnTo>
                        <a:lnTo>
                          <a:pt x="142" y="739"/>
                        </a:lnTo>
                        <a:lnTo>
                          <a:pt x="145" y="739"/>
                        </a:lnTo>
                        <a:lnTo>
                          <a:pt x="147" y="739"/>
                        </a:lnTo>
                        <a:lnTo>
                          <a:pt x="150" y="738"/>
                        </a:lnTo>
                        <a:lnTo>
                          <a:pt x="154" y="738"/>
                        </a:lnTo>
                        <a:lnTo>
                          <a:pt x="156" y="738"/>
                        </a:lnTo>
                        <a:lnTo>
                          <a:pt x="159" y="738"/>
                        </a:lnTo>
                        <a:lnTo>
                          <a:pt x="161" y="738"/>
                        </a:lnTo>
                        <a:lnTo>
                          <a:pt x="164" y="737"/>
                        </a:lnTo>
                        <a:lnTo>
                          <a:pt x="167" y="737"/>
                        </a:lnTo>
                        <a:lnTo>
                          <a:pt x="169" y="737"/>
                        </a:lnTo>
                        <a:lnTo>
                          <a:pt x="173" y="737"/>
                        </a:lnTo>
                        <a:lnTo>
                          <a:pt x="176" y="736"/>
                        </a:lnTo>
                        <a:lnTo>
                          <a:pt x="178" y="736"/>
                        </a:lnTo>
                        <a:lnTo>
                          <a:pt x="181" y="736"/>
                        </a:lnTo>
                        <a:lnTo>
                          <a:pt x="184" y="736"/>
                        </a:lnTo>
                        <a:lnTo>
                          <a:pt x="186" y="735"/>
                        </a:lnTo>
                        <a:lnTo>
                          <a:pt x="190" y="735"/>
                        </a:lnTo>
                        <a:lnTo>
                          <a:pt x="192" y="735"/>
                        </a:lnTo>
                        <a:lnTo>
                          <a:pt x="195" y="734"/>
                        </a:lnTo>
                        <a:lnTo>
                          <a:pt x="198" y="734"/>
                        </a:lnTo>
                        <a:lnTo>
                          <a:pt x="200" y="734"/>
                        </a:lnTo>
                        <a:lnTo>
                          <a:pt x="203" y="732"/>
                        </a:lnTo>
                        <a:lnTo>
                          <a:pt x="207" y="732"/>
                        </a:lnTo>
                        <a:lnTo>
                          <a:pt x="209" y="732"/>
                        </a:lnTo>
                        <a:lnTo>
                          <a:pt x="212" y="731"/>
                        </a:lnTo>
                        <a:lnTo>
                          <a:pt x="215" y="731"/>
                        </a:lnTo>
                        <a:lnTo>
                          <a:pt x="217" y="730"/>
                        </a:lnTo>
                        <a:lnTo>
                          <a:pt x="220" y="730"/>
                        </a:lnTo>
                        <a:lnTo>
                          <a:pt x="223" y="729"/>
                        </a:lnTo>
                        <a:lnTo>
                          <a:pt x="226" y="729"/>
                        </a:lnTo>
                        <a:lnTo>
                          <a:pt x="229" y="728"/>
                        </a:lnTo>
                        <a:lnTo>
                          <a:pt x="231" y="728"/>
                        </a:lnTo>
                        <a:lnTo>
                          <a:pt x="234" y="727"/>
                        </a:lnTo>
                        <a:lnTo>
                          <a:pt x="237" y="726"/>
                        </a:lnTo>
                        <a:lnTo>
                          <a:pt x="239" y="725"/>
                        </a:lnTo>
                        <a:lnTo>
                          <a:pt x="242" y="725"/>
                        </a:lnTo>
                        <a:lnTo>
                          <a:pt x="246" y="724"/>
                        </a:lnTo>
                        <a:lnTo>
                          <a:pt x="248" y="723"/>
                        </a:lnTo>
                        <a:lnTo>
                          <a:pt x="251" y="722"/>
                        </a:lnTo>
                        <a:lnTo>
                          <a:pt x="254" y="721"/>
                        </a:lnTo>
                        <a:lnTo>
                          <a:pt x="256" y="720"/>
                        </a:lnTo>
                        <a:lnTo>
                          <a:pt x="259" y="718"/>
                        </a:lnTo>
                        <a:lnTo>
                          <a:pt x="263" y="717"/>
                        </a:lnTo>
                        <a:lnTo>
                          <a:pt x="265" y="714"/>
                        </a:lnTo>
                        <a:lnTo>
                          <a:pt x="268" y="713"/>
                        </a:lnTo>
                        <a:lnTo>
                          <a:pt x="271" y="711"/>
                        </a:lnTo>
                        <a:lnTo>
                          <a:pt x="273" y="709"/>
                        </a:lnTo>
                        <a:lnTo>
                          <a:pt x="276" y="706"/>
                        </a:lnTo>
                        <a:lnTo>
                          <a:pt x="280" y="704"/>
                        </a:lnTo>
                        <a:lnTo>
                          <a:pt x="282" y="701"/>
                        </a:lnTo>
                        <a:lnTo>
                          <a:pt x="285" y="696"/>
                        </a:lnTo>
                        <a:lnTo>
                          <a:pt x="287" y="693"/>
                        </a:lnTo>
                        <a:lnTo>
                          <a:pt x="290" y="689"/>
                        </a:lnTo>
                        <a:lnTo>
                          <a:pt x="293" y="685"/>
                        </a:lnTo>
                        <a:lnTo>
                          <a:pt x="295" y="680"/>
                        </a:lnTo>
                        <a:lnTo>
                          <a:pt x="299" y="674"/>
                        </a:lnTo>
                        <a:lnTo>
                          <a:pt x="302" y="668"/>
                        </a:lnTo>
                        <a:lnTo>
                          <a:pt x="304" y="662"/>
                        </a:lnTo>
                        <a:lnTo>
                          <a:pt x="307" y="655"/>
                        </a:lnTo>
                        <a:lnTo>
                          <a:pt x="310" y="648"/>
                        </a:lnTo>
                        <a:lnTo>
                          <a:pt x="312" y="639"/>
                        </a:lnTo>
                        <a:lnTo>
                          <a:pt x="316" y="631"/>
                        </a:lnTo>
                        <a:lnTo>
                          <a:pt x="318" y="620"/>
                        </a:lnTo>
                        <a:lnTo>
                          <a:pt x="321" y="610"/>
                        </a:lnTo>
                        <a:lnTo>
                          <a:pt x="324" y="598"/>
                        </a:lnTo>
                        <a:lnTo>
                          <a:pt x="326" y="585"/>
                        </a:lnTo>
                        <a:lnTo>
                          <a:pt x="329" y="572"/>
                        </a:lnTo>
                        <a:lnTo>
                          <a:pt x="332" y="557"/>
                        </a:lnTo>
                        <a:lnTo>
                          <a:pt x="335" y="539"/>
                        </a:lnTo>
                        <a:lnTo>
                          <a:pt x="338" y="520"/>
                        </a:lnTo>
                        <a:lnTo>
                          <a:pt x="341" y="499"/>
                        </a:lnTo>
                        <a:lnTo>
                          <a:pt x="343" y="475"/>
                        </a:lnTo>
                        <a:lnTo>
                          <a:pt x="346" y="450"/>
                        </a:lnTo>
                        <a:lnTo>
                          <a:pt x="349" y="422"/>
                        </a:lnTo>
                        <a:lnTo>
                          <a:pt x="351" y="392"/>
                        </a:lnTo>
                        <a:lnTo>
                          <a:pt x="355" y="361"/>
                        </a:lnTo>
                        <a:lnTo>
                          <a:pt x="358" y="328"/>
                        </a:lnTo>
                        <a:lnTo>
                          <a:pt x="360" y="294"/>
                        </a:lnTo>
                        <a:lnTo>
                          <a:pt x="363" y="258"/>
                        </a:lnTo>
                        <a:lnTo>
                          <a:pt x="366" y="226"/>
                        </a:lnTo>
                        <a:lnTo>
                          <a:pt x="368" y="190"/>
                        </a:lnTo>
                        <a:lnTo>
                          <a:pt x="372" y="157"/>
                        </a:lnTo>
                        <a:lnTo>
                          <a:pt x="374" y="125"/>
                        </a:lnTo>
                        <a:lnTo>
                          <a:pt x="377" y="96"/>
                        </a:lnTo>
                        <a:lnTo>
                          <a:pt x="380" y="70"/>
                        </a:lnTo>
                        <a:lnTo>
                          <a:pt x="382" y="48"/>
                        </a:lnTo>
                        <a:lnTo>
                          <a:pt x="385" y="30"/>
                        </a:lnTo>
                        <a:lnTo>
                          <a:pt x="389" y="16"/>
                        </a:lnTo>
                        <a:lnTo>
                          <a:pt x="391" y="5"/>
                        </a:lnTo>
                        <a:lnTo>
                          <a:pt x="394" y="1"/>
                        </a:lnTo>
                        <a:lnTo>
                          <a:pt x="397" y="0"/>
                        </a:lnTo>
                        <a:lnTo>
                          <a:pt x="399" y="4"/>
                        </a:lnTo>
                        <a:lnTo>
                          <a:pt x="402" y="13"/>
                        </a:lnTo>
                        <a:lnTo>
                          <a:pt x="405" y="25"/>
                        </a:lnTo>
                        <a:lnTo>
                          <a:pt x="408" y="40"/>
                        </a:lnTo>
                        <a:lnTo>
                          <a:pt x="411" y="59"/>
                        </a:lnTo>
                        <a:lnTo>
                          <a:pt x="414" y="81"/>
                        </a:lnTo>
                        <a:lnTo>
                          <a:pt x="416" y="105"/>
                        </a:lnTo>
                        <a:lnTo>
                          <a:pt x="419" y="130"/>
                        </a:lnTo>
                        <a:lnTo>
                          <a:pt x="422" y="155"/>
                        </a:lnTo>
                        <a:lnTo>
                          <a:pt x="425" y="181"/>
                        </a:lnTo>
                        <a:lnTo>
                          <a:pt x="428" y="207"/>
                        </a:lnTo>
                        <a:lnTo>
                          <a:pt x="430" y="232"/>
                        </a:lnTo>
                        <a:lnTo>
                          <a:pt x="433" y="253"/>
                        </a:lnTo>
                        <a:lnTo>
                          <a:pt x="436" y="275"/>
                        </a:lnTo>
                        <a:lnTo>
                          <a:pt x="438" y="295"/>
                        </a:lnTo>
                        <a:lnTo>
                          <a:pt x="441" y="312"/>
                        </a:lnTo>
                        <a:lnTo>
                          <a:pt x="445" y="327"/>
                        </a:lnTo>
                        <a:lnTo>
                          <a:pt x="447" y="342"/>
                        </a:lnTo>
                        <a:lnTo>
                          <a:pt x="450" y="353"/>
                        </a:lnTo>
                        <a:lnTo>
                          <a:pt x="453" y="363"/>
                        </a:lnTo>
                        <a:lnTo>
                          <a:pt x="455" y="371"/>
                        </a:lnTo>
                        <a:lnTo>
                          <a:pt x="458" y="378"/>
                        </a:lnTo>
                        <a:lnTo>
                          <a:pt x="462" y="383"/>
                        </a:lnTo>
                        <a:lnTo>
                          <a:pt x="464" y="389"/>
                        </a:lnTo>
                        <a:lnTo>
                          <a:pt x="467" y="392"/>
                        </a:lnTo>
                        <a:lnTo>
                          <a:pt x="470" y="395"/>
                        </a:lnTo>
                        <a:lnTo>
                          <a:pt x="472" y="397"/>
                        </a:lnTo>
                        <a:lnTo>
                          <a:pt x="475" y="399"/>
                        </a:lnTo>
                        <a:lnTo>
                          <a:pt x="478" y="400"/>
                        </a:lnTo>
                        <a:lnTo>
                          <a:pt x="481" y="401"/>
                        </a:lnTo>
                        <a:lnTo>
                          <a:pt x="484" y="402"/>
                        </a:lnTo>
                        <a:lnTo>
                          <a:pt x="487" y="402"/>
                        </a:lnTo>
                        <a:lnTo>
                          <a:pt x="489" y="403"/>
                        </a:lnTo>
                        <a:lnTo>
                          <a:pt x="492" y="403"/>
                        </a:lnTo>
                        <a:lnTo>
                          <a:pt x="494" y="403"/>
                        </a:lnTo>
                        <a:lnTo>
                          <a:pt x="498" y="403"/>
                        </a:lnTo>
                        <a:lnTo>
                          <a:pt x="501" y="404"/>
                        </a:lnTo>
                        <a:lnTo>
                          <a:pt x="503" y="404"/>
                        </a:lnTo>
                        <a:lnTo>
                          <a:pt x="506" y="404"/>
                        </a:lnTo>
                        <a:lnTo>
                          <a:pt x="509" y="405"/>
                        </a:lnTo>
                        <a:lnTo>
                          <a:pt x="511" y="405"/>
                        </a:lnTo>
                        <a:lnTo>
                          <a:pt x="514" y="407"/>
                        </a:lnTo>
                        <a:lnTo>
                          <a:pt x="518" y="407"/>
                        </a:lnTo>
                        <a:lnTo>
                          <a:pt x="520" y="408"/>
                        </a:lnTo>
                        <a:lnTo>
                          <a:pt x="523" y="409"/>
                        </a:lnTo>
                        <a:lnTo>
                          <a:pt x="526" y="409"/>
                        </a:lnTo>
                        <a:lnTo>
                          <a:pt x="528" y="410"/>
                        </a:lnTo>
                        <a:lnTo>
                          <a:pt x="531" y="411"/>
                        </a:lnTo>
                        <a:lnTo>
                          <a:pt x="535" y="412"/>
                        </a:lnTo>
                        <a:lnTo>
                          <a:pt x="537" y="413"/>
                        </a:lnTo>
                        <a:lnTo>
                          <a:pt x="540" y="414"/>
                        </a:lnTo>
                        <a:lnTo>
                          <a:pt x="543" y="415"/>
                        </a:lnTo>
                        <a:lnTo>
                          <a:pt x="545" y="416"/>
                        </a:lnTo>
                        <a:lnTo>
                          <a:pt x="548" y="417"/>
                        </a:lnTo>
                        <a:lnTo>
                          <a:pt x="550" y="418"/>
                        </a:lnTo>
                        <a:lnTo>
                          <a:pt x="554" y="420"/>
                        </a:lnTo>
                        <a:lnTo>
                          <a:pt x="557" y="420"/>
                        </a:lnTo>
                        <a:lnTo>
                          <a:pt x="560" y="421"/>
                        </a:lnTo>
                        <a:lnTo>
                          <a:pt x="562" y="422"/>
                        </a:lnTo>
                        <a:lnTo>
                          <a:pt x="565" y="423"/>
                        </a:lnTo>
                        <a:lnTo>
                          <a:pt x="567" y="425"/>
                        </a:lnTo>
                        <a:lnTo>
                          <a:pt x="571" y="425"/>
                        </a:lnTo>
                        <a:lnTo>
                          <a:pt x="574" y="426"/>
                        </a:lnTo>
                        <a:lnTo>
                          <a:pt x="576" y="426"/>
                        </a:lnTo>
                        <a:lnTo>
                          <a:pt x="579" y="427"/>
                        </a:lnTo>
                        <a:lnTo>
                          <a:pt x="582" y="427"/>
                        </a:lnTo>
                        <a:lnTo>
                          <a:pt x="584" y="427"/>
                        </a:lnTo>
                        <a:lnTo>
                          <a:pt x="587" y="427"/>
                        </a:lnTo>
                        <a:lnTo>
                          <a:pt x="591" y="427"/>
                        </a:lnTo>
                        <a:lnTo>
                          <a:pt x="593" y="427"/>
                        </a:lnTo>
                        <a:lnTo>
                          <a:pt x="596" y="427"/>
                        </a:lnTo>
                        <a:lnTo>
                          <a:pt x="599" y="427"/>
                        </a:lnTo>
                        <a:lnTo>
                          <a:pt x="601" y="427"/>
                        </a:lnTo>
                        <a:lnTo>
                          <a:pt x="604" y="427"/>
                        </a:lnTo>
                        <a:lnTo>
                          <a:pt x="608" y="427"/>
                        </a:lnTo>
                        <a:lnTo>
                          <a:pt x="610" y="426"/>
                        </a:lnTo>
                        <a:lnTo>
                          <a:pt x="613" y="426"/>
                        </a:lnTo>
                        <a:lnTo>
                          <a:pt x="616" y="426"/>
                        </a:lnTo>
                        <a:lnTo>
                          <a:pt x="618" y="426"/>
                        </a:lnTo>
                        <a:lnTo>
                          <a:pt x="621" y="426"/>
                        </a:lnTo>
                        <a:lnTo>
                          <a:pt x="623" y="426"/>
                        </a:lnTo>
                        <a:lnTo>
                          <a:pt x="627" y="427"/>
                        </a:lnTo>
                        <a:lnTo>
                          <a:pt x="630" y="427"/>
                        </a:lnTo>
                        <a:lnTo>
                          <a:pt x="633" y="427"/>
                        </a:lnTo>
                        <a:lnTo>
                          <a:pt x="635" y="428"/>
                        </a:lnTo>
                        <a:lnTo>
                          <a:pt x="638" y="428"/>
                        </a:lnTo>
                        <a:lnTo>
                          <a:pt x="641" y="429"/>
                        </a:lnTo>
                        <a:lnTo>
                          <a:pt x="644" y="430"/>
                        </a:lnTo>
                        <a:lnTo>
                          <a:pt x="647" y="431"/>
                        </a:lnTo>
                        <a:lnTo>
                          <a:pt x="649" y="432"/>
                        </a:lnTo>
                        <a:lnTo>
                          <a:pt x="652" y="433"/>
                        </a:lnTo>
                        <a:lnTo>
                          <a:pt x="655" y="434"/>
                        </a:lnTo>
                        <a:lnTo>
                          <a:pt x="657" y="435"/>
                        </a:lnTo>
                        <a:lnTo>
                          <a:pt x="660" y="436"/>
                        </a:lnTo>
                        <a:lnTo>
                          <a:pt x="664" y="437"/>
                        </a:lnTo>
                        <a:lnTo>
                          <a:pt x="666" y="438"/>
                        </a:lnTo>
                        <a:lnTo>
                          <a:pt x="669" y="439"/>
                        </a:lnTo>
                        <a:lnTo>
                          <a:pt x="672" y="440"/>
                        </a:lnTo>
                        <a:lnTo>
                          <a:pt x="674" y="441"/>
                        </a:lnTo>
                        <a:lnTo>
                          <a:pt x="677" y="443"/>
                        </a:lnTo>
                        <a:lnTo>
                          <a:pt x="681" y="444"/>
                        </a:lnTo>
                        <a:lnTo>
                          <a:pt x="683" y="445"/>
                        </a:lnTo>
                        <a:lnTo>
                          <a:pt x="686" y="446"/>
                        </a:lnTo>
                        <a:lnTo>
                          <a:pt x="689" y="447"/>
                        </a:lnTo>
                        <a:lnTo>
                          <a:pt x="691" y="448"/>
                        </a:lnTo>
                        <a:lnTo>
                          <a:pt x="700" y="451"/>
                        </a:lnTo>
                        <a:lnTo>
                          <a:pt x="708" y="454"/>
                        </a:lnTo>
                        <a:lnTo>
                          <a:pt x="720" y="458"/>
                        </a:lnTo>
                        <a:lnTo>
                          <a:pt x="731" y="463"/>
                        </a:lnTo>
                        <a:lnTo>
                          <a:pt x="742" y="467"/>
                        </a:lnTo>
                        <a:lnTo>
                          <a:pt x="754" y="471"/>
                        </a:lnTo>
                        <a:lnTo>
                          <a:pt x="765" y="476"/>
                        </a:lnTo>
                        <a:lnTo>
                          <a:pt x="776" y="481"/>
                        </a:lnTo>
                        <a:lnTo>
                          <a:pt x="787" y="485"/>
                        </a:lnTo>
                        <a:lnTo>
                          <a:pt x="798" y="490"/>
                        </a:lnTo>
                        <a:lnTo>
                          <a:pt x="813" y="499"/>
                        </a:lnTo>
                        <a:lnTo>
                          <a:pt x="823" y="505"/>
                        </a:lnTo>
                        <a:lnTo>
                          <a:pt x="838" y="513"/>
                        </a:lnTo>
                        <a:lnTo>
                          <a:pt x="852" y="522"/>
                        </a:lnTo>
                        <a:lnTo>
                          <a:pt x="866" y="529"/>
                        </a:lnTo>
                        <a:lnTo>
                          <a:pt x="881" y="536"/>
                        </a:lnTo>
                        <a:lnTo>
                          <a:pt x="894" y="541"/>
                        </a:lnTo>
                        <a:lnTo>
                          <a:pt x="908" y="544"/>
                        </a:lnTo>
                        <a:lnTo>
                          <a:pt x="923" y="546"/>
                        </a:lnTo>
                        <a:lnTo>
                          <a:pt x="937" y="547"/>
                        </a:lnTo>
                        <a:lnTo>
                          <a:pt x="954" y="547"/>
                        </a:lnTo>
                        <a:lnTo>
                          <a:pt x="967" y="547"/>
                        </a:lnTo>
                        <a:lnTo>
                          <a:pt x="984" y="546"/>
                        </a:lnTo>
                        <a:lnTo>
                          <a:pt x="1001" y="545"/>
                        </a:lnTo>
                        <a:lnTo>
                          <a:pt x="1018" y="543"/>
                        </a:lnTo>
                        <a:lnTo>
                          <a:pt x="1035" y="541"/>
                        </a:lnTo>
                        <a:lnTo>
                          <a:pt x="1052" y="539"/>
                        </a:lnTo>
                        <a:lnTo>
                          <a:pt x="1069" y="537"/>
                        </a:lnTo>
                        <a:lnTo>
                          <a:pt x="1070" y="537"/>
                        </a:lnTo>
                      </a:path>
                    </a:pathLst>
                  </a:custGeom>
                  <a:noFill/>
                  <a:ln w="3175">
                    <a:solidFill>
                      <a:srgbClr val="000000"/>
                    </a:solidFill>
                    <a:prstDash val="solid"/>
                    <a:round/>
                    <a:headEnd/>
                    <a:tailEnd/>
                  </a:ln>
                </p:spPr>
                <p:txBody>
                  <a:bodyPr/>
                  <a:lstStyle/>
                  <a:p>
                    <a:endParaRPr lang="en-US"/>
                  </a:p>
                </p:txBody>
              </p:sp>
            </p:grpSp>
          </p:grpSp>
          <p:sp>
            <p:nvSpPr>
              <p:cNvPr id="171359" name="Rectangle 1375"/>
              <p:cNvSpPr>
                <a:spLocks noChangeAspect="1" noChangeArrowheads="1"/>
              </p:cNvSpPr>
              <p:nvPr/>
            </p:nvSpPr>
            <p:spPr bwMode="auto">
              <a:xfrm>
                <a:off x="763" y="875"/>
                <a:ext cx="152" cy="228"/>
              </a:xfrm>
              <a:prstGeom prst="rect">
                <a:avLst/>
              </a:prstGeom>
              <a:noFill/>
              <a:ln w="12700">
                <a:noFill/>
                <a:miter lim="800000"/>
                <a:headEnd/>
                <a:tailEnd/>
              </a:ln>
              <a:effectLst/>
            </p:spPr>
            <p:txBody>
              <a:bodyPr wrap="none" lIns="90488" tIns="44450" rIns="90488" bIns="44450">
                <a:spAutoFit/>
              </a:bodyPr>
              <a:lstStyle/>
              <a:p>
                <a:pPr algn="l" eaLnBrk="0" hangingPunct="0"/>
                <a:endParaRPr lang="en-US" altLang="en-US" sz="1200">
                  <a:latin typeface="Arial" charset="0"/>
                </a:endParaRPr>
              </a:p>
            </p:txBody>
          </p:sp>
        </p:grpSp>
        <p:sp>
          <p:nvSpPr>
            <p:cNvPr id="171360" name="Text Box 1376"/>
            <p:cNvSpPr txBox="1">
              <a:spLocks noChangeArrowheads="1"/>
            </p:cNvSpPr>
            <p:nvPr/>
          </p:nvSpPr>
          <p:spPr bwMode="auto">
            <a:xfrm>
              <a:off x="5534816" y="4773281"/>
              <a:ext cx="3441968" cy="307777"/>
            </a:xfrm>
            <a:prstGeom prst="rect">
              <a:avLst/>
            </a:prstGeom>
            <a:noFill/>
            <a:ln w="9525">
              <a:noFill/>
              <a:miter lim="800000"/>
              <a:headEnd/>
              <a:tailEnd/>
            </a:ln>
            <a:effectLst/>
          </p:spPr>
          <p:txBody>
            <a:bodyPr wrap="none">
              <a:spAutoFit/>
            </a:bodyPr>
            <a:lstStyle/>
            <a:p>
              <a:pPr algn="l"/>
              <a:r>
                <a:rPr lang="en-US" sz="1400" dirty="0">
                  <a:latin typeface="Arial" charset="0"/>
                </a:rPr>
                <a:t>Set of Model Compound XANES Spectra</a:t>
              </a:r>
            </a:p>
          </p:txBody>
        </p:sp>
        <p:sp>
          <p:nvSpPr>
            <p:cNvPr id="171362" name="Text Box 1378"/>
            <p:cNvSpPr txBox="1">
              <a:spLocks noChangeArrowheads="1"/>
            </p:cNvSpPr>
            <p:nvPr/>
          </p:nvSpPr>
          <p:spPr bwMode="auto">
            <a:xfrm>
              <a:off x="3962684" y="5107958"/>
              <a:ext cx="1810319" cy="1077218"/>
            </a:xfrm>
            <a:prstGeom prst="rect">
              <a:avLst/>
            </a:prstGeom>
            <a:noFill/>
            <a:ln w="9525">
              <a:noFill/>
              <a:miter lim="800000"/>
              <a:headEnd/>
              <a:tailEnd/>
            </a:ln>
            <a:effectLst/>
          </p:spPr>
          <p:txBody>
            <a:bodyPr wrap="square">
              <a:spAutoFit/>
            </a:bodyPr>
            <a:lstStyle/>
            <a:p>
              <a:pPr algn="l"/>
              <a:r>
                <a:rPr lang="en-US" sz="1600" b="1" dirty="0"/>
                <a:t>Target </a:t>
              </a:r>
            </a:p>
            <a:p>
              <a:pPr algn="l"/>
              <a:r>
                <a:rPr lang="en-US" sz="1600" b="1" dirty="0" smtClean="0"/>
                <a:t>Transformation</a:t>
              </a:r>
            </a:p>
            <a:p>
              <a:pPr algn="l"/>
              <a:r>
                <a:rPr lang="en-US" sz="1600" b="1" dirty="0" smtClean="0"/>
                <a:t>Using principal components</a:t>
              </a:r>
              <a:endParaRPr lang="en-US" sz="1600" b="1" dirty="0"/>
            </a:p>
          </p:txBody>
        </p:sp>
        <p:sp>
          <p:nvSpPr>
            <p:cNvPr id="171363" name="Line 1379"/>
            <p:cNvSpPr>
              <a:spLocks noChangeShapeType="1"/>
            </p:cNvSpPr>
            <p:nvPr/>
          </p:nvSpPr>
          <p:spPr bwMode="auto">
            <a:xfrm flipH="1">
              <a:off x="2947916" y="5644273"/>
              <a:ext cx="805052" cy="5900"/>
            </a:xfrm>
            <a:prstGeom prst="line">
              <a:avLst/>
            </a:prstGeom>
            <a:noFill/>
            <a:ln w="9525">
              <a:solidFill>
                <a:schemeClr val="tx1"/>
              </a:solidFill>
              <a:round/>
              <a:headEnd/>
              <a:tailEnd type="triangle" w="med" len="med"/>
            </a:ln>
            <a:effectLst/>
          </p:spPr>
          <p:txBody>
            <a:bodyPr/>
            <a:lstStyle/>
            <a:p>
              <a:endParaRPr lang="en-US"/>
            </a:p>
          </p:txBody>
        </p:sp>
        <p:sp>
          <p:nvSpPr>
            <p:cNvPr id="1412" name="TextBox 1411"/>
            <p:cNvSpPr txBox="1"/>
            <p:nvPr/>
          </p:nvSpPr>
          <p:spPr>
            <a:xfrm>
              <a:off x="7958928" y="5679742"/>
              <a:ext cx="986167" cy="461665"/>
            </a:xfrm>
            <a:prstGeom prst="rect">
              <a:avLst/>
            </a:prstGeom>
            <a:noFill/>
          </p:spPr>
          <p:txBody>
            <a:bodyPr wrap="none" rtlCol="0">
              <a:spAutoFit/>
            </a:bodyPr>
            <a:lstStyle/>
            <a:p>
              <a:r>
                <a:rPr lang="en-US" sz="2400" dirty="0" smtClean="0"/>
                <a:t>N = 30</a:t>
              </a:r>
              <a:endParaRPr lang="en-US" sz="2400" dirty="0"/>
            </a:p>
          </p:txBody>
        </p:sp>
        <p:cxnSp>
          <p:nvCxnSpPr>
            <p:cNvPr id="1415" name="Straight Arrow Connector 1414"/>
            <p:cNvCxnSpPr>
              <a:stCxn id="170742" idx="1"/>
            </p:cNvCxnSpPr>
            <p:nvPr/>
          </p:nvCxnSpPr>
          <p:spPr>
            <a:xfrm rot="10800000" flipH="1" flipV="1">
              <a:off x="4487863" y="4658519"/>
              <a:ext cx="138728" cy="5276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416" name="Picture 6" descr="USGS_color_1inch"/>
          <p:cNvPicPr>
            <a:picLocks noChangeAspect="1" noChangeArrowheads="1"/>
          </p:cNvPicPr>
          <p:nvPr/>
        </p:nvPicPr>
        <p:blipFill>
          <a:blip r:embed="rId2"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553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Synchrotron studies of As in</a:t>
            </a:r>
            <a:r>
              <a:rPr kumimoji="0" lang="en-US" sz="3000" b="0" i="0" u="none" strike="noStrike" kern="1200" cap="none" spc="0" normalizeH="0" noProof="0" dirty="0" smtClean="0">
                <a:ln>
                  <a:noFill/>
                </a:ln>
                <a:solidFill>
                  <a:schemeClr val="tx1"/>
                </a:solidFill>
                <a:effectLst/>
                <a:uLnTx/>
                <a:uFillTx/>
                <a:latin typeface="+mj-lt"/>
                <a:ea typeface="+mj-ea"/>
                <a:cs typeface="+mj-cs"/>
              </a:rPr>
              <a:t> Gold Mine Wastes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4"/>
          <p:cNvGrpSpPr/>
          <p:nvPr/>
        </p:nvGrpSpPr>
        <p:grpSpPr>
          <a:xfrm>
            <a:off x="14931" y="591547"/>
            <a:ext cx="7300263" cy="5979848"/>
            <a:chOff x="432487" y="987257"/>
            <a:chExt cx="6326605" cy="5641682"/>
          </a:xfrm>
        </p:grpSpPr>
        <p:pic>
          <p:nvPicPr>
            <p:cNvPr id="6" name="Picture 5"/>
            <p:cNvPicPr>
              <a:picLocks noChangeAspect="1" noChangeArrowheads="1"/>
            </p:cNvPicPr>
            <p:nvPr/>
          </p:nvPicPr>
          <p:blipFill>
            <a:blip r:embed="rId2" cstate="print"/>
            <a:srcRect l="5145" r="4921"/>
            <a:stretch>
              <a:fillRect/>
            </a:stretch>
          </p:blipFill>
          <p:spPr bwMode="auto">
            <a:xfrm>
              <a:off x="432487" y="1124465"/>
              <a:ext cx="4611608" cy="5504474"/>
            </a:xfrm>
            <a:prstGeom prst="rect">
              <a:avLst/>
            </a:prstGeom>
            <a:noFill/>
            <a:ln w="9525">
              <a:noFill/>
              <a:miter lim="800000"/>
              <a:headEnd/>
              <a:tailEnd/>
            </a:ln>
            <a:effectLst/>
          </p:spPr>
        </p:pic>
        <p:sp>
          <p:nvSpPr>
            <p:cNvPr id="7" name="Rectangle 6"/>
            <p:cNvSpPr/>
            <p:nvPr/>
          </p:nvSpPr>
          <p:spPr bwMode="auto">
            <a:xfrm>
              <a:off x="2323070" y="1235676"/>
              <a:ext cx="2335427" cy="2842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2417805" y="2603157"/>
              <a:ext cx="2335427" cy="3418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2714081" y="987257"/>
              <a:ext cx="4045011" cy="19269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pitchFamily="34" charset="0"/>
                </a:rPr>
                <a:t>Early Days: 1994-2002</a:t>
              </a: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dirty="0" smtClean="0">
                  <a:ln>
                    <a:noFill/>
                  </a:ln>
                  <a:solidFill>
                    <a:schemeClr val="tx1"/>
                  </a:solidFill>
                  <a:effectLst/>
                  <a:latin typeface="Arial" pitchFamily="34" charset="0"/>
                </a:rPr>
                <a:t>individual field and lab projects at “targets of opportunity, typically with limited connection to regulators’ needs</a:t>
              </a:r>
            </a:p>
            <a:p>
              <a:pPr marL="0" marR="0" indent="0" algn="l" defTabSz="914400" rtl="0" eaLnBrk="1" fontAlgn="base" latinLnBrk="0" hangingPunct="1">
                <a:lnSpc>
                  <a:spcPct val="100000"/>
                </a:lnSpc>
                <a:spcBef>
                  <a:spcPct val="0"/>
                </a:spcBef>
                <a:spcAft>
                  <a:spcPct val="0"/>
                </a:spcAft>
                <a:buClrTx/>
                <a:buSzTx/>
                <a:buFontTx/>
                <a:buNone/>
                <a:tabLst/>
              </a:pPr>
              <a:endParaRPr lang="en-US" baseline="0"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1" u="none" strike="noStrike" cap="none" normalizeH="0" dirty="0" smtClean="0">
                  <a:ln>
                    <a:noFill/>
                  </a:ln>
                  <a:solidFill>
                    <a:schemeClr val="tx1"/>
                  </a:solidFill>
                  <a:effectLst/>
                  <a:latin typeface="Arial" pitchFamily="34" charset="0"/>
                </a:rPr>
                <a:t>Bulk XANES + EXAFS</a:t>
              </a:r>
              <a:endParaRPr kumimoji="0" lang="en-US" sz="1800" i="1" u="none" strike="noStrike" cap="none" normalizeH="0" baseline="0" dirty="0" smtClean="0">
                <a:ln>
                  <a:noFill/>
                </a:ln>
                <a:solidFill>
                  <a:schemeClr val="tx1"/>
                </a:solidFill>
                <a:effectLst/>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grpSp>
      <p:sp>
        <p:nvSpPr>
          <p:cNvPr id="13" name="Rectangle 12"/>
          <p:cNvSpPr/>
          <p:nvPr/>
        </p:nvSpPr>
        <p:spPr bwMode="auto">
          <a:xfrm>
            <a:off x="5186562" y="2791112"/>
            <a:ext cx="3957438" cy="36915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rPr>
              <a:t>2003- present</a:t>
            </a:r>
            <a:endParaRPr kumimoji="0" lang="en-US" sz="1800" i="0" u="none" strike="noStrike" cap="none" normalizeH="0" baseline="0" dirty="0" smtClean="0">
              <a:ln>
                <a:noFill/>
              </a:ln>
              <a:solidFill>
                <a:schemeClr val="tx1"/>
              </a:solidFill>
              <a:effectLst/>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dirty="0" smtClean="0">
                <a:ln>
                  <a:noFill/>
                </a:ln>
                <a:solidFill>
                  <a:schemeClr val="tx1"/>
                </a:solidFill>
                <a:effectLst/>
                <a:latin typeface="Arial" pitchFamily="34" charset="0"/>
              </a:rPr>
              <a:t>collaborative projects at high-profile sites; research focused on addressing needs</a:t>
            </a:r>
          </a:p>
          <a:p>
            <a:pPr marL="0" marR="0" indent="0" algn="l" defTabSz="914400" rtl="0" eaLnBrk="1" fontAlgn="base" latinLnBrk="0" hangingPunct="1">
              <a:lnSpc>
                <a:spcPct val="100000"/>
              </a:lnSpc>
              <a:spcBef>
                <a:spcPct val="0"/>
              </a:spcBef>
              <a:spcAft>
                <a:spcPct val="0"/>
              </a:spcAft>
              <a:buClrTx/>
              <a:buSzTx/>
              <a:buFontTx/>
              <a:buNone/>
              <a:tabLst/>
            </a:pPr>
            <a:endParaRPr lang="en-US" baseline="0"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1" u="none" strike="noStrike" cap="none" normalizeH="0" dirty="0" err="1" smtClean="0">
                <a:ln>
                  <a:noFill/>
                </a:ln>
                <a:solidFill>
                  <a:schemeClr val="tx1"/>
                </a:solidFill>
                <a:effectLst/>
                <a:latin typeface="Arial" pitchFamily="34" charset="0"/>
              </a:rPr>
              <a:t>Microbeam</a:t>
            </a:r>
            <a:r>
              <a:rPr kumimoji="0" lang="en-US" sz="1800" i="1" u="none" strike="noStrike" cap="none" normalizeH="0" dirty="0" smtClean="0">
                <a:ln>
                  <a:noFill/>
                </a:ln>
                <a:solidFill>
                  <a:schemeClr val="tx1"/>
                </a:solidFill>
                <a:effectLst/>
                <a:latin typeface="Arial" pitchFamily="34" charset="0"/>
              </a:rPr>
              <a:t> studies: 2005 and later</a:t>
            </a:r>
          </a:p>
          <a:p>
            <a:pPr marL="0" marR="0" indent="0" algn="l" defTabSz="914400" rtl="0" eaLnBrk="1" fontAlgn="base" latinLnBrk="0" hangingPunct="1">
              <a:lnSpc>
                <a:spcPct val="100000"/>
              </a:lnSpc>
              <a:spcBef>
                <a:spcPct val="0"/>
              </a:spcBef>
              <a:spcAft>
                <a:spcPct val="0"/>
              </a:spcAft>
              <a:buClrTx/>
              <a:buSzTx/>
              <a:buFontTx/>
              <a:buNone/>
              <a:tabLst/>
            </a:pPr>
            <a:r>
              <a:rPr lang="en-US" i="1" baseline="0" dirty="0" smtClean="0">
                <a:latin typeface="Arial" pitchFamily="34" charset="0"/>
              </a:rPr>
              <a:t>Coupled</a:t>
            </a:r>
            <a:r>
              <a:rPr lang="en-US" i="1" dirty="0" smtClean="0">
                <a:latin typeface="Arial" pitchFamily="34" charset="0"/>
              </a:rPr>
              <a:t> XAFS, XRD XRF</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1" u="none" strike="noStrike" cap="none" normalizeH="0" baseline="0" dirty="0" smtClean="0">
                <a:ln>
                  <a:noFill/>
                </a:ln>
                <a:solidFill>
                  <a:schemeClr val="tx1"/>
                </a:solidFill>
                <a:effectLst/>
                <a:latin typeface="Arial" pitchFamily="34" charset="0"/>
              </a:rPr>
              <a:t>Coupled</a:t>
            </a:r>
            <a:r>
              <a:rPr kumimoji="0" lang="en-US" sz="1800" i="1" u="none" strike="noStrike" cap="none" normalizeH="0" dirty="0" smtClean="0">
                <a:ln>
                  <a:noFill/>
                </a:ln>
                <a:solidFill>
                  <a:schemeClr val="tx1"/>
                </a:solidFill>
                <a:effectLst/>
                <a:latin typeface="Arial" pitchFamily="34" charset="0"/>
              </a:rPr>
              <a:t> bulk and </a:t>
            </a:r>
            <a:r>
              <a:rPr kumimoji="0" lang="en-US" sz="1800" i="1" u="none" strike="noStrike" cap="none" normalizeH="0" dirty="0" err="1" smtClean="0">
                <a:ln>
                  <a:noFill/>
                </a:ln>
                <a:solidFill>
                  <a:schemeClr val="tx1"/>
                </a:solidFill>
                <a:effectLst/>
                <a:latin typeface="Arial" pitchFamily="34" charset="0"/>
              </a:rPr>
              <a:t>microbeam</a:t>
            </a:r>
            <a:endParaRPr kumimoji="0" lang="en-US" sz="1800" i="1" u="none" strike="noStrike" cap="none" normalizeH="0" dirty="0" smtClean="0">
              <a:ln>
                <a:noFill/>
              </a:ln>
              <a:solidFill>
                <a:schemeClr val="tx1"/>
              </a:solidFill>
              <a:effectLst/>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i="1" dirty="0" smtClean="0">
                <a:latin typeface="Arial" pitchFamily="34" charset="0"/>
              </a:rPr>
              <a:t>Multi-metal XAFS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1" u="none" strike="noStrike" cap="none" normalizeH="0" baseline="0" dirty="0" smtClean="0">
              <a:ln>
                <a:noFill/>
              </a:ln>
              <a:solidFill>
                <a:schemeClr val="tx1"/>
              </a:solidFill>
              <a:effectLst/>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i="1" dirty="0" smtClean="0">
                <a:latin typeface="Arial" pitchFamily="34" charset="0"/>
              </a:rPr>
              <a:t>Complimentary Lab-based techniques</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i="1" u="none" strike="noStrike" cap="none" normalizeH="0" baseline="0" dirty="0" smtClean="0">
                <a:ln>
                  <a:noFill/>
                </a:ln>
                <a:solidFill>
                  <a:schemeClr val="tx1"/>
                </a:solidFill>
                <a:effectLst/>
                <a:latin typeface="Arial" pitchFamily="34" charset="0"/>
              </a:rPr>
              <a:t>Micro Raman, XRD</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pic>
        <p:nvPicPr>
          <p:cNvPr id="14" name="Picture 6" descr="USGS_color_1inch"/>
          <p:cNvPicPr>
            <a:picLocks noChangeAspect="1" noChangeArrowheads="1"/>
          </p:cNvPicPr>
          <p:nvPr/>
        </p:nvPicPr>
        <p:blipFill>
          <a:blip r:embed="rId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276850" y="450850"/>
            <a:ext cx="3435350" cy="2020888"/>
            <a:chOff x="3132" y="140"/>
            <a:chExt cx="2164" cy="1273"/>
          </a:xfrm>
        </p:grpSpPr>
        <p:grpSp>
          <p:nvGrpSpPr>
            <p:cNvPr id="3" name="Group 4"/>
            <p:cNvGrpSpPr>
              <a:grpSpLocks/>
            </p:cNvGrpSpPr>
            <p:nvPr/>
          </p:nvGrpSpPr>
          <p:grpSpPr bwMode="auto">
            <a:xfrm>
              <a:off x="4560" y="140"/>
              <a:ext cx="736" cy="624"/>
              <a:chOff x="4560" y="140"/>
              <a:chExt cx="736" cy="624"/>
            </a:xfrm>
          </p:grpSpPr>
          <p:pic>
            <p:nvPicPr>
              <p:cNvPr id="146437" name="Picture 5"/>
              <p:cNvPicPr>
                <a:picLocks noChangeArrowheads="1"/>
              </p:cNvPicPr>
              <p:nvPr/>
            </p:nvPicPr>
            <p:blipFill>
              <a:blip r:embed="rId4" cstate="print"/>
              <a:srcRect/>
              <a:stretch>
                <a:fillRect/>
              </a:stretch>
            </p:blipFill>
            <p:spPr bwMode="auto">
              <a:xfrm>
                <a:off x="4594" y="140"/>
                <a:ext cx="702" cy="624"/>
              </a:xfrm>
              <a:prstGeom prst="rect">
                <a:avLst/>
              </a:prstGeom>
              <a:noFill/>
              <a:ln w="12700">
                <a:noFill/>
                <a:miter lim="800000"/>
                <a:headEnd/>
                <a:tailEnd/>
              </a:ln>
              <a:effectLst/>
            </p:spPr>
          </p:pic>
          <p:sp>
            <p:nvSpPr>
              <p:cNvPr id="146438" name="Rectangle 6"/>
              <p:cNvSpPr>
                <a:spLocks noChangeArrowheads="1"/>
              </p:cNvSpPr>
              <p:nvPr/>
            </p:nvSpPr>
            <p:spPr bwMode="auto">
              <a:xfrm>
                <a:off x="4560" y="304"/>
                <a:ext cx="412" cy="188"/>
              </a:xfrm>
              <a:prstGeom prst="rect">
                <a:avLst/>
              </a:prstGeom>
              <a:noFill/>
              <a:ln w="12700">
                <a:noFill/>
                <a:miter lim="800000"/>
                <a:headEnd/>
                <a:tailEnd/>
              </a:ln>
              <a:effectLst/>
            </p:spPr>
            <p:txBody>
              <a:bodyPr wrap="none" lIns="57150" tIns="26988" rIns="57150" bIns="26988">
                <a:spAutoFit/>
              </a:bodyPr>
              <a:lstStyle/>
              <a:p>
                <a:pPr defTabSz="334963" eaLnBrk="0" hangingPunct="0"/>
                <a:r>
                  <a:rPr lang="en-US" sz="1600" b="1">
                    <a:solidFill>
                      <a:srgbClr val="FFFFFF"/>
                    </a:solidFill>
                    <a:latin typeface="Times New Roman" pitchFamily="18" charset="0"/>
                  </a:rPr>
                  <a:t>As L</a:t>
                </a:r>
                <a:r>
                  <a:rPr lang="en-US" sz="1600" b="1">
                    <a:solidFill>
                      <a:srgbClr val="FFFFFF"/>
                    </a:solidFill>
                    <a:latin typeface="Symbol" pitchFamily="18" charset="2"/>
                  </a:rPr>
                  <a:t></a:t>
                </a:r>
              </a:p>
            </p:txBody>
          </p:sp>
        </p:grpSp>
        <p:pic>
          <p:nvPicPr>
            <p:cNvPr id="146439" name="Picture 7"/>
            <p:cNvPicPr>
              <a:picLocks noChangeArrowheads="1"/>
            </p:cNvPicPr>
            <p:nvPr/>
          </p:nvPicPr>
          <p:blipFill>
            <a:blip r:embed="rId5" cstate="print"/>
            <a:srcRect/>
            <a:stretch>
              <a:fillRect/>
            </a:stretch>
          </p:blipFill>
          <p:spPr bwMode="auto">
            <a:xfrm>
              <a:off x="3132" y="173"/>
              <a:ext cx="950" cy="1092"/>
            </a:xfrm>
            <a:prstGeom prst="rect">
              <a:avLst/>
            </a:prstGeom>
            <a:noFill/>
            <a:ln w="12700">
              <a:noFill/>
              <a:miter lim="800000"/>
              <a:headEnd/>
              <a:tailEnd/>
            </a:ln>
            <a:effectLst/>
          </p:spPr>
        </p:pic>
        <p:sp>
          <p:nvSpPr>
            <p:cNvPr id="146440" name="Rectangle 8"/>
            <p:cNvSpPr>
              <a:spLocks noChangeArrowheads="1"/>
            </p:cNvSpPr>
            <p:nvPr/>
          </p:nvSpPr>
          <p:spPr bwMode="auto">
            <a:xfrm>
              <a:off x="3316" y="490"/>
              <a:ext cx="748" cy="658"/>
            </a:xfrm>
            <a:prstGeom prst="rect">
              <a:avLst/>
            </a:prstGeom>
            <a:noFill/>
            <a:ln w="12700">
              <a:solidFill>
                <a:srgbClr val="FFFFFF"/>
              </a:solidFill>
              <a:miter lim="800000"/>
              <a:headEnd/>
              <a:tailEnd/>
            </a:ln>
            <a:effectLst/>
          </p:spPr>
          <p:txBody>
            <a:bodyPr wrap="none" anchor="ctr"/>
            <a:lstStyle/>
            <a:p>
              <a:endParaRPr lang="en-US"/>
            </a:p>
          </p:txBody>
        </p:sp>
        <p:grpSp>
          <p:nvGrpSpPr>
            <p:cNvPr id="4" name="Group 9"/>
            <p:cNvGrpSpPr>
              <a:grpSpLocks/>
            </p:cNvGrpSpPr>
            <p:nvPr/>
          </p:nvGrpSpPr>
          <p:grpSpPr bwMode="auto">
            <a:xfrm>
              <a:off x="3164" y="239"/>
              <a:ext cx="547" cy="157"/>
              <a:chOff x="3164" y="239"/>
              <a:chExt cx="547" cy="157"/>
            </a:xfrm>
          </p:grpSpPr>
          <p:sp>
            <p:nvSpPr>
              <p:cNvPr id="146442" name="Line 10"/>
              <p:cNvSpPr>
                <a:spLocks noChangeShapeType="1"/>
              </p:cNvSpPr>
              <p:nvPr/>
            </p:nvSpPr>
            <p:spPr bwMode="auto">
              <a:xfrm>
                <a:off x="3164" y="267"/>
                <a:ext cx="547" cy="0"/>
              </a:xfrm>
              <a:prstGeom prst="line">
                <a:avLst/>
              </a:prstGeom>
              <a:noFill/>
              <a:ln w="25400">
                <a:solidFill>
                  <a:srgbClr val="FFFFFF"/>
                </a:solidFill>
                <a:round/>
                <a:headEnd/>
                <a:tailEnd/>
              </a:ln>
              <a:effectLst/>
            </p:spPr>
            <p:txBody>
              <a:bodyPr wrap="none" anchor="ctr"/>
              <a:lstStyle/>
              <a:p>
                <a:endParaRPr lang="en-US"/>
              </a:p>
            </p:txBody>
          </p:sp>
          <p:sp>
            <p:nvSpPr>
              <p:cNvPr id="146443" name="Rectangle 11"/>
              <p:cNvSpPr>
                <a:spLocks noChangeArrowheads="1"/>
              </p:cNvSpPr>
              <p:nvPr/>
            </p:nvSpPr>
            <p:spPr bwMode="auto">
              <a:xfrm>
                <a:off x="3246" y="239"/>
                <a:ext cx="434" cy="157"/>
              </a:xfrm>
              <a:prstGeom prst="rect">
                <a:avLst/>
              </a:prstGeom>
              <a:noFill/>
              <a:ln w="12700">
                <a:noFill/>
                <a:miter lim="800000"/>
                <a:headEnd/>
                <a:tailEnd/>
              </a:ln>
              <a:effectLst/>
            </p:spPr>
            <p:txBody>
              <a:bodyPr lIns="57150" tIns="57150" rIns="57150" bIns="57150"/>
              <a:lstStyle/>
              <a:p>
                <a:pPr defTabSz="334963" eaLnBrk="0" hangingPunct="0"/>
                <a:r>
                  <a:rPr lang="en-US" sz="1700" b="1">
                    <a:solidFill>
                      <a:srgbClr val="FFFFFF"/>
                    </a:solidFill>
                    <a:latin typeface="Times New Roman" pitchFamily="18" charset="0"/>
                  </a:rPr>
                  <a:t>50 </a:t>
                </a:r>
                <a:r>
                  <a:rPr lang="en-US" sz="1700" b="1">
                    <a:solidFill>
                      <a:srgbClr val="FFFFFF"/>
                    </a:solidFill>
                    <a:latin typeface="Symbol" pitchFamily="18" charset="2"/>
                  </a:rPr>
                  <a:t></a:t>
                </a:r>
                <a:r>
                  <a:rPr lang="en-US" sz="1700" b="1">
                    <a:solidFill>
                      <a:srgbClr val="FFFFFF"/>
                    </a:solidFill>
                    <a:latin typeface="Times New Roman" pitchFamily="18" charset="0"/>
                  </a:rPr>
                  <a:t>m</a:t>
                </a:r>
              </a:p>
            </p:txBody>
          </p:sp>
        </p:grpSp>
        <p:sp>
          <p:nvSpPr>
            <p:cNvPr id="146444" name="Line 12"/>
            <p:cNvSpPr>
              <a:spLocks noChangeShapeType="1"/>
            </p:cNvSpPr>
            <p:nvPr/>
          </p:nvSpPr>
          <p:spPr bwMode="auto">
            <a:xfrm flipV="1">
              <a:off x="3333" y="319"/>
              <a:ext cx="750" cy="176"/>
            </a:xfrm>
            <a:prstGeom prst="line">
              <a:avLst/>
            </a:prstGeom>
            <a:noFill/>
            <a:ln w="12700">
              <a:solidFill>
                <a:srgbClr val="FFFFFF"/>
              </a:solidFill>
              <a:round/>
              <a:headEnd/>
              <a:tailEnd/>
            </a:ln>
            <a:effectLst/>
          </p:spPr>
          <p:txBody>
            <a:bodyPr wrap="none" anchor="ctr"/>
            <a:lstStyle/>
            <a:p>
              <a:endParaRPr lang="en-US"/>
            </a:p>
          </p:txBody>
        </p:sp>
        <p:sp>
          <p:nvSpPr>
            <p:cNvPr id="146445" name="Line 13"/>
            <p:cNvSpPr>
              <a:spLocks noChangeShapeType="1"/>
            </p:cNvSpPr>
            <p:nvPr/>
          </p:nvSpPr>
          <p:spPr bwMode="auto">
            <a:xfrm flipV="1">
              <a:off x="4072" y="145"/>
              <a:ext cx="523" cy="182"/>
            </a:xfrm>
            <a:prstGeom prst="line">
              <a:avLst/>
            </a:prstGeom>
            <a:noFill/>
            <a:ln w="12700">
              <a:solidFill>
                <a:schemeClr val="tx1"/>
              </a:solidFill>
              <a:round/>
              <a:headEnd/>
              <a:tailEnd/>
            </a:ln>
            <a:effectLst/>
          </p:spPr>
          <p:txBody>
            <a:bodyPr wrap="none" anchor="ctr"/>
            <a:lstStyle/>
            <a:p>
              <a:endParaRPr lang="en-US"/>
            </a:p>
          </p:txBody>
        </p:sp>
        <p:sp>
          <p:nvSpPr>
            <p:cNvPr id="146446" name="Line 14"/>
            <p:cNvSpPr>
              <a:spLocks noChangeShapeType="1"/>
            </p:cNvSpPr>
            <p:nvPr/>
          </p:nvSpPr>
          <p:spPr bwMode="auto">
            <a:xfrm>
              <a:off x="3328" y="1166"/>
              <a:ext cx="640" cy="94"/>
            </a:xfrm>
            <a:prstGeom prst="line">
              <a:avLst/>
            </a:prstGeom>
            <a:noFill/>
            <a:ln w="12700">
              <a:solidFill>
                <a:srgbClr val="FFFFFF"/>
              </a:solidFill>
              <a:round/>
              <a:headEnd/>
              <a:tailEnd/>
            </a:ln>
            <a:effectLst/>
          </p:spPr>
          <p:txBody>
            <a:bodyPr wrap="none" anchor="ctr"/>
            <a:lstStyle/>
            <a:p>
              <a:endParaRPr lang="en-US"/>
            </a:p>
          </p:txBody>
        </p:sp>
        <p:sp>
          <p:nvSpPr>
            <p:cNvPr id="146447" name="Line 15"/>
            <p:cNvSpPr>
              <a:spLocks noChangeShapeType="1"/>
            </p:cNvSpPr>
            <p:nvPr/>
          </p:nvSpPr>
          <p:spPr bwMode="auto">
            <a:xfrm>
              <a:off x="4000" y="1273"/>
              <a:ext cx="587" cy="131"/>
            </a:xfrm>
            <a:prstGeom prst="line">
              <a:avLst/>
            </a:prstGeom>
            <a:noFill/>
            <a:ln w="12700">
              <a:solidFill>
                <a:schemeClr val="tx1"/>
              </a:solidFill>
              <a:round/>
              <a:headEnd/>
              <a:tailEnd/>
            </a:ln>
            <a:effectLst/>
          </p:spPr>
          <p:txBody>
            <a:bodyPr wrap="none" anchor="ctr"/>
            <a:lstStyle/>
            <a:p>
              <a:endParaRPr lang="en-US"/>
            </a:p>
          </p:txBody>
        </p:sp>
        <p:grpSp>
          <p:nvGrpSpPr>
            <p:cNvPr id="5" name="Group 16"/>
            <p:cNvGrpSpPr>
              <a:grpSpLocks/>
            </p:cNvGrpSpPr>
            <p:nvPr/>
          </p:nvGrpSpPr>
          <p:grpSpPr bwMode="auto">
            <a:xfrm>
              <a:off x="4569" y="782"/>
              <a:ext cx="718" cy="631"/>
              <a:chOff x="4569" y="782"/>
              <a:chExt cx="718" cy="631"/>
            </a:xfrm>
          </p:grpSpPr>
          <p:pic>
            <p:nvPicPr>
              <p:cNvPr id="146449" name="Picture 17"/>
              <p:cNvPicPr>
                <a:picLocks noChangeArrowheads="1"/>
              </p:cNvPicPr>
              <p:nvPr/>
            </p:nvPicPr>
            <p:blipFill>
              <a:blip r:embed="rId6" cstate="print"/>
              <a:srcRect/>
              <a:stretch>
                <a:fillRect/>
              </a:stretch>
            </p:blipFill>
            <p:spPr bwMode="auto">
              <a:xfrm>
                <a:off x="4593" y="782"/>
                <a:ext cx="694" cy="631"/>
              </a:xfrm>
              <a:prstGeom prst="rect">
                <a:avLst/>
              </a:prstGeom>
              <a:noFill/>
              <a:ln w="12700">
                <a:noFill/>
                <a:miter lim="800000"/>
                <a:headEnd/>
                <a:tailEnd/>
              </a:ln>
              <a:effectLst/>
            </p:spPr>
          </p:pic>
          <p:sp>
            <p:nvSpPr>
              <p:cNvPr id="146450" name="Rectangle 18"/>
              <p:cNvSpPr>
                <a:spLocks noChangeArrowheads="1"/>
              </p:cNvSpPr>
              <p:nvPr/>
            </p:nvSpPr>
            <p:spPr bwMode="auto">
              <a:xfrm>
                <a:off x="4569" y="948"/>
                <a:ext cx="412" cy="188"/>
              </a:xfrm>
              <a:prstGeom prst="rect">
                <a:avLst/>
              </a:prstGeom>
              <a:noFill/>
              <a:ln w="12700">
                <a:noFill/>
                <a:miter lim="800000"/>
                <a:headEnd/>
                <a:tailEnd/>
              </a:ln>
              <a:effectLst/>
            </p:spPr>
            <p:txBody>
              <a:bodyPr wrap="none" lIns="57150" tIns="26988" rIns="57150" bIns="26988">
                <a:spAutoFit/>
              </a:bodyPr>
              <a:lstStyle/>
              <a:p>
                <a:pPr defTabSz="334963" eaLnBrk="0" hangingPunct="0"/>
                <a:r>
                  <a:rPr lang="en-US" sz="1600" b="1">
                    <a:solidFill>
                      <a:srgbClr val="FFFFFF"/>
                    </a:solidFill>
                    <a:latin typeface="Times New Roman" pitchFamily="18" charset="0"/>
                  </a:rPr>
                  <a:t>Fe </a:t>
                </a:r>
                <a:r>
                  <a:rPr lang="en-US" sz="1600">
                    <a:solidFill>
                      <a:srgbClr val="FFFFFF"/>
                    </a:solidFill>
                    <a:latin typeface="Times New Roman" pitchFamily="18" charset="0"/>
                  </a:rPr>
                  <a:t>K</a:t>
                </a:r>
                <a:r>
                  <a:rPr lang="en-US" sz="1600">
                    <a:solidFill>
                      <a:srgbClr val="FFFFFF"/>
                    </a:solidFill>
                    <a:latin typeface="Symbol" pitchFamily="18" charset="2"/>
                  </a:rPr>
                  <a:t></a:t>
                </a:r>
              </a:p>
            </p:txBody>
          </p:sp>
        </p:grpSp>
      </p:grpSp>
      <p:pic>
        <p:nvPicPr>
          <p:cNvPr id="146451" name="Picture 19"/>
          <p:cNvPicPr>
            <a:picLocks noChangeArrowheads="1"/>
          </p:cNvPicPr>
          <p:nvPr/>
        </p:nvPicPr>
        <p:blipFill>
          <a:blip r:embed="rId7" cstate="print"/>
          <a:srcRect r="28004"/>
          <a:stretch>
            <a:fillRect/>
          </a:stretch>
        </p:blipFill>
        <p:spPr bwMode="auto">
          <a:xfrm>
            <a:off x="742950" y="2811463"/>
            <a:ext cx="5172075" cy="3406775"/>
          </a:xfrm>
          <a:prstGeom prst="rect">
            <a:avLst/>
          </a:prstGeom>
          <a:noFill/>
          <a:ln w="12700">
            <a:noFill/>
            <a:miter lim="800000"/>
            <a:headEnd/>
            <a:tailEnd/>
          </a:ln>
          <a:effectLst/>
        </p:spPr>
      </p:pic>
      <p:grpSp>
        <p:nvGrpSpPr>
          <p:cNvPr id="6" name="Group 20"/>
          <p:cNvGrpSpPr>
            <a:grpSpLocks/>
          </p:cNvGrpSpPr>
          <p:nvPr/>
        </p:nvGrpSpPr>
        <p:grpSpPr bwMode="auto">
          <a:xfrm>
            <a:off x="520700" y="1331913"/>
            <a:ext cx="2111375" cy="1538287"/>
            <a:chOff x="1162" y="335"/>
            <a:chExt cx="1704" cy="1260"/>
          </a:xfrm>
        </p:grpSpPr>
        <p:sp>
          <p:nvSpPr>
            <p:cNvPr id="146453" name="Rectangle 21"/>
            <p:cNvSpPr>
              <a:spLocks noChangeArrowheads="1"/>
            </p:cNvSpPr>
            <p:nvPr/>
          </p:nvSpPr>
          <p:spPr bwMode="auto">
            <a:xfrm>
              <a:off x="1250" y="417"/>
              <a:ext cx="1413" cy="913"/>
            </a:xfrm>
            <a:prstGeom prst="rect">
              <a:avLst/>
            </a:prstGeom>
            <a:solidFill>
              <a:srgbClr val="FFFFFF"/>
            </a:solidFill>
            <a:ln w="12700">
              <a:solidFill>
                <a:schemeClr val="tx1"/>
              </a:solidFill>
              <a:miter lim="800000"/>
              <a:headEnd/>
              <a:tailEnd/>
            </a:ln>
            <a:effectLst/>
          </p:spPr>
          <p:txBody>
            <a:bodyPr wrap="none" anchor="ctr"/>
            <a:lstStyle/>
            <a:p>
              <a:endParaRPr lang="en-US"/>
            </a:p>
          </p:txBody>
        </p:sp>
        <p:graphicFrame>
          <p:nvGraphicFramePr>
            <p:cNvPr id="146454" name="Object 22">
              <a:hlinkClick r:id="" action="ppaction://ole?verb=0"/>
            </p:cNvPr>
            <p:cNvGraphicFramePr>
              <a:graphicFrameLocks/>
            </p:cNvGraphicFramePr>
            <p:nvPr/>
          </p:nvGraphicFramePr>
          <p:xfrm>
            <a:off x="1185" y="335"/>
            <a:ext cx="1524" cy="1160"/>
          </p:xfrm>
          <a:graphic>
            <a:graphicData uri="http://schemas.openxmlformats.org/presentationml/2006/ole">
              <p:oleObj spid="_x0000_s30722" name="Chart" r:id="rId8" imgW="8296323" imgH="5667300" progId="Excel.Sheet.8">
                <p:embed followColorScheme="full"/>
              </p:oleObj>
            </a:graphicData>
          </a:graphic>
        </p:graphicFrame>
        <p:grpSp>
          <p:nvGrpSpPr>
            <p:cNvPr id="7" name="Group 23"/>
            <p:cNvGrpSpPr>
              <a:grpSpLocks/>
            </p:cNvGrpSpPr>
            <p:nvPr/>
          </p:nvGrpSpPr>
          <p:grpSpPr bwMode="auto">
            <a:xfrm>
              <a:off x="1162" y="1288"/>
              <a:ext cx="1704" cy="307"/>
              <a:chOff x="1121" y="1395"/>
              <a:chExt cx="1818" cy="312"/>
            </a:xfrm>
          </p:grpSpPr>
          <p:grpSp>
            <p:nvGrpSpPr>
              <p:cNvPr id="8" name="Group 24"/>
              <p:cNvGrpSpPr>
                <a:grpSpLocks/>
              </p:cNvGrpSpPr>
              <p:nvPr/>
            </p:nvGrpSpPr>
            <p:grpSpPr bwMode="auto">
              <a:xfrm>
                <a:off x="1121" y="1395"/>
                <a:ext cx="1818" cy="312"/>
                <a:chOff x="1121" y="1395"/>
                <a:chExt cx="1818" cy="312"/>
              </a:xfrm>
            </p:grpSpPr>
            <p:grpSp>
              <p:nvGrpSpPr>
                <p:cNvPr id="9" name="Group 25"/>
                <p:cNvGrpSpPr>
                  <a:grpSpLocks/>
                </p:cNvGrpSpPr>
                <p:nvPr/>
              </p:nvGrpSpPr>
              <p:grpSpPr bwMode="auto">
                <a:xfrm>
                  <a:off x="1210" y="1395"/>
                  <a:ext cx="1513" cy="50"/>
                  <a:chOff x="1210" y="1395"/>
                  <a:chExt cx="1513" cy="50"/>
                </a:xfrm>
              </p:grpSpPr>
              <p:sp>
                <p:nvSpPr>
                  <p:cNvPr id="146458" name="Line 26"/>
                  <p:cNvSpPr>
                    <a:spLocks noChangeShapeType="1"/>
                  </p:cNvSpPr>
                  <p:nvPr/>
                </p:nvSpPr>
                <p:spPr bwMode="auto">
                  <a:xfrm>
                    <a:off x="1218" y="1428"/>
                    <a:ext cx="1495" cy="0"/>
                  </a:xfrm>
                  <a:prstGeom prst="line">
                    <a:avLst/>
                  </a:prstGeom>
                  <a:noFill/>
                  <a:ln w="25400">
                    <a:solidFill>
                      <a:schemeClr val="tx1"/>
                    </a:solidFill>
                    <a:round/>
                    <a:headEnd/>
                    <a:tailEnd/>
                  </a:ln>
                  <a:effectLst/>
                </p:spPr>
                <p:txBody>
                  <a:bodyPr wrap="none" anchor="ctr"/>
                  <a:lstStyle/>
                  <a:p>
                    <a:endParaRPr lang="en-US"/>
                  </a:p>
                </p:txBody>
              </p:sp>
              <p:sp>
                <p:nvSpPr>
                  <p:cNvPr id="146459" name="Line 27"/>
                  <p:cNvSpPr>
                    <a:spLocks noChangeShapeType="1"/>
                  </p:cNvSpPr>
                  <p:nvPr/>
                </p:nvSpPr>
                <p:spPr bwMode="auto">
                  <a:xfrm flipV="1">
                    <a:off x="1210" y="1395"/>
                    <a:ext cx="0" cy="50"/>
                  </a:xfrm>
                  <a:prstGeom prst="line">
                    <a:avLst/>
                  </a:prstGeom>
                  <a:noFill/>
                  <a:ln w="12700">
                    <a:solidFill>
                      <a:schemeClr val="tx1"/>
                    </a:solidFill>
                    <a:round/>
                    <a:headEnd/>
                    <a:tailEnd/>
                  </a:ln>
                  <a:effectLst/>
                </p:spPr>
                <p:txBody>
                  <a:bodyPr wrap="none" anchor="ctr"/>
                  <a:lstStyle/>
                  <a:p>
                    <a:endParaRPr lang="en-US"/>
                  </a:p>
                </p:txBody>
              </p:sp>
              <p:sp>
                <p:nvSpPr>
                  <p:cNvPr id="146460" name="Line 28"/>
                  <p:cNvSpPr>
                    <a:spLocks noChangeShapeType="1"/>
                  </p:cNvSpPr>
                  <p:nvPr/>
                </p:nvSpPr>
                <p:spPr bwMode="auto">
                  <a:xfrm flipV="1">
                    <a:off x="2723" y="1395"/>
                    <a:ext cx="0" cy="50"/>
                  </a:xfrm>
                  <a:prstGeom prst="line">
                    <a:avLst/>
                  </a:prstGeom>
                  <a:noFill/>
                  <a:ln w="12700">
                    <a:solidFill>
                      <a:schemeClr val="tx1"/>
                    </a:solidFill>
                    <a:round/>
                    <a:headEnd/>
                    <a:tailEnd/>
                  </a:ln>
                  <a:effectLst/>
                </p:spPr>
                <p:txBody>
                  <a:bodyPr wrap="none" anchor="ctr"/>
                  <a:lstStyle/>
                  <a:p>
                    <a:endParaRPr lang="en-US"/>
                  </a:p>
                </p:txBody>
              </p:sp>
            </p:grpSp>
            <p:sp>
              <p:nvSpPr>
                <p:cNvPr id="146461" name="Rectangle 29"/>
                <p:cNvSpPr>
                  <a:spLocks noChangeArrowheads="1"/>
                </p:cNvSpPr>
                <p:nvPr/>
              </p:nvSpPr>
              <p:spPr bwMode="auto">
                <a:xfrm>
                  <a:off x="1660" y="1531"/>
                  <a:ext cx="708" cy="176"/>
                </a:xfrm>
                <a:prstGeom prst="rect">
                  <a:avLst/>
                </a:prstGeom>
                <a:noFill/>
                <a:ln w="12700">
                  <a:noFill/>
                  <a:miter lim="800000"/>
                  <a:headEnd/>
                  <a:tailEnd/>
                </a:ln>
                <a:effectLst/>
              </p:spPr>
              <p:txBody>
                <a:bodyPr wrap="none" lIns="31750" tIns="14288" rIns="31750" bIns="14288">
                  <a:spAutoFit/>
                </a:bodyPr>
                <a:lstStyle/>
                <a:p>
                  <a:pPr defTabSz="96838" eaLnBrk="0" hangingPunct="0"/>
                  <a:r>
                    <a:rPr lang="en-US" sz="1200">
                      <a:latin typeface="Times New Roman" pitchFamily="18" charset="0"/>
                    </a:rPr>
                    <a:t>Energy (eV)</a:t>
                  </a:r>
                </a:p>
              </p:txBody>
            </p:sp>
            <p:grpSp>
              <p:nvGrpSpPr>
                <p:cNvPr id="10" name="Group 30"/>
                <p:cNvGrpSpPr>
                  <a:grpSpLocks/>
                </p:cNvGrpSpPr>
                <p:nvPr/>
              </p:nvGrpSpPr>
              <p:grpSpPr bwMode="auto">
                <a:xfrm>
                  <a:off x="1121" y="1409"/>
                  <a:ext cx="1818" cy="207"/>
                  <a:chOff x="1121" y="1409"/>
                  <a:chExt cx="1818" cy="207"/>
                </a:xfrm>
              </p:grpSpPr>
              <p:sp>
                <p:nvSpPr>
                  <p:cNvPr id="146463" name="Rectangle 31"/>
                  <p:cNvSpPr>
                    <a:spLocks noChangeArrowheads="1"/>
                  </p:cNvSpPr>
                  <p:nvPr/>
                </p:nvSpPr>
                <p:spPr bwMode="auto">
                  <a:xfrm>
                    <a:off x="1121" y="1440"/>
                    <a:ext cx="429" cy="176"/>
                  </a:xfrm>
                  <a:prstGeom prst="rect">
                    <a:avLst/>
                  </a:prstGeom>
                  <a:noFill/>
                  <a:ln w="12700">
                    <a:noFill/>
                    <a:miter lim="800000"/>
                    <a:headEnd/>
                    <a:tailEnd/>
                  </a:ln>
                  <a:effectLst/>
                </p:spPr>
                <p:txBody>
                  <a:bodyPr lIns="31750" tIns="14288" rIns="31750" bIns="14288">
                    <a:spAutoFit/>
                  </a:bodyPr>
                  <a:lstStyle/>
                  <a:p>
                    <a:pPr defTabSz="96838" eaLnBrk="0" hangingPunct="0"/>
                    <a:r>
                      <a:rPr lang="en-US" sz="1200">
                        <a:latin typeface="Times New Roman" pitchFamily="18" charset="0"/>
                      </a:rPr>
                      <a:t>11850</a:t>
                    </a:r>
                  </a:p>
                </p:txBody>
              </p:sp>
              <p:sp>
                <p:nvSpPr>
                  <p:cNvPr id="146464" name="Rectangle 32"/>
                  <p:cNvSpPr>
                    <a:spLocks noChangeArrowheads="1"/>
                  </p:cNvSpPr>
                  <p:nvPr/>
                </p:nvSpPr>
                <p:spPr bwMode="auto">
                  <a:xfrm>
                    <a:off x="2502" y="1409"/>
                    <a:ext cx="437" cy="202"/>
                  </a:xfrm>
                  <a:prstGeom prst="rect">
                    <a:avLst/>
                  </a:prstGeom>
                  <a:noFill/>
                  <a:ln w="12700">
                    <a:noFill/>
                    <a:miter lim="800000"/>
                    <a:headEnd/>
                    <a:tailEnd/>
                  </a:ln>
                  <a:effectLst/>
                </p:spPr>
                <p:txBody>
                  <a:bodyPr wrap="none" lIns="31750" tIns="14288" rIns="31750" bIns="14288">
                    <a:spAutoFit/>
                  </a:bodyPr>
                  <a:lstStyle/>
                  <a:p>
                    <a:pPr defTabSz="96838" eaLnBrk="0" hangingPunct="0"/>
                    <a:r>
                      <a:rPr lang="en-US" sz="1400">
                        <a:latin typeface="Times New Roman" pitchFamily="18" charset="0"/>
                      </a:rPr>
                      <a:t>11950</a:t>
                    </a:r>
                  </a:p>
                </p:txBody>
              </p:sp>
              <p:sp>
                <p:nvSpPr>
                  <p:cNvPr id="146465" name="Rectangle 33"/>
                  <p:cNvSpPr>
                    <a:spLocks noChangeArrowheads="1"/>
                  </p:cNvSpPr>
                  <p:nvPr/>
                </p:nvSpPr>
                <p:spPr bwMode="auto">
                  <a:xfrm>
                    <a:off x="1774" y="1422"/>
                    <a:ext cx="383" cy="177"/>
                  </a:xfrm>
                  <a:prstGeom prst="rect">
                    <a:avLst/>
                  </a:prstGeom>
                  <a:noFill/>
                  <a:ln w="12700">
                    <a:noFill/>
                    <a:miter lim="800000"/>
                    <a:headEnd/>
                    <a:tailEnd/>
                  </a:ln>
                  <a:effectLst/>
                </p:spPr>
                <p:txBody>
                  <a:bodyPr wrap="none" lIns="31750" tIns="14288" rIns="31750" bIns="14288">
                    <a:spAutoFit/>
                  </a:bodyPr>
                  <a:lstStyle/>
                  <a:p>
                    <a:pPr defTabSz="96838" eaLnBrk="0" hangingPunct="0"/>
                    <a:r>
                      <a:rPr lang="en-US" sz="1200">
                        <a:latin typeface="Times New Roman" pitchFamily="18" charset="0"/>
                      </a:rPr>
                      <a:t>11900</a:t>
                    </a:r>
                  </a:p>
                </p:txBody>
              </p:sp>
            </p:grpSp>
          </p:grpSp>
          <p:sp>
            <p:nvSpPr>
              <p:cNvPr id="146466" name="Line 34"/>
              <p:cNvSpPr>
                <a:spLocks noChangeShapeType="1"/>
              </p:cNvSpPr>
              <p:nvPr/>
            </p:nvSpPr>
            <p:spPr bwMode="auto">
              <a:xfrm>
                <a:off x="1929" y="1397"/>
                <a:ext cx="0" cy="47"/>
              </a:xfrm>
              <a:prstGeom prst="line">
                <a:avLst/>
              </a:prstGeom>
              <a:noFill/>
              <a:ln w="12700">
                <a:solidFill>
                  <a:schemeClr val="tx1"/>
                </a:solidFill>
                <a:round/>
                <a:headEnd/>
                <a:tailEnd/>
              </a:ln>
              <a:effectLst/>
            </p:spPr>
            <p:txBody>
              <a:bodyPr wrap="none" anchor="ctr"/>
              <a:lstStyle/>
              <a:p>
                <a:endParaRPr lang="en-US"/>
              </a:p>
            </p:txBody>
          </p:sp>
        </p:grpSp>
        <p:sp>
          <p:nvSpPr>
            <p:cNvPr id="146467" name="Rectangle 35"/>
            <p:cNvSpPr>
              <a:spLocks noChangeArrowheads="1"/>
            </p:cNvSpPr>
            <p:nvPr/>
          </p:nvSpPr>
          <p:spPr bwMode="auto">
            <a:xfrm>
              <a:off x="1587" y="498"/>
              <a:ext cx="1126" cy="204"/>
            </a:xfrm>
            <a:prstGeom prst="rect">
              <a:avLst/>
            </a:prstGeom>
            <a:noFill/>
            <a:ln w="12700">
              <a:noFill/>
              <a:miter lim="800000"/>
              <a:headEnd/>
              <a:tailEnd/>
            </a:ln>
            <a:effectLst/>
          </p:spPr>
          <p:txBody>
            <a:bodyPr wrap="none" lIns="90488" tIns="44450" rIns="90488" bIns="44450"/>
            <a:lstStyle/>
            <a:p>
              <a:pPr eaLnBrk="0" hangingPunct="0"/>
              <a:r>
                <a:rPr lang="en-US">
                  <a:latin typeface="Times New Roman" pitchFamily="18" charset="0"/>
                </a:rPr>
                <a:t>As5+</a:t>
              </a:r>
            </a:p>
            <a:p>
              <a:pPr hangingPunct="0"/>
              <a:endParaRPr lang="en-US">
                <a:latin typeface="Times New Roman" pitchFamily="18" charset="0"/>
              </a:endParaRPr>
            </a:p>
          </p:txBody>
        </p:sp>
      </p:grpSp>
      <p:grpSp>
        <p:nvGrpSpPr>
          <p:cNvPr id="11" name="Group 36"/>
          <p:cNvGrpSpPr>
            <a:grpSpLocks/>
          </p:cNvGrpSpPr>
          <p:nvPr/>
        </p:nvGrpSpPr>
        <p:grpSpPr bwMode="auto">
          <a:xfrm>
            <a:off x="6613525" y="4857750"/>
            <a:ext cx="1982788" cy="1800225"/>
            <a:chOff x="4166" y="3060"/>
            <a:chExt cx="1249" cy="1134"/>
          </a:xfrm>
        </p:grpSpPr>
        <p:pic>
          <p:nvPicPr>
            <p:cNvPr id="146469" name="Picture 37"/>
            <p:cNvPicPr>
              <a:picLocks noChangeArrowheads="1"/>
            </p:cNvPicPr>
            <p:nvPr/>
          </p:nvPicPr>
          <p:blipFill>
            <a:blip r:embed="rId9" cstate="print"/>
            <a:srcRect/>
            <a:stretch>
              <a:fillRect/>
            </a:stretch>
          </p:blipFill>
          <p:spPr bwMode="auto">
            <a:xfrm>
              <a:off x="4244" y="3060"/>
              <a:ext cx="1171" cy="1009"/>
            </a:xfrm>
            <a:prstGeom prst="rect">
              <a:avLst/>
            </a:prstGeom>
            <a:noFill/>
            <a:ln w="12700">
              <a:solidFill>
                <a:schemeClr val="tx1"/>
              </a:solidFill>
              <a:miter lim="800000"/>
              <a:headEnd/>
              <a:tailEnd/>
            </a:ln>
            <a:effectLst/>
          </p:spPr>
        </p:pic>
        <p:grpSp>
          <p:nvGrpSpPr>
            <p:cNvPr id="12" name="Group 38"/>
            <p:cNvGrpSpPr>
              <a:grpSpLocks/>
            </p:cNvGrpSpPr>
            <p:nvPr/>
          </p:nvGrpSpPr>
          <p:grpSpPr bwMode="auto">
            <a:xfrm>
              <a:off x="4166" y="3250"/>
              <a:ext cx="1105" cy="944"/>
              <a:chOff x="4166" y="3250"/>
              <a:chExt cx="1105" cy="944"/>
            </a:xfrm>
          </p:grpSpPr>
          <p:sp>
            <p:nvSpPr>
              <p:cNvPr id="146471" name="Rectangle 39"/>
              <p:cNvSpPr>
                <a:spLocks noChangeArrowheads="1"/>
              </p:cNvSpPr>
              <p:nvPr/>
            </p:nvSpPr>
            <p:spPr bwMode="auto">
              <a:xfrm>
                <a:off x="4166" y="3976"/>
                <a:ext cx="927" cy="218"/>
              </a:xfrm>
              <a:prstGeom prst="rect">
                <a:avLst/>
              </a:prstGeom>
              <a:solidFill>
                <a:srgbClr val="FFFFFF"/>
              </a:solidFill>
              <a:ln w="12700">
                <a:solidFill>
                  <a:schemeClr val="tx1"/>
                </a:solidFill>
                <a:miter lim="800000"/>
                <a:headEnd/>
                <a:tailEnd/>
              </a:ln>
              <a:effectLst/>
            </p:spPr>
            <p:txBody>
              <a:bodyPr wrap="none" lIns="90488" tIns="44450" rIns="90488" bIns="44450">
                <a:spAutoFit/>
              </a:bodyPr>
              <a:lstStyle/>
              <a:p>
                <a:pPr eaLnBrk="0" hangingPunct="0"/>
                <a:r>
                  <a:rPr lang="en-US" sz="1600" b="1">
                    <a:latin typeface="Times New Roman" pitchFamily="18" charset="0"/>
                  </a:rPr>
                  <a:t>As-Fe = 3.25 Å</a:t>
                </a:r>
              </a:p>
            </p:txBody>
          </p:sp>
          <p:sp>
            <p:nvSpPr>
              <p:cNvPr id="146472" name="Rectangle 40"/>
              <p:cNvSpPr>
                <a:spLocks noChangeArrowheads="1"/>
              </p:cNvSpPr>
              <p:nvPr/>
            </p:nvSpPr>
            <p:spPr bwMode="auto">
              <a:xfrm>
                <a:off x="4382" y="3410"/>
                <a:ext cx="266" cy="229"/>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FFFFFF"/>
                    </a:solidFill>
                    <a:latin typeface="Times New Roman" pitchFamily="18" charset="0"/>
                  </a:rPr>
                  <a:t>Fe</a:t>
                </a:r>
              </a:p>
            </p:txBody>
          </p:sp>
          <p:sp>
            <p:nvSpPr>
              <p:cNvPr id="146473" name="Rectangle 41"/>
              <p:cNvSpPr>
                <a:spLocks noChangeArrowheads="1"/>
              </p:cNvSpPr>
              <p:nvPr/>
            </p:nvSpPr>
            <p:spPr bwMode="auto">
              <a:xfrm>
                <a:off x="4907" y="3562"/>
                <a:ext cx="364" cy="229"/>
              </a:xfrm>
              <a:prstGeom prst="rect">
                <a:avLst/>
              </a:prstGeom>
              <a:noFill/>
              <a:ln w="12700">
                <a:noFill/>
                <a:miter lim="800000"/>
                <a:headEnd/>
                <a:tailEnd/>
              </a:ln>
              <a:effectLst/>
            </p:spPr>
            <p:txBody>
              <a:bodyPr lIns="90488" tIns="44450" rIns="90488" bIns="44450">
                <a:spAutoFit/>
              </a:bodyPr>
              <a:lstStyle/>
              <a:p>
                <a:pPr eaLnBrk="0" hangingPunct="0"/>
                <a:r>
                  <a:rPr lang="en-US" b="1">
                    <a:solidFill>
                      <a:srgbClr val="FFFFFF"/>
                    </a:solidFill>
                    <a:latin typeface="Times New Roman" pitchFamily="18" charset="0"/>
                  </a:rPr>
                  <a:t>Fe</a:t>
                </a:r>
              </a:p>
            </p:txBody>
          </p:sp>
          <p:sp>
            <p:nvSpPr>
              <p:cNvPr id="146474" name="Rectangle 42"/>
              <p:cNvSpPr>
                <a:spLocks noChangeArrowheads="1"/>
              </p:cNvSpPr>
              <p:nvPr/>
            </p:nvSpPr>
            <p:spPr bwMode="auto">
              <a:xfrm>
                <a:off x="4809" y="3250"/>
                <a:ext cx="274" cy="229"/>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FFFFFF"/>
                    </a:solidFill>
                    <a:latin typeface="Times New Roman" pitchFamily="18" charset="0"/>
                  </a:rPr>
                  <a:t>As</a:t>
                </a:r>
              </a:p>
            </p:txBody>
          </p:sp>
        </p:grpSp>
      </p:grpSp>
      <p:grpSp>
        <p:nvGrpSpPr>
          <p:cNvPr id="13" name="Group 43"/>
          <p:cNvGrpSpPr>
            <a:grpSpLocks/>
          </p:cNvGrpSpPr>
          <p:nvPr/>
        </p:nvGrpSpPr>
        <p:grpSpPr bwMode="auto">
          <a:xfrm>
            <a:off x="6448425" y="2676525"/>
            <a:ext cx="2220913" cy="1987550"/>
            <a:chOff x="4062" y="1686"/>
            <a:chExt cx="1399" cy="1252"/>
          </a:xfrm>
        </p:grpSpPr>
        <p:grpSp>
          <p:nvGrpSpPr>
            <p:cNvPr id="14" name="Group 44"/>
            <p:cNvGrpSpPr>
              <a:grpSpLocks/>
            </p:cNvGrpSpPr>
            <p:nvPr/>
          </p:nvGrpSpPr>
          <p:grpSpPr bwMode="auto">
            <a:xfrm>
              <a:off x="4209" y="1686"/>
              <a:ext cx="1252" cy="1252"/>
              <a:chOff x="4209" y="1686"/>
              <a:chExt cx="1252" cy="1252"/>
            </a:xfrm>
          </p:grpSpPr>
          <p:pic>
            <p:nvPicPr>
              <p:cNvPr id="146477" name="Picture 45"/>
              <p:cNvPicPr>
                <a:picLocks noChangeArrowheads="1"/>
              </p:cNvPicPr>
              <p:nvPr/>
            </p:nvPicPr>
            <p:blipFill>
              <a:blip r:embed="rId10" cstate="print"/>
              <a:srcRect/>
              <a:stretch>
                <a:fillRect/>
              </a:stretch>
            </p:blipFill>
            <p:spPr bwMode="auto">
              <a:xfrm>
                <a:off x="4209" y="1686"/>
                <a:ext cx="1252" cy="1250"/>
              </a:xfrm>
              <a:prstGeom prst="rect">
                <a:avLst/>
              </a:prstGeom>
              <a:noFill/>
              <a:ln w="12700">
                <a:solidFill>
                  <a:schemeClr val="tx1"/>
                </a:solidFill>
                <a:miter lim="800000"/>
                <a:headEnd/>
                <a:tailEnd/>
              </a:ln>
              <a:effectLst/>
            </p:spPr>
          </p:pic>
          <p:grpSp>
            <p:nvGrpSpPr>
              <p:cNvPr id="15" name="Group 46"/>
              <p:cNvGrpSpPr>
                <a:grpSpLocks/>
              </p:cNvGrpSpPr>
              <p:nvPr/>
            </p:nvGrpSpPr>
            <p:grpSpPr bwMode="auto">
              <a:xfrm>
                <a:off x="4257" y="2047"/>
                <a:ext cx="1180" cy="891"/>
                <a:chOff x="4257" y="2047"/>
                <a:chExt cx="1180" cy="891"/>
              </a:xfrm>
            </p:grpSpPr>
            <p:sp>
              <p:nvSpPr>
                <p:cNvPr id="146479" name="Rectangle 47"/>
                <p:cNvSpPr>
                  <a:spLocks noChangeArrowheads="1"/>
                </p:cNvSpPr>
                <p:nvPr/>
              </p:nvSpPr>
              <p:spPr bwMode="auto">
                <a:xfrm>
                  <a:off x="4836" y="2047"/>
                  <a:ext cx="195" cy="168"/>
                </a:xfrm>
                <a:prstGeom prst="rect">
                  <a:avLst/>
                </a:prstGeom>
                <a:noFill/>
                <a:ln w="12700">
                  <a:noFill/>
                  <a:miter lim="800000"/>
                  <a:headEnd/>
                  <a:tailEnd/>
                </a:ln>
                <a:effectLst/>
              </p:spPr>
              <p:txBody>
                <a:bodyPr wrap="none" lIns="55562" tIns="26988" rIns="55562" bIns="26988">
                  <a:spAutoFit/>
                </a:bodyPr>
                <a:lstStyle/>
                <a:p>
                  <a:pPr defTabSz="330200" eaLnBrk="0" hangingPunct="0"/>
                  <a:r>
                    <a:rPr lang="en-US" sz="1400" b="1">
                      <a:latin typeface="Times New Roman" pitchFamily="18" charset="0"/>
                    </a:rPr>
                    <a:t>As</a:t>
                  </a:r>
                </a:p>
              </p:txBody>
            </p:sp>
            <p:sp>
              <p:nvSpPr>
                <p:cNvPr id="146480" name="Rectangle 48"/>
                <p:cNvSpPr>
                  <a:spLocks noChangeArrowheads="1"/>
                </p:cNvSpPr>
                <p:nvPr/>
              </p:nvSpPr>
              <p:spPr bwMode="auto">
                <a:xfrm>
                  <a:off x="4426" y="2443"/>
                  <a:ext cx="182" cy="168"/>
                </a:xfrm>
                <a:prstGeom prst="rect">
                  <a:avLst/>
                </a:prstGeom>
                <a:noFill/>
                <a:ln w="12700">
                  <a:noFill/>
                  <a:miter lim="800000"/>
                  <a:headEnd/>
                  <a:tailEnd/>
                </a:ln>
                <a:effectLst/>
              </p:spPr>
              <p:txBody>
                <a:bodyPr wrap="none" lIns="55562" tIns="26988" rIns="55562" bIns="26988">
                  <a:spAutoFit/>
                </a:bodyPr>
                <a:lstStyle/>
                <a:p>
                  <a:pPr defTabSz="330200" eaLnBrk="0" hangingPunct="0"/>
                  <a:r>
                    <a:rPr lang="en-US" sz="1400" b="1">
                      <a:solidFill>
                        <a:srgbClr val="FFFFFF"/>
                      </a:solidFill>
                      <a:latin typeface="Times New Roman" pitchFamily="18" charset="0"/>
                    </a:rPr>
                    <a:t>Al</a:t>
                  </a:r>
                </a:p>
              </p:txBody>
            </p:sp>
            <p:sp>
              <p:nvSpPr>
                <p:cNvPr id="146481" name="Rectangle 49"/>
                <p:cNvSpPr>
                  <a:spLocks noChangeArrowheads="1"/>
                </p:cNvSpPr>
                <p:nvPr/>
              </p:nvSpPr>
              <p:spPr bwMode="auto">
                <a:xfrm>
                  <a:off x="4915" y="2529"/>
                  <a:ext cx="182" cy="168"/>
                </a:xfrm>
                <a:prstGeom prst="rect">
                  <a:avLst/>
                </a:prstGeom>
                <a:noFill/>
                <a:ln w="12700">
                  <a:noFill/>
                  <a:miter lim="800000"/>
                  <a:headEnd/>
                  <a:tailEnd/>
                </a:ln>
                <a:effectLst/>
              </p:spPr>
              <p:txBody>
                <a:bodyPr wrap="none" lIns="55562" tIns="26988" rIns="55562" bIns="26988">
                  <a:spAutoFit/>
                </a:bodyPr>
                <a:lstStyle/>
                <a:p>
                  <a:pPr defTabSz="330200" eaLnBrk="0" hangingPunct="0"/>
                  <a:r>
                    <a:rPr lang="en-US" sz="1400" b="1">
                      <a:solidFill>
                        <a:srgbClr val="FFFFFF"/>
                      </a:solidFill>
                      <a:latin typeface="Times New Roman" pitchFamily="18" charset="0"/>
                    </a:rPr>
                    <a:t>Al</a:t>
                  </a:r>
                </a:p>
              </p:txBody>
            </p:sp>
            <p:sp>
              <p:nvSpPr>
                <p:cNvPr id="146482" name="Rectangle 50"/>
                <p:cNvSpPr>
                  <a:spLocks noChangeArrowheads="1"/>
                </p:cNvSpPr>
                <p:nvPr/>
              </p:nvSpPr>
              <p:spPr bwMode="auto">
                <a:xfrm>
                  <a:off x="5356" y="2818"/>
                  <a:ext cx="81" cy="91"/>
                </a:xfrm>
                <a:prstGeom prst="rect">
                  <a:avLst/>
                </a:prstGeom>
                <a:solidFill>
                  <a:srgbClr val="FFFFFF"/>
                </a:solidFill>
                <a:ln w="12700">
                  <a:noFill/>
                  <a:miter lim="800000"/>
                  <a:headEnd/>
                  <a:tailEnd/>
                </a:ln>
                <a:effectLst/>
              </p:spPr>
              <p:txBody>
                <a:bodyPr wrap="none" anchor="ctr"/>
                <a:lstStyle/>
                <a:p>
                  <a:endParaRPr lang="en-US"/>
                </a:p>
              </p:txBody>
            </p:sp>
            <p:sp>
              <p:nvSpPr>
                <p:cNvPr id="146483" name="Rectangle 51"/>
                <p:cNvSpPr>
                  <a:spLocks noChangeArrowheads="1"/>
                </p:cNvSpPr>
                <p:nvPr/>
              </p:nvSpPr>
              <p:spPr bwMode="auto">
                <a:xfrm>
                  <a:off x="4257" y="2892"/>
                  <a:ext cx="139" cy="46"/>
                </a:xfrm>
                <a:prstGeom prst="rect">
                  <a:avLst/>
                </a:prstGeom>
                <a:solidFill>
                  <a:srgbClr val="FFFFFF"/>
                </a:solidFill>
                <a:ln w="12700">
                  <a:noFill/>
                  <a:miter lim="800000"/>
                  <a:headEnd/>
                  <a:tailEnd/>
                </a:ln>
                <a:effectLst/>
              </p:spPr>
              <p:txBody>
                <a:bodyPr wrap="none" anchor="ctr"/>
                <a:lstStyle/>
                <a:p>
                  <a:endParaRPr lang="en-US"/>
                </a:p>
              </p:txBody>
            </p:sp>
          </p:grpSp>
        </p:grpSp>
        <p:sp>
          <p:nvSpPr>
            <p:cNvPr id="146484" name="Rectangle 52"/>
            <p:cNvSpPr>
              <a:spLocks noChangeArrowheads="1"/>
            </p:cNvSpPr>
            <p:nvPr/>
          </p:nvSpPr>
          <p:spPr bwMode="auto">
            <a:xfrm>
              <a:off x="4062" y="1805"/>
              <a:ext cx="741" cy="176"/>
            </a:xfrm>
            <a:prstGeom prst="rect">
              <a:avLst/>
            </a:prstGeom>
            <a:solidFill>
              <a:srgbClr val="FFFFFF"/>
            </a:solidFill>
            <a:ln w="12700">
              <a:solidFill>
                <a:schemeClr val="tx1"/>
              </a:solidFill>
              <a:miter lim="800000"/>
              <a:headEnd/>
              <a:tailEnd/>
            </a:ln>
            <a:effectLst/>
          </p:spPr>
          <p:txBody>
            <a:bodyPr wrap="none" lIns="55562" tIns="26988" rIns="55562" bIns="26988">
              <a:spAutoFit/>
            </a:bodyPr>
            <a:lstStyle/>
            <a:p>
              <a:pPr defTabSz="330200" eaLnBrk="0" hangingPunct="0"/>
              <a:r>
                <a:rPr lang="en-US" sz="1400" b="1">
                  <a:latin typeface="Times New Roman" pitchFamily="18" charset="0"/>
                </a:rPr>
                <a:t>As-Al   3.16 Å</a:t>
              </a:r>
            </a:p>
          </p:txBody>
        </p:sp>
      </p:grpSp>
      <p:sp>
        <p:nvSpPr>
          <p:cNvPr id="146485" name="Rectangle 53"/>
          <p:cNvSpPr>
            <a:spLocks noChangeArrowheads="1"/>
          </p:cNvSpPr>
          <p:nvPr/>
        </p:nvSpPr>
        <p:spPr bwMode="auto">
          <a:xfrm>
            <a:off x="0" y="0"/>
            <a:ext cx="5467350" cy="454025"/>
          </a:xfrm>
          <a:prstGeom prst="rect">
            <a:avLst/>
          </a:prstGeom>
          <a:noFill/>
          <a:ln w="12700">
            <a:noFill/>
            <a:miter lim="800000"/>
            <a:headEnd/>
            <a:tailEnd/>
          </a:ln>
          <a:effectLst/>
        </p:spPr>
        <p:txBody>
          <a:bodyPr wrap="none" lIns="90488" tIns="44450" rIns="90488" bIns="44450">
            <a:spAutoFit/>
          </a:bodyPr>
          <a:lstStyle/>
          <a:p>
            <a:pPr eaLnBrk="0" hangingPunct="0"/>
            <a:r>
              <a:rPr lang="en-US" sz="2400"/>
              <a:t>Ruth Mine: Ballarat District (Trona, CA)</a:t>
            </a:r>
          </a:p>
        </p:txBody>
      </p:sp>
      <p:sp>
        <p:nvSpPr>
          <p:cNvPr id="146487" name="Text Box 55"/>
          <p:cNvSpPr txBox="1">
            <a:spLocks noChangeArrowheads="1"/>
          </p:cNvSpPr>
          <p:nvPr/>
        </p:nvSpPr>
        <p:spPr bwMode="auto">
          <a:xfrm>
            <a:off x="174625" y="522288"/>
            <a:ext cx="5026025" cy="641350"/>
          </a:xfrm>
          <a:prstGeom prst="rect">
            <a:avLst/>
          </a:prstGeom>
          <a:noFill/>
          <a:ln w="9525">
            <a:noFill/>
            <a:miter lim="800000"/>
            <a:headEnd/>
            <a:tailEnd/>
          </a:ln>
          <a:effectLst/>
        </p:spPr>
        <p:txBody>
          <a:bodyPr>
            <a:spAutoFit/>
          </a:bodyPr>
          <a:lstStyle/>
          <a:p>
            <a:r>
              <a:rPr lang="en-US"/>
              <a:t>Tailings (ca 1000 mg/kg As) used for residential landscaping</a:t>
            </a:r>
          </a:p>
        </p:txBody>
      </p:sp>
      <p:sp>
        <p:nvSpPr>
          <p:cNvPr id="146489" name="Text Box 57"/>
          <p:cNvSpPr txBox="1">
            <a:spLocks noChangeArrowheads="1"/>
          </p:cNvSpPr>
          <p:nvPr/>
        </p:nvSpPr>
        <p:spPr bwMode="auto">
          <a:xfrm>
            <a:off x="412750" y="6326188"/>
            <a:ext cx="4525963" cy="304800"/>
          </a:xfrm>
          <a:prstGeom prst="rect">
            <a:avLst/>
          </a:prstGeom>
          <a:noFill/>
          <a:ln w="9525">
            <a:noFill/>
            <a:miter lim="800000"/>
            <a:headEnd/>
            <a:tailEnd/>
          </a:ln>
          <a:effectLst/>
        </p:spPr>
        <p:txBody>
          <a:bodyPr wrap="none">
            <a:spAutoFit/>
          </a:bodyPr>
          <a:lstStyle/>
          <a:p>
            <a:r>
              <a:rPr lang="en-US" sz="1400"/>
              <a:t>Foster et al., (1998) </a:t>
            </a:r>
            <a:r>
              <a:rPr lang="en-US" sz="1400" i="1"/>
              <a:t>American Mineralogist</a:t>
            </a:r>
            <a:r>
              <a:rPr lang="en-US" sz="1400"/>
              <a:t> </a:t>
            </a:r>
            <a:r>
              <a:rPr lang="en-US" sz="1400" b="1"/>
              <a:t>83</a:t>
            </a:r>
            <a:r>
              <a:rPr lang="en-US" sz="1400"/>
              <a:t>, 553-568</a:t>
            </a:r>
          </a:p>
        </p:txBody>
      </p:sp>
      <p:pic>
        <p:nvPicPr>
          <p:cNvPr id="55" name="Picture 6" descr="USGS_color_1inch"/>
          <p:cNvPicPr>
            <a:picLocks noChangeAspect="1" noChangeArrowheads="1"/>
          </p:cNvPicPr>
          <p:nvPr/>
        </p:nvPicPr>
        <p:blipFill>
          <a:blip r:embed="rId11" cstate="print"/>
          <a:srcRect/>
          <a:stretch>
            <a:fillRect/>
          </a:stretch>
        </p:blipFill>
        <p:spPr bwMode="auto">
          <a:xfrm>
            <a:off x="8031079" y="6448456"/>
            <a:ext cx="1112921" cy="409544"/>
          </a:xfrm>
          <a:prstGeom prst="rect">
            <a:avLst/>
          </a:prstGeom>
          <a:noFill/>
          <a:ln w="9525">
            <a:noFill/>
            <a:miter lim="800000"/>
            <a:headEnd/>
            <a:tailEnd/>
          </a:ln>
          <a:effectLst/>
        </p:spPr>
      </p:pic>
      <p:pic>
        <p:nvPicPr>
          <p:cNvPr id="56" name="Picture 7" descr="BLMAML_RuthMine32506 02"/>
          <p:cNvPicPr>
            <a:picLocks noChangeAspect="1" noChangeArrowheads="1"/>
          </p:cNvPicPr>
          <p:nvPr/>
        </p:nvPicPr>
        <p:blipFill>
          <a:blip r:embed="rId12" cstate="print"/>
          <a:srcRect/>
          <a:stretch>
            <a:fillRect/>
          </a:stretch>
        </p:blipFill>
        <p:spPr bwMode="auto">
          <a:xfrm>
            <a:off x="4986337" y="0"/>
            <a:ext cx="3881437" cy="2587625"/>
          </a:xfrm>
          <a:prstGeom prst="rect">
            <a:avLst/>
          </a:prstGeom>
          <a:noFill/>
        </p:spPr>
      </p:pic>
      <p:sp>
        <p:nvSpPr>
          <p:cNvPr id="57" name="Text Box 8"/>
          <p:cNvSpPr txBox="1">
            <a:spLocks noChangeArrowheads="1"/>
          </p:cNvSpPr>
          <p:nvPr/>
        </p:nvSpPr>
        <p:spPr bwMode="auto">
          <a:xfrm rot="16200000">
            <a:off x="8346281" y="1626394"/>
            <a:ext cx="1320800" cy="274637"/>
          </a:xfrm>
          <a:prstGeom prst="rect">
            <a:avLst/>
          </a:prstGeom>
          <a:noFill/>
          <a:ln w="9525">
            <a:noFill/>
            <a:miter lim="800000"/>
            <a:headEnd/>
            <a:tailEnd/>
          </a:ln>
          <a:effectLst/>
        </p:spPr>
        <p:txBody>
          <a:bodyPr wrap="none">
            <a:spAutoFit/>
          </a:bodyPr>
          <a:lstStyle/>
          <a:p>
            <a:r>
              <a:rPr lang="en-US" sz="1200"/>
              <a:t>D. Lawler, BLM </a:t>
            </a:r>
          </a:p>
        </p:txBody>
      </p:sp>
      <p:sp>
        <p:nvSpPr>
          <p:cNvPr id="58" name="Text Box 9"/>
          <p:cNvSpPr txBox="1">
            <a:spLocks noChangeArrowheads="1"/>
          </p:cNvSpPr>
          <p:nvPr/>
        </p:nvSpPr>
        <p:spPr bwMode="auto">
          <a:xfrm>
            <a:off x="7415212" y="65088"/>
            <a:ext cx="955675" cy="457200"/>
          </a:xfrm>
          <a:prstGeom prst="rect">
            <a:avLst/>
          </a:prstGeom>
          <a:noFill/>
          <a:ln w="9525">
            <a:noFill/>
            <a:miter lim="800000"/>
            <a:headEnd/>
            <a:tailEnd/>
          </a:ln>
          <a:effectLst/>
        </p:spPr>
        <p:txBody>
          <a:bodyPr wrap="none">
            <a:spAutoFit/>
          </a:bodyPr>
          <a:lstStyle/>
          <a:p>
            <a:r>
              <a:rPr lang="en-US" sz="1200"/>
              <a:t>Ruth Mine</a:t>
            </a:r>
          </a:p>
          <a:p>
            <a:r>
              <a:rPr lang="en-US" sz="1200"/>
              <a:t>Trona, 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6"/>
                                        </p:tgtEl>
                                      </p:cBhvr>
                                    </p:animEffect>
                                    <p:set>
                                      <p:cBhvr>
                                        <p:cTn id="7" dur="1" fill="hold">
                                          <p:stCondLst>
                                            <p:cond delay="999"/>
                                          </p:stCondLst>
                                        </p:cTn>
                                        <p:tgtEl>
                                          <p:spTgt spid="5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7"/>
                                        </p:tgtEl>
                                      </p:cBhvr>
                                    </p:animEffect>
                                    <p:set>
                                      <p:cBhvr>
                                        <p:cTn id="10" dur="1" fill="hold">
                                          <p:stCondLst>
                                            <p:cond delay="999"/>
                                          </p:stCondLst>
                                        </p:cTn>
                                        <p:tgtEl>
                                          <p:spTgt spid="5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8"/>
                                        </p:tgtEl>
                                      </p:cBhvr>
                                    </p:animEffect>
                                    <p:set>
                                      <p:cBhvr>
                                        <p:cTn id="13" dur="1" fill="hold">
                                          <p:stCondLst>
                                            <p:cond delay="9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1408" y="15326"/>
            <a:ext cx="8229600" cy="1143000"/>
          </a:xfrm>
        </p:spPr>
        <p:txBody>
          <a:bodyPr/>
          <a:lstStyle/>
          <a:p>
            <a:pPr algn="l"/>
            <a:r>
              <a:rPr lang="en-US" sz="2800" dirty="0"/>
              <a:t>Mesa De Oro: </a:t>
            </a:r>
            <a:r>
              <a:rPr lang="en-US" sz="3000" dirty="0"/>
              <a:t>Should</a:t>
            </a:r>
            <a:r>
              <a:rPr lang="en-US" sz="2800" dirty="0"/>
              <a:t> be “Mesa de </a:t>
            </a:r>
            <a:r>
              <a:rPr lang="en-US" sz="2800" dirty="0" err="1"/>
              <a:t>Arsenico</a:t>
            </a:r>
            <a:r>
              <a:rPr lang="en-US" sz="2800" dirty="0"/>
              <a:t>”</a:t>
            </a:r>
          </a:p>
        </p:txBody>
      </p:sp>
      <p:sp>
        <p:nvSpPr>
          <p:cNvPr id="215043" name="Rectangle 3"/>
          <p:cNvSpPr>
            <a:spLocks noGrp="1" noChangeArrowheads="1"/>
          </p:cNvSpPr>
          <p:nvPr>
            <p:ph type="body" idx="1"/>
          </p:nvPr>
        </p:nvSpPr>
        <p:spPr>
          <a:xfrm>
            <a:off x="321291" y="4548235"/>
            <a:ext cx="3990975" cy="306387"/>
          </a:xfrm>
        </p:spPr>
        <p:txBody>
          <a:bodyPr>
            <a:noAutofit/>
          </a:bodyPr>
          <a:lstStyle/>
          <a:p>
            <a:pPr>
              <a:lnSpc>
                <a:spcPct val="80000"/>
              </a:lnSpc>
              <a:buFontTx/>
              <a:buNone/>
            </a:pPr>
            <a:r>
              <a:rPr lang="en-US" sz="1400" dirty="0">
                <a:hlinkClick r:id="rId3"/>
              </a:rPr>
              <a:t>http://www.pbs.org/newshour/bb/environment/superfund_4-16.html</a:t>
            </a:r>
            <a:r>
              <a:rPr lang="en-US" sz="1400" dirty="0"/>
              <a:t> (transcript of 1996 show called “Paying for the Past”)</a:t>
            </a:r>
          </a:p>
        </p:txBody>
      </p:sp>
      <p:sp>
        <p:nvSpPr>
          <p:cNvPr id="215044" name="Text Box 4"/>
          <p:cNvSpPr txBox="1">
            <a:spLocks noChangeArrowheads="1"/>
          </p:cNvSpPr>
          <p:nvPr/>
        </p:nvSpPr>
        <p:spPr bwMode="auto">
          <a:xfrm>
            <a:off x="269875" y="989013"/>
            <a:ext cx="4446588" cy="2308324"/>
          </a:xfrm>
          <a:prstGeom prst="rect">
            <a:avLst/>
          </a:prstGeom>
          <a:noFill/>
          <a:ln w="9525">
            <a:noFill/>
            <a:miter lim="800000"/>
            <a:headEnd/>
            <a:tailEnd/>
          </a:ln>
          <a:effectLst/>
        </p:spPr>
        <p:txBody>
          <a:bodyPr>
            <a:spAutoFit/>
          </a:bodyPr>
          <a:lstStyle/>
          <a:p>
            <a:pPr>
              <a:buFontTx/>
              <a:buChar char="•"/>
            </a:pPr>
            <a:r>
              <a:rPr lang="en-US" b="0" dirty="0"/>
              <a:t> Gold tailings with 115 – 1320 mg/kg arsenic</a:t>
            </a:r>
          </a:p>
          <a:p>
            <a:pPr>
              <a:buFontTx/>
              <a:buChar char="•"/>
            </a:pPr>
            <a:r>
              <a:rPr lang="en-US" b="0" dirty="0"/>
              <a:t> 40 homes developed on Mesa between 1975-1985</a:t>
            </a:r>
          </a:p>
          <a:p>
            <a:pPr>
              <a:buFontTx/>
              <a:buChar char="•"/>
            </a:pPr>
            <a:r>
              <a:rPr lang="en-US" b="0" dirty="0"/>
              <a:t> EPA emergency response</a:t>
            </a:r>
          </a:p>
          <a:p>
            <a:pPr lvl="1">
              <a:buFontTx/>
              <a:buChar char="•"/>
            </a:pPr>
            <a:r>
              <a:rPr lang="en-US" b="0" dirty="0"/>
              <a:t> halted new home construction</a:t>
            </a:r>
          </a:p>
          <a:p>
            <a:pPr lvl="1">
              <a:buFontTx/>
              <a:buChar char="•"/>
            </a:pPr>
            <a:r>
              <a:rPr lang="en-US" b="0" dirty="0"/>
              <a:t> removed and replaced about 1 foot of soil</a:t>
            </a:r>
          </a:p>
          <a:p>
            <a:pPr lvl="1">
              <a:buFontTx/>
              <a:buChar char="•"/>
            </a:pPr>
            <a:r>
              <a:rPr lang="en-US" b="0" dirty="0"/>
              <a:t> shored up sides of Mesa</a:t>
            </a:r>
          </a:p>
        </p:txBody>
      </p:sp>
      <p:sp>
        <p:nvSpPr>
          <p:cNvPr id="215045" name="Text Box 5"/>
          <p:cNvSpPr txBox="1">
            <a:spLocks noChangeArrowheads="1"/>
          </p:cNvSpPr>
          <p:nvPr/>
        </p:nvSpPr>
        <p:spPr bwMode="auto">
          <a:xfrm>
            <a:off x="1984659" y="5401173"/>
            <a:ext cx="2400300" cy="1069975"/>
          </a:xfrm>
          <a:prstGeom prst="rect">
            <a:avLst/>
          </a:prstGeom>
          <a:noFill/>
          <a:ln w="9525">
            <a:noFill/>
            <a:miter lim="800000"/>
            <a:headEnd/>
            <a:tailEnd/>
          </a:ln>
          <a:effectLst/>
        </p:spPr>
        <p:txBody>
          <a:bodyPr>
            <a:spAutoFit/>
          </a:bodyPr>
          <a:lstStyle/>
          <a:p>
            <a:r>
              <a:rPr lang="en-US" sz="1600" b="0" dirty="0"/>
              <a:t>George </a:t>
            </a:r>
            <a:r>
              <a:rPr lang="en-US" sz="1600" b="0" dirty="0" err="1"/>
              <a:t>Wheeldon</a:t>
            </a:r>
            <a:r>
              <a:rPr lang="en-US" sz="1600" b="0" dirty="0"/>
              <a:t>, “geologist”: arsenic from the mine is in a form that is not dangerous</a:t>
            </a:r>
          </a:p>
        </p:txBody>
      </p:sp>
      <p:pic>
        <p:nvPicPr>
          <p:cNvPr id="215047" name="Picture 7" descr="discussion"/>
          <p:cNvPicPr>
            <a:picLocks noChangeAspect="1" noChangeArrowheads="1"/>
          </p:cNvPicPr>
          <p:nvPr/>
        </p:nvPicPr>
        <p:blipFill>
          <a:blip r:embed="rId4" cstate="print"/>
          <a:srcRect/>
          <a:stretch>
            <a:fillRect/>
          </a:stretch>
        </p:blipFill>
        <p:spPr bwMode="auto">
          <a:xfrm>
            <a:off x="382137" y="5371982"/>
            <a:ext cx="1532956" cy="1171616"/>
          </a:xfrm>
          <a:prstGeom prst="rect">
            <a:avLst/>
          </a:prstGeom>
          <a:noFill/>
        </p:spPr>
      </p:pic>
      <p:grpSp>
        <p:nvGrpSpPr>
          <p:cNvPr id="2" name="Group 8"/>
          <p:cNvGrpSpPr>
            <a:grpSpLocks/>
          </p:cNvGrpSpPr>
          <p:nvPr/>
        </p:nvGrpSpPr>
        <p:grpSpPr bwMode="auto">
          <a:xfrm>
            <a:off x="4902200" y="1174750"/>
            <a:ext cx="4032250" cy="4070350"/>
            <a:chOff x="680" y="2624"/>
            <a:chExt cx="2852" cy="2876"/>
          </a:xfrm>
        </p:grpSpPr>
        <p:grpSp>
          <p:nvGrpSpPr>
            <p:cNvPr id="3" name="Group 9"/>
            <p:cNvGrpSpPr>
              <a:grpSpLocks/>
            </p:cNvGrpSpPr>
            <p:nvPr/>
          </p:nvGrpSpPr>
          <p:grpSpPr bwMode="auto">
            <a:xfrm>
              <a:off x="680" y="2624"/>
              <a:ext cx="2838" cy="1316"/>
              <a:chOff x="680" y="2624"/>
              <a:chExt cx="2838" cy="1316"/>
            </a:xfrm>
          </p:grpSpPr>
          <p:pic>
            <p:nvPicPr>
              <p:cNvPr id="215050" name="Picture 10"/>
              <p:cNvPicPr>
                <a:picLocks noChangeArrowheads="1"/>
              </p:cNvPicPr>
              <p:nvPr/>
            </p:nvPicPr>
            <p:blipFill>
              <a:blip r:embed="rId5" cstate="print"/>
              <a:srcRect/>
              <a:stretch>
                <a:fillRect/>
              </a:stretch>
            </p:blipFill>
            <p:spPr bwMode="auto">
              <a:xfrm>
                <a:off x="680" y="2624"/>
                <a:ext cx="2838" cy="624"/>
              </a:xfrm>
              <a:prstGeom prst="rect">
                <a:avLst/>
              </a:prstGeom>
              <a:noFill/>
              <a:ln w="12700">
                <a:solidFill>
                  <a:schemeClr val="tx1"/>
                </a:solidFill>
                <a:miter lim="800000"/>
                <a:headEnd/>
                <a:tailEnd/>
              </a:ln>
              <a:effectLst/>
            </p:spPr>
          </p:pic>
          <p:pic>
            <p:nvPicPr>
              <p:cNvPr id="215051" name="Picture 11"/>
              <p:cNvPicPr>
                <a:picLocks noChangeArrowheads="1"/>
              </p:cNvPicPr>
              <p:nvPr/>
            </p:nvPicPr>
            <p:blipFill>
              <a:blip r:embed="rId6" cstate="print"/>
              <a:srcRect/>
              <a:stretch>
                <a:fillRect/>
              </a:stretch>
            </p:blipFill>
            <p:spPr bwMode="auto">
              <a:xfrm>
                <a:off x="687" y="3252"/>
                <a:ext cx="1280" cy="688"/>
              </a:xfrm>
              <a:prstGeom prst="rect">
                <a:avLst/>
              </a:prstGeom>
              <a:noFill/>
              <a:ln w="12700">
                <a:solidFill>
                  <a:schemeClr val="tx1"/>
                </a:solidFill>
                <a:miter lim="800000"/>
                <a:headEnd/>
                <a:tailEnd/>
              </a:ln>
              <a:effectLst/>
            </p:spPr>
          </p:pic>
        </p:grpSp>
        <p:pic>
          <p:nvPicPr>
            <p:cNvPr id="215052" name="Picture 12"/>
            <p:cNvPicPr>
              <a:picLocks noChangeArrowheads="1"/>
            </p:cNvPicPr>
            <p:nvPr/>
          </p:nvPicPr>
          <p:blipFill>
            <a:blip r:embed="rId7" cstate="print"/>
            <a:srcRect/>
            <a:stretch>
              <a:fillRect/>
            </a:stretch>
          </p:blipFill>
          <p:spPr bwMode="auto">
            <a:xfrm>
              <a:off x="680" y="4328"/>
              <a:ext cx="2852" cy="1172"/>
            </a:xfrm>
            <a:prstGeom prst="rect">
              <a:avLst/>
            </a:prstGeom>
            <a:noFill/>
            <a:ln w="12700">
              <a:solidFill>
                <a:schemeClr val="tx1"/>
              </a:solidFill>
              <a:miter lim="800000"/>
              <a:headEnd/>
              <a:tailEnd/>
            </a:ln>
            <a:effectLst/>
          </p:spPr>
        </p:pic>
        <p:pic>
          <p:nvPicPr>
            <p:cNvPr id="215053" name="Picture 13"/>
            <p:cNvPicPr>
              <a:picLocks noChangeArrowheads="1"/>
            </p:cNvPicPr>
            <p:nvPr/>
          </p:nvPicPr>
          <p:blipFill>
            <a:blip r:embed="rId8" cstate="print"/>
            <a:srcRect/>
            <a:stretch>
              <a:fillRect/>
            </a:stretch>
          </p:blipFill>
          <p:spPr bwMode="auto">
            <a:xfrm>
              <a:off x="1967" y="3240"/>
              <a:ext cx="1216" cy="1376"/>
            </a:xfrm>
            <a:prstGeom prst="rect">
              <a:avLst/>
            </a:prstGeom>
            <a:noFill/>
            <a:ln w="12700">
              <a:solidFill>
                <a:schemeClr val="tx1"/>
              </a:solidFill>
              <a:miter lim="800000"/>
              <a:headEnd/>
              <a:tailEnd/>
            </a:ln>
            <a:effectLst/>
          </p:spPr>
        </p:pic>
      </p:grpSp>
      <p:sp>
        <p:nvSpPr>
          <p:cNvPr id="215054" name="Text Box 14"/>
          <p:cNvSpPr txBox="1">
            <a:spLocks noChangeArrowheads="1"/>
          </p:cNvSpPr>
          <p:nvPr/>
        </p:nvSpPr>
        <p:spPr bwMode="auto">
          <a:xfrm>
            <a:off x="5632450" y="4989513"/>
            <a:ext cx="3232150" cy="366712"/>
          </a:xfrm>
          <a:prstGeom prst="rect">
            <a:avLst/>
          </a:prstGeom>
          <a:noFill/>
          <a:ln w="9525">
            <a:noFill/>
            <a:miter lim="800000"/>
            <a:headEnd/>
            <a:tailEnd/>
          </a:ln>
          <a:effectLst/>
        </p:spPr>
        <p:txBody>
          <a:bodyPr wrap="none">
            <a:spAutoFit/>
          </a:bodyPr>
          <a:lstStyle/>
          <a:p>
            <a:r>
              <a:rPr lang="en-US" b="0" i="1"/>
              <a:t>Time Magazine Sept 25, 2000</a:t>
            </a:r>
          </a:p>
        </p:txBody>
      </p:sp>
      <p:sp>
        <p:nvSpPr>
          <p:cNvPr id="215055" name="Text Box 15"/>
          <p:cNvSpPr txBox="1">
            <a:spLocks noChangeArrowheads="1"/>
          </p:cNvSpPr>
          <p:nvPr/>
        </p:nvSpPr>
        <p:spPr bwMode="auto">
          <a:xfrm>
            <a:off x="6289675" y="855663"/>
            <a:ext cx="2660650" cy="366712"/>
          </a:xfrm>
          <a:prstGeom prst="rect">
            <a:avLst/>
          </a:prstGeom>
          <a:noFill/>
          <a:ln w="9525">
            <a:noFill/>
            <a:miter lim="800000"/>
            <a:headEnd/>
            <a:tailEnd/>
          </a:ln>
          <a:effectLst/>
        </p:spPr>
        <p:txBody>
          <a:bodyPr wrap="none">
            <a:spAutoFit/>
          </a:bodyPr>
          <a:lstStyle/>
          <a:p>
            <a:r>
              <a:rPr lang="en-US" b="0" i="1"/>
              <a:t>San Jose Mercury News</a:t>
            </a:r>
          </a:p>
        </p:txBody>
      </p:sp>
      <p:sp>
        <p:nvSpPr>
          <p:cNvPr id="215057" name="Text Box 17"/>
          <p:cNvSpPr txBox="1">
            <a:spLocks noChangeArrowheads="1"/>
          </p:cNvSpPr>
          <p:nvPr/>
        </p:nvSpPr>
        <p:spPr bwMode="auto">
          <a:xfrm>
            <a:off x="311482" y="3488543"/>
            <a:ext cx="4175125" cy="1006475"/>
          </a:xfrm>
          <a:prstGeom prst="rect">
            <a:avLst/>
          </a:prstGeom>
          <a:noFill/>
          <a:ln w="9525">
            <a:noFill/>
            <a:miter lim="800000"/>
            <a:headEnd/>
            <a:tailEnd/>
          </a:ln>
          <a:effectLst/>
        </p:spPr>
        <p:txBody>
          <a:bodyPr>
            <a:spAutoFit/>
          </a:bodyPr>
          <a:lstStyle/>
          <a:p>
            <a:r>
              <a:rPr lang="en-US" b="0" dirty="0"/>
              <a:t>Residents won 2,000,000 for loss of property value</a:t>
            </a:r>
          </a:p>
          <a:p>
            <a:r>
              <a:rPr lang="en-US" sz="1200" b="0" dirty="0"/>
              <a:t>http://consumerlawpage.com/article/environmental_pollution_1.shtml</a:t>
            </a:r>
          </a:p>
        </p:txBody>
      </p:sp>
      <p:pic>
        <p:nvPicPr>
          <p:cNvPr id="17" name="Picture 6" descr="USGS_color_1inch"/>
          <p:cNvPicPr>
            <a:picLocks noChangeAspect="1" noChangeArrowheads="1"/>
          </p:cNvPicPr>
          <p:nvPr/>
        </p:nvPicPr>
        <p:blipFill>
          <a:blip r:embed="rId9"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dissolve">
                                      <p:cBhvr>
                                        <p:cTn id="7" dur="500"/>
                                        <p:tgtEl>
                                          <p:spTgt spid="2150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5047"/>
                                        </p:tgtEl>
                                        <p:attrNameLst>
                                          <p:attrName>style.visibility</p:attrName>
                                        </p:attrNameLst>
                                      </p:cBhvr>
                                      <p:to>
                                        <p:strVal val="visible"/>
                                      </p:to>
                                    </p:set>
                                    <p:animEffect transition="in" filter="dissolve">
                                      <p:cBhvr>
                                        <p:cTn id="10" dur="500"/>
                                        <p:tgtEl>
                                          <p:spTgt spid="21504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5045"/>
                                        </p:tgtEl>
                                        <p:attrNameLst>
                                          <p:attrName>style.visibility</p:attrName>
                                        </p:attrNameLst>
                                      </p:cBhvr>
                                      <p:to>
                                        <p:strVal val="visible"/>
                                      </p:to>
                                    </p:set>
                                    <p:animEffect transition="in" filter="dissolve">
                                      <p:cBhvr>
                                        <p:cTn id="13" dur="5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P spid="2150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47638" y="134938"/>
            <a:ext cx="8834437" cy="800100"/>
          </a:xfrm>
        </p:spPr>
        <p:txBody>
          <a:bodyPr>
            <a:noAutofit/>
          </a:bodyPr>
          <a:lstStyle/>
          <a:p>
            <a:pPr algn="l"/>
            <a:r>
              <a:rPr lang="en-US" sz="3000" dirty="0"/>
              <a:t>XANES spectra of Mesa de Oro soil samples demonstrate that arsenic is </a:t>
            </a:r>
            <a:r>
              <a:rPr lang="en-US" sz="3000" b="1" dirty="0"/>
              <a:t>not</a:t>
            </a:r>
            <a:r>
              <a:rPr lang="en-US" sz="3000" dirty="0"/>
              <a:t> in </a:t>
            </a:r>
            <a:r>
              <a:rPr lang="en-US" sz="3000" dirty="0" err="1"/>
              <a:t>arsenopyrite</a:t>
            </a:r>
            <a:r>
              <a:rPr lang="en-US" sz="3000" dirty="0"/>
              <a:t> form</a:t>
            </a:r>
          </a:p>
        </p:txBody>
      </p:sp>
      <p:grpSp>
        <p:nvGrpSpPr>
          <p:cNvPr id="2" name="Group 11"/>
          <p:cNvGrpSpPr>
            <a:grpSpLocks/>
          </p:cNvGrpSpPr>
          <p:nvPr/>
        </p:nvGrpSpPr>
        <p:grpSpPr bwMode="auto">
          <a:xfrm>
            <a:off x="561975" y="1444625"/>
            <a:ext cx="3325813" cy="2111375"/>
            <a:chOff x="246" y="2446"/>
            <a:chExt cx="2095" cy="1330"/>
          </a:xfrm>
        </p:grpSpPr>
        <p:pic>
          <p:nvPicPr>
            <p:cNvPr id="219144" name="Picture 8" descr="Click Here for Larger Arsenopyrite Image">
              <a:hlinkClick r:id="rId3"/>
            </p:cNvPr>
            <p:cNvPicPr>
              <a:picLocks noChangeAspect="1" noChangeArrowheads="1"/>
            </p:cNvPicPr>
            <p:nvPr/>
          </p:nvPicPr>
          <p:blipFill>
            <a:blip r:embed="rId4" cstate="print"/>
            <a:srcRect/>
            <a:stretch>
              <a:fillRect/>
            </a:stretch>
          </p:blipFill>
          <p:spPr bwMode="auto">
            <a:xfrm>
              <a:off x="348" y="2446"/>
              <a:ext cx="1591" cy="1050"/>
            </a:xfrm>
            <a:prstGeom prst="rect">
              <a:avLst/>
            </a:prstGeom>
            <a:noFill/>
          </p:spPr>
        </p:pic>
        <p:sp>
          <p:nvSpPr>
            <p:cNvPr id="219145" name="Text Box 9"/>
            <p:cNvSpPr txBox="1">
              <a:spLocks noChangeArrowheads="1"/>
            </p:cNvSpPr>
            <p:nvPr/>
          </p:nvSpPr>
          <p:spPr bwMode="auto">
            <a:xfrm>
              <a:off x="246" y="3488"/>
              <a:ext cx="2095" cy="288"/>
            </a:xfrm>
            <a:prstGeom prst="rect">
              <a:avLst/>
            </a:prstGeom>
            <a:noFill/>
            <a:ln w="9525">
              <a:noFill/>
              <a:miter lim="800000"/>
              <a:headEnd/>
              <a:tailEnd/>
            </a:ln>
            <a:effectLst/>
          </p:spPr>
          <p:txBody>
            <a:bodyPr>
              <a:spAutoFit/>
            </a:bodyPr>
            <a:lstStyle/>
            <a:p>
              <a:r>
                <a:rPr lang="en-US" sz="2400" b="0">
                  <a:solidFill>
                    <a:schemeClr val="accent1"/>
                  </a:solidFill>
                </a:rPr>
                <a:t>Arsenopyrite FeAsS</a:t>
              </a:r>
            </a:p>
          </p:txBody>
        </p:sp>
        <p:sp>
          <p:nvSpPr>
            <p:cNvPr id="219146" name="Line 10"/>
            <p:cNvSpPr>
              <a:spLocks noChangeShapeType="1"/>
            </p:cNvSpPr>
            <p:nvPr/>
          </p:nvSpPr>
          <p:spPr bwMode="auto">
            <a:xfrm flipV="1">
              <a:off x="254" y="3290"/>
              <a:ext cx="296" cy="256"/>
            </a:xfrm>
            <a:prstGeom prst="line">
              <a:avLst/>
            </a:prstGeom>
            <a:noFill/>
            <a:ln w="38100">
              <a:solidFill>
                <a:schemeClr val="accent1"/>
              </a:solidFill>
              <a:round/>
              <a:headEnd/>
              <a:tailEnd type="triangle" w="med" len="med"/>
            </a:ln>
            <a:effectLst/>
          </p:spPr>
          <p:txBody>
            <a:bodyPr/>
            <a:lstStyle/>
            <a:p>
              <a:endParaRPr lang="en-US"/>
            </a:p>
          </p:txBody>
        </p:sp>
      </p:grpSp>
      <p:sp>
        <p:nvSpPr>
          <p:cNvPr id="219194" name="Line 58"/>
          <p:cNvSpPr>
            <a:spLocks noChangeShapeType="1"/>
          </p:cNvSpPr>
          <p:nvPr/>
        </p:nvSpPr>
        <p:spPr bwMode="auto">
          <a:xfrm>
            <a:off x="5426075" y="3871913"/>
            <a:ext cx="1588" cy="68262"/>
          </a:xfrm>
          <a:prstGeom prst="line">
            <a:avLst/>
          </a:prstGeom>
          <a:noFill/>
          <a:ln w="4763">
            <a:solidFill>
              <a:schemeClr val="tx1"/>
            </a:solidFill>
            <a:round/>
            <a:headEnd/>
            <a:tailEnd/>
          </a:ln>
        </p:spPr>
        <p:txBody>
          <a:bodyPr/>
          <a:lstStyle/>
          <a:p>
            <a:endParaRPr lang="en-US"/>
          </a:p>
        </p:txBody>
      </p:sp>
      <p:sp>
        <p:nvSpPr>
          <p:cNvPr id="219195" name="Line 59"/>
          <p:cNvSpPr>
            <a:spLocks noChangeShapeType="1"/>
          </p:cNvSpPr>
          <p:nvPr/>
        </p:nvSpPr>
        <p:spPr bwMode="auto">
          <a:xfrm>
            <a:off x="5499100" y="3908425"/>
            <a:ext cx="1588" cy="31750"/>
          </a:xfrm>
          <a:prstGeom prst="line">
            <a:avLst/>
          </a:prstGeom>
          <a:noFill/>
          <a:ln w="4763">
            <a:solidFill>
              <a:schemeClr val="tx1"/>
            </a:solidFill>
            <a:round/>
            <a:headEnd/>
            <a:tailEnd/>
          </a:ln>
        </p:spPr>
        <p:txBody>
          <a:bodyPr/>
          <a:lstStyle/>
          <a:p>
            <a:endParaRPr lang="en-US"/>
          </a:p>
        </p:txBody>
      </p:sp>
      <p:sp>
        <p:nvSpPr>
          <p:cNvPr id="219196" name="Line 60"/>
          <p:cNvSpPr>
            <a:spLocks noChangeShapeType="1"/>
          </p:cNvSpPr>
          <p:nvPr/>
        </p:nvSpPr>
        <p:spPr bwMode="auto">
          <a:xfrm>
            <a:off x="5572125" y="3908425"/>
            <a:ext cx="3175" cy="31750"/>
          </a:xfrm>
          <a:prstGeom prst="line">
            <a:avLst/>
          </a:prstGeom>
          <a:noFill/>
          <a:ln w="4763">
            <a:solidFill>
              <a:schemeClr val="tx1"/>
            </a:solidFill>
            <a:round/>
            <a:headEnd/>
            <a:tailEnd/>
          </a:ln>
        </p:spPr>
        <p:txBody>
          <a:bodyPr/>
          <a:lstStyle/>
          <a:p>
            <a:endParaRPr lang="en-US"/>
          </a:p>
        </p:txBody>
      </p:sp>
      <p:sp>
        <p:nvSpPr>
          <p:cNvPr id="219197" name="Line 61"/>
          <p:cNvSpPr>
            <a:spLocks noChangeShapeType="1"/>
          </p:cNvSpPr>
          <p:nvPr/>
        </p:nvSpPr>
        <p:spPr bwMode="auto">
          <a:xfrm>
            <a:off x="5646738" y="3908425"/>
            <a:ext cx="0" cy="31750"/>
          </a:xfrm>
          <a:prstGeom prst="line">
            <a:avLst/>
          </a:prstGeom>
          <a:noFill/>
          <a:ln w="4763">
            <a:solidFill>
              <a:schemeClr val="tx1"/>
            </a:solidFill>
            <a:round/>
            <a:headEnd/>
            <a:tailEnd/>
          </a:ln>
        </p:spPr>
        <p:txBody>
          <a:bodyPr/>
          <a:lstStyle/>
          <a:p>
            <a:endParaRPr lang="en-US"/>
          </a:p>
        </p:txBody>
      </p:sp>
      <p:sp>
        <p:nvSpPr>
          <p:cNvPr id="219198" name="Line 62"/>
          <p:cNvSpPr>
            <a:spLocks noChangeShapeType="1"/>
          </p:cNvSpPr>
          <p:nvPr/>
        </p:nvSpPr>
        <p:spPr bwMode="auto">
          <a:xfrm>
            <a:off x="5721350" y="3908425"/>
            <a:ext cx="0" cy="31750"/>
          </a:xfrm>
          <a:prstGeom prst="line">
            <a:avLst/>
          </a:prstGeom>
          <a:noFill/>
          <a:ln w="4763">
            <a:solidFill>
              <a:schemeClr val="tx1"/>
            </a:solidFill>
            <a:round/>
            <a:headEnd/>
            <a:tailEnd/>
          </a:ln>
        </p:spPr>
        <p:txBody>
          <a:bodyPr/>
          <a:lstStyle/>
          <a:p>
            <a:endParaRPr lang="en-US"/>
          </a:p>
        </p:txBody>
      </p:sp>
      <p:sp>
        <p:nvSpPr>
          <p:cNvPr id="219199" name="Line 63"/>
          <p:cNvSpPr>
            <a:spLocks noChangeShapeType="1"/>
          </p:cNvSpPr>
          <p:nvPr/>
        </p:nvSpPr>
        <p:spPr bwMode="auto">
          <a:xfrm>
            <a:off x="5795963" y="3871913"/>
            <a:ext cx="1587" cy="68262"/>
          </a:xfrm>
          <a:prstGeom prst="line">
            <a:avLst/>
          </a:prstGeom>
          <a:noFill/>
          <a:ln w="4763">
            <a:solidFill>
              <a:schemeClr val="tx1"/>
            </a:solidFill>
            <a:round/>
            <a:headEnd/>
            <a:tailEnd/>
          </a:ln>
        </p:spPr>
        <p:txBody>
          <a:bodyPr/>
          <a:lstStyle/>
          <a:p>
            <a:endParaRPr lang="en-US"/>
          </a:p>
        </p:txBody>
      </p:sp>
      <p:sp>
        <p:nvSpPr>
          <p:cNvPr id="219200" name="Line 64"/>
          <p:cNvSpPr>
            <a:spLocks noChangeShapeType="1"/>
          </p:cNvSpPr>
          <p:nvPr/>
        </p:nvSpPr>
        <p:spPr bwMode="auto">
          <a:xfrm>
            <a:off x="5868988" y="3908425"/>
            <a:ext cx="1587" cy="31750"/>
          </a:xfrm>
          <a:prstGeom prst="line">
            <a:avLst/>
          </a:prstGeom>
          <a:noFill/>
          <a:ln w="4763">
            <a:solidFill>
              <a:schemeClr val="tx1"/>
            </a:solidFill>
            <a:round/>
            <a:headEnd/>
            <a:tailEnd/>
          </a:ln>
        </p:spPr>
        <p:txBody>
          <a:bodyPr/>
          <a:lstStyle/>
          <a:p>
            <a:endParaRPr lang="en-US"/>
          </a:p>
        </p:txBody>
      </p:sp>
      <p:sp>
        <p:nvSpPr>
          <p:cNvPr id="219201" name="Line 65"/>
          <p:cNvSpPr>
            <a:spLocks noChangeShapeType="1"/>
          </p:cNvSpPr>
          <p:nvPr/>
        </p:nvSpPr>
        <p:spPr bwMode="auto">
          <a:xfrm>
            <a:off x="5942013" y="3908425"/>
            <a:ext cx="1587" cy="31750"/>
          </a:xfrm>
          <a:prstGeom prst="line">
            <a:avLst/>
          </a:prstGeom>
          <a:noFill/>
          <a:ln w="4763">
            <a:solidFill>
              <a:schemeClr val="tx1"/>
            </a:solidFill>
            <a:round/>
            <a:headEnd/>
            <a:tailEnd/>
          </a:ln>
        </p:spPr>
        <p:txBody>
          <a:bodyPr/>
          <a:lstStyle/>
          <a:p>
            <a:endParaRPr lang="en-US"/>
          </a:p>
        </p:txBody>
      </p:sp>
      <p:sp>
        <p:nvSpPr>
          <p:cNvPr id="219202" name="Line 66"/>
          <p:cNvSpPr>
            <a:spLocks noChangeShapeType="1"/>
          </p:cNvSpPr>
          <p:nvPr/>
        </p:nvSpPr>
        <p:spPr bwMode="auto">
          <a:xfrm>
            <a:off x="6015038" y="3908425"/>
            <a:ext cx="1587" cy="31750"/>
          </a:xfrm>
          <a:prstGeom prst="line">
            <a:avLst/>
          </a:prstGeom>
          <a:noFill/>
          <a:ln w="4763">
            <a:solidFill>
              <a:schemeClr val="tx1"/>
            </a:solidFill>
            <a:round/>
            <a:headEnd/>
            <a:tailEnd/>
          </a:ln>
        </p:spPr>
        <p:txBody>
          <a:bodyPr/>
          <a:lstStyle/>
          <a:p>
            <a:endParaRPr lang="en-US"/>
          </a:p>
        </p:txBody>
      </p:sp>
      <p:sp>
        <p:nvSpPr>
          <p:cNvPr id="219203" name="Line 67"/>
          <p:cNvSpPr>
            <a:spLocks noChangeShapeType="1"/>
          </p:cNvSpPr>
          <p:nvPr/>
        </p:nvSpPr>
        <p:spPr bwMode="auto">
          <a:xfrm>
            <a:off x="6088063" y="3908425"/>
            <a:ext cx="1587" cy="31750"/>
          </a:xfrm>
          <a:prstGeom prst="line">
            <a:avLst/>
          </a:prstGeom>
          <a:noFill/>
          <a:ln w="4763">
            <a:solidFill>
              <a:schemeClr val="tx1"/>
            </a:solidFill>
            <a:round/>
            <a:headEnd/>
            <a:tailEnd/>
          </a:ln>
        </p:spPr>
        <p:txBody>
          <a:bodyPr/>
          <a:lstStyle/>
          <a:p>
            <a:endParaRPr lang="en-US"/>
          </a:p>
        </p:txBody>
      </p:sp>
      <p:sp>
        <p:nvSpPr>
          <p:cNvPr id="219204" name="Line 68"/>
          <p:cNvSpPr>
            <a:spLocks noChangeShapeType="1"/>
          </p:cNvSpPr>
          <p:nvPr/>
        </p:nvSpPr>
        <p:spPr bwMode="auto">
          <a:xfrm>
            <a:off x="6162675" y="3871913"/>
            <a:ext cx="0" cy="68262"/>
          </a:xfrm>
          <a:prstGeom prst="line">
            <a:avLst/>
          </a:prstGeom>
          <a:noFill/>
          <a:ln w="4763">
            <a:solidFill>
              <a:schemeClr val="tx1"/>
            </a:solidFill>
            <a:round/>
            <a:headEnd/>
            <a:tailEnd/>
          </a:ln>
        </p:spPr>
        <p:txBody>
          <a:bodyPr/>
          <a:lstStyle/>
          <a:p>
            <a:endParaRPr lang="en-US"/>
          </a:p>
        </p:txBody>
      </p:sp>
      <p:sp>
        <p:nvSpPr>
          <p:cNvPr id="219205" name="Line 69"/>
          <p:cNvSpPr>
            <a:spLocks noChangeShapeType="1"/>
          </p:cNvSpPr>
          <p:nvPr/>
        </p:nvSpPr>
        <p:spPr bwMode="auto">
          <a:xfrm>
            <a:off x="6237288" y="3908425"/>
            <a:ext cx="1587" cy="31750"/>
          </a:xfrm>
          <a:prstGeom prst="line">
            <a:avLst/>
          </a:prstGeom>
          <a:noFill/>
          <a:ln w="4763">
            <a:solidFill>
              <a:schemeClr val="tx1"/>
            </a:solidFill>
            <a:round/>
            <a:headEnd/>
            <a:tailEnd/>
          </a:ln>
        </p:spPr>
        <p:txBody>
          <a:bodyPr/>
          <a:lstStyle/>
          <a:p>
            <a:endParaRPr lang="en-US"/>
          </a:p>
        </p:txBody>
      </p:sp>
      <p:sp>
        <p:nvSpPr>
          <p:cNvPr id="219206" name="Line 70"/>
          <p:cNvSpPr>
            <a:spLocks noChangeShapeType="1"/>
          </p:cNvSpPr>
          <p:nvPr/>
        </p:nvSpPr>
        <p:spPr bwMode="auto">
          <a:xfrm>
            <a:off x="6310313" y="3908425"/>
            <a:ext cx="1587" cy="31750"/>
          </a:xfrm>
          <a:prstGeom prst="line">
            <a:avLst/>
          </a:prstGeom>
          <a:noFill/>
          <a:ln w="4763">
            <a:solidFill>
              <a:schemeClr val="tx1"/>
            </a:solidFill>
            <a:round/>
            <a:headEnd/>
            <a:tailEnd/>
          </a:ln>
        </p:spPr>
        <p:txBody>
          <a:bodyPr/>
          <a:lstStyle/>
          <a:p>
            <a:endParaRPr lang="en-US"/>
          </a:p>
        </p:txBody>
      </p:sp>
      <p:sp>
        <p:nvSpPr>
          <p:cNvPr id="219207" name="Line 71"/>
          <p:cNvSpPr>
            <a:spLocks noChangeShapeType="1"/>
          </p:cNvSpPr>
          <p:nvPr/>
        </p:nvSpPr>
        <p:spPr bwMode="auto">
          <a:xfrm>
            <a:off x="6383338" y="3908425"/>
            <a:ext cx="1587" cy="31750"/>
          </a:xfrm>
          <a:prstGeom prst="line">
            <a:avLst/>
          </a:prstGeom>
          <a:noFill/>
          <a:ln w="4763">
            <a:solidFill>
              <a:schemeClr val="tx1"/>
            </a:solidFill>
            <a:round/>
            <a:headEnd/>
            <a:tailEnd/>
          </a:ln>
        </p:spPr>
        <p:txBody>
          <a:bodyPr/>
          <a:lstStyle/>
          <a:p>
            <a:endParaRPr lang="en-US"/>
          </a:p>
        </p:txBody>
      </p:sp>
      <p:sp>
        <p:nvSpPr>
          <p:cNvPr id="219208" name="Line 72"/>
          <p:cNvSpPr>
            <a:spLocks noChangeShapeType="1"/>
          </p:cNvSpPr>
          <p:nvPr/>
        </p:nvSpPr>
        <p:spPr bwMode="auto">
          <a:xfrm>
            <a:off x="6456363" y="3908425"/>
            <a:ext cx="1587" cy="31750"/>
          </a:xfrm>
          <a:prstGeom prst="line">
            <a:avLst/>
          </a:prstGeom>
          <a:noFill/>
          <a:ln w="4763">
            <a:solidFill>
              <a:schemeClr val="tx1"/>
            </a:solidFill>
            <a:round/>
            <a:headEnd/>
            <a:tailEnd/>
          </a:ln>
        </p:spPr>
        <p:txBody>
          <a:bodyPr/>
          <a:lstStyle/>
          <a:p>
            <a:endParaRPr lang="en-US"/>
          </a:p>
        </p:txBody>
      </p:sp>
      <p:sp>
        <p:nvSpPr>
          <p:cNvPr id="219209" name="Line 73"/>
          <p:cNvSpPr>
            <a:spLocks noChangeShapeType="1"/>
          </p:cNvSpPr>
          <p:nvPr/>
        </p:nvSpPr>
        <p:spPr bwMode="auto">
          <a:xfrm>
            <a:off x="6529388" y="3871913"/>
            <a:ext cx="1587" cy="68262"/>
          </a:xfrm>
          <a:prstGeom prst="line">
            <a:avLst/>
          </a:prstGeom>
          <a:noFill/>
          <a:ln w="4763">
            <a:solidFill>
              <a:schemeClr val="tx1"/>
            </a:solidFill>
            <a:round/>
            <a:headEnd/>
            <a:tailEnd/>
          </a:ln>
        </p:spPr>
        <p:txBody>
          <a:bodyPr/>
          <a:lstStyle/>
          <a:p>
            <a:endParaRPr lang="en-US"/>
          </a:p>
        </p:txBody>
      </p:sp>
      <p:sp>
        <p:nvSpPr>
          <p:cNvPr id="219210" name="Line 74"/>
          <p:cNvSpPr>
            <a:spLocks noChangeShapeType="1"/>
          </p:cNvSpPr>
          <p:nvPr/>
        </p:nvSpPr>
        <p:spPr bwMode="auto">
          <a:xfrm>
            <a:off x="6604000" y="3908425"/>
            <a:ext cx="1588" cy="31750"/>
          </a:xfrm>
          <a:prstGeom prst="line">
            <a:avLst/>
          </a:prstGeom>
          <a:noFill/>
          <a:ln w="4763">
            <a:solidFill>
              <a:schemeClr val="tx1"/>
            </a:solidFill>
            <a:round/>
            <a:headEnd/>
            <a:tailEnd/>
          </a:ln>
        </p:spPr>
        <p:txBody>
          <a:bodyPr/>
          <a:lstStyle/>
          <a:p>
            <a:endParaRPr lang="en-US"/>
          </a:p>
        </p:txBody>
      </p:sp>
      <p:sp>
        <p:nvSpPr>
          <p:cNvPr id="219211" name="Line 75"/>
          <p:cNvSpPr>
            <a:spLocks noChangeShapeType="1"/>
          </p:cNvSpPr>
          <p:nvPr/>
        </p:nvSpPr>
        <p:spPr bwMode="auto">
          <a:xfrm>
            <a:off x="6677025" y="3908425"/>
            <a:ext cx="3175" cy="31750"/>
          </a:xfrm>
          <a:prstGeom prst="line">
            <a:avLst/>
          </a:prstGeom>
          <a:noFill/>
          <a:ln w="4763">
            <a:solidFill>
              <a:schemeClr val="tx1"/>
            </a:solidFill>
            <a:round/>
            <a:headEnd/>
            <a:tailEnd/>
          </a:ln>
        </p:spPr>
        <p:txBody>
          <a:bodyPr/>
          <a:lstStyle/>
          <a:p>
            <a:endParaRPr lang="en-US"/>
          </a:p>
        </p:txBody>
      </p:sp>
      <p:sp>
        <p:nvSpPr>
          <p:cNvPr id="219212" name="Line 76"/>
          <p:cNvSpPr>
            <a:spLocks noChangeShapeType="1"/>
          </p:cNvSpPr>
          <p:nvPr/>
        </p:nvSpPr>
        <p:spPr bwMode="auto">
          <a:xfrm>
            <a:off x="6751638" y="3908425"/>
            <a:ext cx="3175" cy="31750"/>
          </a:xfrm>
          <a:prstGeom prst="line">
            <a:avLst/>
          </a:prstGeom>
          <a:noFill/>
          <a:ln w="4763">
            <a:solidFill>
              <a:schemeClr val="tx1"/>
            </a:solidFill>
            <a:round/>
            <a:headEnd/>
            <a:tailEnd/>
          </a:ln>
        </p:spPr>
        <p:txBody>
          <a:bodyPr/>
          <a:lstStyle/>
          <a:p>
            <a:endParaRPr lang="en-US"/>
          </a:p>
        </p:txBody>
      </p:sp>
      <p:sp>
        <p:nvSpPr>
          <p:cNvPr id="219213" name="Line 77"/>
          <p:cNvSpPr>
            <a:spLocks noChangeShapeType="1"/>
          </p:cNvSpPr>
          <p:nvPr/>
        </p:nvSpPr>
        <p:spPr bwMode="auto">
          <a:xfrm>
            <a:off x="6826250" y="3908425"/>
            <a:ext cx="0" cy="31750"/>
          </a:xfrm>
          <a:prstGeom prst="line">
            <a:avLst/>
          </a:prstGeom>
          <a:noFill/>
          <a:ln w="4763">
            <a:solidFill>
              <a:schemeClr val="tx1"/>
            </a:solidFill>
            <a:round/>
            <a:headEnd/>
            <a:tailEnd/>
          </a:ln>
        </p:spPr>
        <p:txBody>
          <a:bodyPr/>
          <a:lstStyle/>
          <a:p>
            <a:endParaRPr lang="en-US"/>
          </a:p>
        </p:txBody>
      </p:sp>
      <p:sp>
        <p:nvSpPr>
          <p:cNvPr id="219214" name="Line 78"/>
          <p:cNvSpPr>
            <a:spLocks noChangeShapeType="1"/>
          </p:cNvSpPr>
          <p:nvPr/>
        </p:nvSpPr>
        <p:spPr bwMode="auto">
          <a:xfrm>
            <a:off x="6899275" y="3871913"/>
            <a:ext cx="1588" cy="68262"/>
          </a:xfrm>
          <a:prstGeom prst="line">
            <a:avLst/>
          </a:prstGeom>
          <a:noFill/>
          <a:ln w="4763">
            <a:solidFill>
              <a:schemeClr val="tx1"/>
            </a:solidFill>
            <a:round/>
            <a:headEnd/>
            <a:tailEnd/>
          </a:ln>
        </p:spPr>
        <p:txBody>
          <a:bodyPr/>
          <a:lstStyle/>
          <a:p>
            <a:endParaRPr lang="en-US"/>
          </a:p>
        </p:txBody>
      </p:sp>
      <p:sp>
        <p:nvSpPr>
          <p:cNvPr id="219215" name="Line 79"/>
          <p:cNvSpPr>
            <a:spLocks noChangeShapeType="1"/>
          </p:cNvSpPr>
          <p:nvPr/>
        </p:nvSpPr>
        <p:spPr bwMode="auto">
          <a:xfrm>
            <a:off x="6972300" y="3908425"/>
            <a:ext cx="1588" cy="31750"/>
          </a:xfrm>
          <a:prstGeom prst="line">
            <a:avLst/>
          </a:prstGeom>
          <a:noFill/>
          <a:ln w="4763">
            <a:solidFill>
              <a:schemeClr val="tx1"/>
            </a:solidFill>
            <a:round/>
            <a:headEnd/>
            <a:tailEnd/>
          </a:ln>
        </p:spPr>
        <p:txBody>
          <a:bodyPr/>
          <a:lstStyle/>
          <a:p>
            <a:endParaRPr lang="en-US"/>
          </a:p>
        </p:txBody>
      </p:sp>
      <p:sp>
        <p:nvSpPr>
          <p:cNvPr id="219216" name="Line 80"/>
          <p:cNvSpPr>
            <a:spLocks noChangeShapeType="1"/>
          </p:cNvSpPr>
          <p:nvPr/>
        </p:nvSpPr>
        <p:spPr bwMode="auto">
          <a:xfrm>
            <a:off x="7045325" y="3908425"/>
            <a:ext cx="1588" cy="31750"/>
          </a:xfrm>
          <a:prstGeom prst="line">
            <a:avLst/>
          </a:prstGeom>
          <a:noFill/>
          <a:ln w="4763">
            <a:solidFill>
              <a:schemeClr val="tx1"/>
            </a:solidFill>
            <a:round/>
            <a:headEnd/>
            <a:tailEnd/>
          </a:ln>
        </p:spPr>
        <p:txBody>
          <a:bodyPr/>
          <a:lstStyle/>
          <a:p>
            <a:endParaRPr lang="en-US"/>
          </a:p>
        </p:txBody>
      </p:sp>
      <p:sp>
        <p:nvSpPr>
          <p:cNvPr id="219217" name="Line 81"/>
          <p:cNvSpPr>
            <a:spLocks noChangeShapeType="1"/>
          </p:cNvSpPr>
          <p:nvPr/>
        </p:nvSpPr>
        <p:spPr bwMode="auto">
          <a:xfrm>
            <a:off x="7118350" y="3908425"/>
            <a:ext cx="3175" cy="31750"/>
          </a:xfrm>
          <a:prstGeom prst="line">
            <a:avLst/>
          </a:prstGeom>
          <a:noFill/>
          <a:ln w="4763">
            <a:solidFill>
              <a:schemeClr val="tx1"/>
            </a:solidFill>
            <a:round/>
            <a:headEnd/>
            <a:tailEnd/>
          </a:ln>
        </p:spPr>
        <p:txBody>
          <a:bodyPr/>
          <a:lstStyle/>
          <a:p>
            <a:endParaRPr lang="en-US"/>
          </a:p>
        </p:txBody>
      </p:sp>
      <p:sp>
        <p:nvSpPr>
          <p:cNvPr id="219218" name="Line 82"/>
          <p:cNvSpPr>
            <a:spLocks noChangeShapeType="1"/>
          </p:cNvSpPr>
          <p:nvPr/>
        </p:nvSpPr>
        <p:spPr bwMode="auto">
          <a:xfrm>
            <a:off x="7192963" y="3908425"/>
            <a:ext cx="3175" cy="31750"/>
          </a:xfrm>
          <a:prstGeom prst="line">
            <a:avLst/>
          </a:prstGeom>
          <a:noFill/>
          <a:ln w="4763">
            <a:solidFill>
              <a:schemeClr val="tx1"/>
            </a:solidFill>
            <a:round/>
            <a:headEnd/>
            <a:tailEnd/>
          </a:ln>
        </p:spPr>
        <p:txBody>
          <a:bodyPr/>
          <a:lstStyle/>
          <a:p>
            <a:endParaRPr lang="en-US"/>
          </a:p>
        </p:txBody>
      </p:sp>
      <p:sp>
        <p:nvSpPr>
          <p:cNvPr id="219219" name="Line 83"/>
          <p:cNvSpPr>
            <a:spLocks noChangeShapeType="1"/>
          </p:cNvSpPr>
          <p:nvPr/>
        </p:nvSpPr>
        <p:spPr bwMode="auto">
          <a:xfrm>
            <a:off x="7267575" y="3871913"/>
            <a:ext cx="0" cy="68262"/>
          </a:xfrm>
          <a:prstGeom prst="line">
            <a:avLst/>
          </a:prstGeom>
          <a:noFill/>
          <a:ln w="4763">
            <a:solidFill>
              <a:schemeClr val="tx1"/>
            </a:solidFill>
            <a:round/>
            <a:headEnd/>
            <a:tailEnd/>
          </a:ln>
        </p:spPr>
        <p:txBody>
          <a:bodyPr/>
          <a:lstStyle/>
          <a:p>
            <a:endParaRPr lang="en-US"/>
          </a:p>
        </p:txBody>
      </p:sp>
      <p:sp>
        <p:nvSpPr>
          <p:cNvPr id="219220" name="Line 84"/>
          <p:cNvSpPr>
            <a:spLocks noChangeShapeType="1"/>
          </p:cNvSpPr>
          <p:nvPr/>
        </p:nvSpPr>
        <p:spPr bwMode="auto">
          <a:xfrm>
            <a:off x="7339013" y="3908425"/>
            <a:ext cx="3175" cy="31750"/>
          </a:xfrm>
          <a:prstGeom prst="line">
            <a:avLst/>
          </a:prstGeom>
          <a:noFill/>
          <a:ln w="4763">
            <a:solidFill>
              <a:schemeClr val="tx1"/>
            </a:solidFill>
            <a:round/>
            <a:headEnd/>
            <a:tailEnd/>
          </a:ln>
        </p:spPr>
        <p:txBody>
          <a:bodyPr/>
          <a:lstStyle/>
          <a:p>
            <a:endParaRPr lang="en-US"/>
          </a:p>
        </p:txBody>
      </p:sp>
      <p:sp>
        <p:nvSpPr>
          <p:cNvPr id="219221" name="Line 85"/>
          <p:cNvSpPr>
            <a:spLocks noChangeShapeType="1"/>
          </p:cNvSpPr>
          <p:nvPr/>
        </p:nvSpPr>
        <p:spPr bwMode="auto">
          <a:xfrm>
            <a:off x="7413625" y="3908425"/>
            <a:ext cx="1588" cy="31750"/>
          </a:xfrm>
          <a:prstGeom prst="line">
            <a:avLst/>
          </a:prstGeom>
          <a:noFill/>
          <a:ln w="4763">
            <a:solidFill>
              <a:schemeClr val="tx1"/>
            </a:solidFill>
            <a:round/>
            <a:headEnd/>
            <a:tailEnd/>
          </a:ln>
        </p:spPr>
        <p:txBody>
          <a:bodyPr/>
          <a:lstStyle/>
          <a:p>
            <a:endParaRPr lang="en-US"/>
          </a:p>
        </p:txBody>
      </p:sp>
      <p:sp>
        <p:nvSpPr>
          <p:cNvPr id="219222" name="Line 86"/>
          <p:cNvSpPr>
            <a:spLocks noChangeShapeType="1"/>
          </p:cNvSpPr>
          <p:nvPr/>
        </p:nvSpPr>
        <p:spPr bwMode="auto">
          <a:xfrm>
            <a:off x="7488238" y="3908425"/>
            <a:ext cx="1587" cy="31750"/>
          </a:xfrm>
          <a:prstGeom prst="line">
            <a:avLst/>
          </a:prstGeom>
          <a:noFill/>
          <a:ln w="4763">
            <a:solidFill>
              <a:schemeClr val="tx1"/>
            </a:solidFill>
            <a:round/>
            <a:headEnd/>
            <a:tailEnd/>
          </a:ln>
        </p:spPr>
        <p:txBody>
          <a:bodyPr/>
          <a:lstStyle/>
          <a:p>
            <a:endParaRPr lang="en-US"/>
          </a:p>
        </p:txBody>
      </p:sp>
      <p:sp>
        <p:nvSpPr>
          <p:cNvPr id="219223" name="Line 87"/>
          <p:cNvSpPr>
            <a:spLocks noChangeShapeType="1"/>
          </p:cNvSpPr>
          <p:nvPr/>
        </p:nvSpPr>
        <p:spPr bwMode="auto">
          <a:xfrm>
            <a:off x="7562850" y="3908425"/>
            <a:ext cx="0" cy="31750"/>
          </a:xfrm>
          <a:prstGeom prst="line">
            <a:avLst/>
          </a:prstGeom>
          <a:noFill/>
          <a:ln w="4763">
            <a:solidFill>
              <a:schemeClr val="tx1"/>
            </a:solidFill>
            <a:round/>
            <a:headEnd/>
            <a:tailEnd/>
          </a:ln>
        </p:spPr>
        <p:txBody>
          <a:bodyPr/>
          <a:lstStyle/>
          <a:p>
            <a:endParaRPr lang="en-US"/>
          </a:p>
        </p:txBody>
      </p:sp>
      <p:sp>
        <p:nvSpPr>
          <p:cNvPr id="219224" name="Line 88"/>
          <p:cNvSpPr>
            <a:spLocks noChangeShapeType="1"/>
          </p:cNvSpPr>
          <p:nvPr/>
        </p:nvSpPr>
        <p:spPr bwMode="auto">
          <a:xfrm>
            <a:off x="7634288" y="3871913"/>
            <a:ext cx="3175" cy="68262"/>
          </a:xfrm>
          <a:prstGeom prst="line">
            <a:avLst/>
          </a:prstGeom>
          <a:noFill/>
          <a:ln w="4763">
            <a:solidFill>
              <a:schemeClr val="tx1"/>
            </a:solidFill>
            <a:round/>
            <a:headEnd/>
            <a:tailEnd/>
          </a:ln>
        </p:spPr>
        <p:txBody>
          <a:bodyPr/>
          <a:lstStyle/>
          <a:p>
            <a:endParaRPr lang="en-US"/>
          </a:p>
        </p:txBody>
      </p:sp>
      <p:sp>
        <p:nvSpPr>
          <p:cNvPr id="219225" name="Line 89"/>
          <p:cNvSpPr>
            <a:spLocks noChangeShapeType="1"/>
          </p:cNvSpPr>
          <p:nvPr/>
        </p:nvSpPr>
        <p:spPr bwMode="auto">
          <a:xfrm>
            <a:off x="7708900" y="3908425"/>
            <a:ext cx="0" cy="31750"/>
          </a:xfrm>
          <a:prstGeom prst="line">
            <a:avLst/>
          </a:prstGeom>
          <a:noFill/>
          <a:ln w="4763">
            <a:solidFill>
              <a:schemeClr val="tx1"/>
            </a:solidFill>
            <a:round/>
            <a:headEnd/>
            <a:tailEnd/>
          </a:ln>
        </p:spPr>
        <p:txBody>
          <a:bodyPr/>
          <a:lstStyle/>
          <a:p>
            <a:endParaRPr lang="en-US"/>
          </a:p>
        </p:txBody>
      </p:sp>
      <p:sp>
        <p:nvSpPr>
          <p:cNvPr id="219226" name="Line 90"/>
          <p:cNvSpPr>
            <a:spLocks noChangeShapeType="1"/>
          </p:cNvSpPr>
          <p:nvPr/>
        </p:nvSpPr>
        <p:spPr bwMode="auto">
          <a:xfrm>
            <a:off x="7783513" y="3908425"/>
            <a:ext cx="1587" cy="31750"/>
          </a:xfrm>
          <a:prstGeom prst="line">
            <a:avLst/>
          </a:prstGeom>
          <a:noFill/>
          <a:ln w="4763">
            <a:solidFill>
              <a:schemeClr val="tx1"/>
            </a:solidFill>
            <a:round/>
            <a:headEnd/>
            <a:tailEnd/>
          </a:ln>
        </p:spPr>
        <p:txBody>
          <a:bodyPr/>
          <a:lstStyle/>
          <a:p>
            <a:endParaRPr lang="en-US"/>
          </a:p>
        </p:txBody>
      </p:sp>
      <p:sp>
        <p:nvSpPr>
          <p:cNvPr id="219227" name="Line 91"/>
          <p:cNvSpPr>
            <a:spLocks noChangeShapeType="1"/>
          </p:cNvSpPr>
          <p:nvPr/>
        </p:nvSpPr>
        <p:spPr bwMode="auto">
          <a:xfrm>
            <a:off x="7856538" y="3908425"/>
            <a:ext cx="1587" cy="31750"/>
          </a:xfrm>
          <a:prstGeom prst="line">
            <a:avLst/>
          </a:prstGeom>
          <a:noFill/>
          <a:ln w="4763">
            <a:solidFill>
              <a:schemeClr val="tx1"/>
            </a:solidFill>
            <a:round/>
            <a:headEnd/>
            <a:tailEnd/>
          </a:ln>
        </p:spPr>
        <p:txBody>
          <a:bodyPr/>
          <a:lstStyle/>
          <a:p>
            <a:endParaRPr lang="en-US"/>
          </a:p>
        </p:txBody>
      </p:sp>
      <p:sp>
        <p:nvSpPr>
          <p:cNvPr id="219228" name="Line 92"/>
          <p:cNvSpPr>
            <a:spLocks noChangeShapeType="1"/>
          </p:cNvSpPr>
          <p:nvPr/>
        </p:nvSpPr>
        <p:spPr bwMode="auto">
          <a:xfrm>
            <a:off x="7929563" y="3908425"/>
            <a:ext cx="1587" cy="31750"/>
          </a:xfrm>
          <a:prstGeom prst="line">
            <a:avLst/>
          </a:prstGeom>
          <a:noFill/>
          <a:ln w="4763">
            <a:solidFill>
              <a:schemeClr val="tx1"/>
            </a:solidFill>
            <a:round/>
            <a:headEnd/>
            <a:tailEnd/>
          </a:ln>
        </p:spPr>
        <p:txBody>
          <a:bodyPr/>
          <a:lstStyle/>
          <a:p>
            <a:endParaRPr lang="en-US"/>
          </a:p>
        </p:txBody>
      </p:sp>
      <p:sp>
        <p:nvSpPr>
          <p:cNvPr id="219229" name="Line 93"/>
          <p:cNvSpPr>
            <a:spLocks noChangeShapeType="1"/>
          </p:cNvSpPr>
          <p:nvPr/>
        </p:nvSpPr>
        <p:spPr bwMode="auto">
          <a:xfrm>
            <a:off x="8004175" y="3871913"/>
            <a:ext cx="1588" cy="68262"/>
          </a:xfrm>
          <a:prstGeom prst="line">
            <a:avLst/>
          </a:prstGeom>
          <a:noFill/>
          <a:ln w="4763">
            <a:solidFill>
              <a:schemeClr val="tx1"/>
            </a:solidFill>
            <a:round/>
            <a:headEnd/>
            <a:tailEnd/>
          </a:ln>
        </p:spPr>
        <p:txBody>
          <a:bodyPr/>
          <a:lstStyle/>
          <a:p>
            <a:endParaRPr lang="en-US"/>
          </a:p>
        </p:txBody>
      </p:sp>
      <p:grpSp>
        <p:nvGrpSpPr>
          <p:cNvPr id="3" name="Group 106"/>
          <p:cNvGrpSpPr>
            <a:grpSpLocks/>
          </p:cNvGrpSpPr>
          <p:nvPr/>
        </p:nvGrpSpPr>
        <p:grpSpPr bwMode="auto">
          <a:xfrm>
            <a:off x="5434013" y="2181225"/>
            <a:ext cx="3709987" cy="2395538"/>
            <a:chOff x="3423" y="792"/>
            <a:chExt cx="2337" cy="1509"/>
          </a:xfrm>
        </p:grpSpPr>
        <p:sp>
          <p:nvSpPr>
            <p:cNvPr id="219177" name="Text Box 41"/>
            <p:cNvSpPr txBox="1">
              <a:spLocks noChangeArrowheads="1"/>
            </p:cNvSpPr>
            <p:nvPr/>
          </p:nvSpPr>
          <p:spPr bwMode="auto">
            <a:xfrm>
              <a:off x="4299" y="1338"/>
              <a:ext cx="1461" cy="173"/>
            </a:xfrm>
            <a:prstGeom prst="rect">
              <a:avLst/>
            </a:prstGeom>
            <a:solidFill>
              <a:schemeClr val="bg1"/>
            </a:solidFill>
            <a:ln w="9525">
              <a:noFill/>
              <a:miter lim="800000"/>
              <a:headEnd/>
              <a:tailEnd/>
            </a:ln>
            <a:effectLst/>
          </p:spPr>
          <p:txBody>
            <a:bodyPr wrap="none">
              <a:spAutoFit/>
            </a:bodyPr>
            <a:lstStyle/>
            <a:p>
              <a:r>
                <a:rPr lang="en-US" sz="1200" b="0">
                  <a:solidFill>
                    <a:schemeClr val="accent1"/>
                  </a:solidFill>
                </a:rPr>
                <a:t>As</a:t>
              </a:r>
              <a:r>
                <a:rPr lang="en-US" sz="1200" b="0" baseline="30000">
                  <a:solidFill>
                    <a:schemeClr val="accent1"/>
                  </a:solidFill>
                </a:rPr>
                <a:t>5+</a:t>
              </a:r>
              <a:r>
                <a:rPr lang="en-US" sz="1200" b="0">
                  <a:solidFill>
                    <a:schemeClr val="accent1"/>
                  </a:solidFill>
                </a:rPr>
                <a:t> on rust (iron oxyhydroxide)</a:t>
              </a:r>
            </a:p>
          </p:txBody>
        </p:sp>
        <p:sp>
          <p:nvSpPr>
            <p:cNvPr id="219178" name="Freeform 42"/>
            <p:cNvSpPr>
              <a:spLocks/>
            </p:cNvSpPr>
            <p:nvPr/>
          </p:nvSpPr>
          <p:spPr bwMode="auto">
            <a:xfrm>
              <a:off x="3429" y="792"/>
              <a:ext cx="1614" cy="1058"/>
            </a:xfrm>
            <a:custGeom>
              <a:avLst/>
              <a:gdLst/>
              <a:ahLst/>
              <a:cxnLst>
                <a:cxn ang="0">
                  <a:pos x="52" y="3958"/>
                </a:cxn>
                <a:cxn ang="0">
                  <a:pos x="112" y="3965"/>
                </a:cxn>
                <a:cxn ang="0">
                  <a:pos x="180" y="3970"/>
                </a:cxn>
                <a:cxn ang="0">
                  <a:pos x="247" y="3974"/>
                </a:cxn>
                <a:cxn ang="0">
                  <a:pos x="313" y="3981"/>
                </a:cxn>
                <a:cxn ang="0">
                  <a:pos x="373" y="3984"/>
                </a:cxn>
                <a:cxn ang="0">
                  <a:pos x="440" y="3985"/>
                </a:cxn>
                <a:cxn ang="0">
                  <a:pos x="508" y="3992"/>
                </a:cxn>
                <a:cxn ang="0">
                  <a:pos x="575" y="3995"/>
                </a:cxn>
                <a:cxn ang="0">
                  <a:pos x="635" y="4000"/>
                </a:cxn>
                <a:cxn ang="0">
                  <a:pos x="702" y="4003"/>
                </a:cxn>
                <a:cxn ang="0">
                  <a:pos x="770" y="4003"/>
                </a:cxn>
                <a:cxn ang="0">
                  <a:pos x="837" y="4006"/>
                </a:cxn>
                <a:cxn ang="0">
                  <a:pos x="897" y="4004"/>
                </a:cxn>
                <a:cxn ang="0">
                  <a:pos x="965" y="4006"/>
                </a:cxn>
                <a:cxn ang="0">
                  <a:pos x="1032" y="4006"/>
                </a:cxn>
                <a:cxn ang="0">
                  <a:pos x="1100" y="4003"/>
                </a:cxn>
                <a:cxn ang="0">
                  <a:pos x="1160" y="4000"/>
                </a:cxn>
                <a:cxn ang="0">
                  <a:pos x="1227" y="3993"/>
                </a:cxn>
                <a:cxn ang="0">
                  <a:pos x="1295" y="3985"/>
                </a:cxn>
                <a:cxn ang="0">
                  <a:pos x="1361" y="3978"/>
                </a:cxn>
                <a:cxn ang="0">
                  <a:pos x="1421" y="3952"/>
                </a:cxn>
                <a:cxn ang="0">
                  <a:pos x="1490" y="3925"/>
                </a:cxn>
                <a:cxn ang="0">
                  <a:pos x="1556" y="3873"/>
                </a:cxn>
                <a:cxn ang="0">
                  <a:pos x="1624" y="3800"/>
                </a:cxn>
                <a:cxn ang="0">
                  <a:pos x="1683" y="3689"/>
                </a:cxn>
                <a:cxn ang="0">
                  <a:pos x="1751" y="3482"/>
                </a:cxn>
                <a:cxn ang="0">
                  <a:pos x="1819" y="3187"/>
                </a:cxn>
                <a:cxn ang="0">
                  <a:pos x="1879" y="2764"/>
                </a:cxn>
                <a:cxn ang="0">
                  <a:pos x="1946" y="1949"/>
                </a:cxn>
                <a:cxn ang="0">
                  <a:pos x="2014" y="901"/>
                </a:cxn>
                <a:cxn ang="0">
                  <a:pos x="2081" y="105"/>
                </a:cxn>
                <a:cxn ang="0">
                  <a:pos x="2142" y="94"/>
                </a:cxn>
                <a:cxn ang="0">
                  <a:pos x="2209" y="791"/>
                </a:cxn>
                <a:cxn ang="0">
                  <a:pos x="2277" y="1653"/>
                </a:cxn>
                <a:cxn ang="0">
                  <a:pos x="2344" y="2203"/>
                </a:cxn>
                <a:cxn ang="0">
                  <a:pos x="2405" y="2445"/>
                </a:cxn>
                <a:cxn ang="0">
                  <a:pos x="2472" y="2562"/>
                </a:cxn>
                <a:cxn ang="0">
                  <a:pos x="2540" y="2598"/>
                </a:cxn>
                <a:cxn ang="0">
                  <a:pos x="2600" y="2607"/>
                </a:cxn>
                <a:cxn ang="0">
                  <a:pos x="2667" y="2620"/>
                </a:cxn>
                <a:cxn ang="0">
                  <a:pos x="2735" y="2644"/>
                </a:cxn>
                <a:cxn ang="0">
                  <a:pos x="2802" y="2673"/>
                </a:cxn>
                <a:cxn ang="0">
                  <a:pos x="2863" y="2697"/>
                </a:cxn>
                <a:cxn ang="0">
                  <a:pos x="2932" y="2718"/>
                </a:cxn>
                <a:cxn ang="0">
                  <a:pos x="2998" y="2729"/>
                </a:cxn>
                <a:cxn ang="0">
                  <a:pos x="3058" y="2734"/>
                </a:cxn>
                <a:cxn ang="0">
                  <a:pos x="3126" y="2738"/>
                </a:cxn>
                <a:cxn ang="0">
                  <a:pos x="3195" y="2740"/>
                </a:cxn>
                <a:cxn ang="0">
                  <a:pos x="3255" y="2742"/>
                </a:cxn>
                <a:cxn ang="0">
                  <a:pos x="3321" y="2755"/>
                </a:cxn>
                <a:cxn ang="0">
                  <a:pos x="3390" y="2770"/>
                </a:cxn>
                <a:cxn ang="0">
                  <a:pos x="3458" y="2783"/>
                </a:cxn>
                <a:cxn ang="0">
                  <a:pos x="3518" y="2801"/>
                </a:cxn>
                <a:cxn ang="0">
                  <a:pos x="3586" y="2820"/>
                </a:cxn>
                <a:cxn ang="0">
                  <a:pos x="3653" y="2845"/>
                </a:cxn>
                <a:cxn ang="0">
                  <a:pos x="3947" y="2951"/>
                </a:cxn>
                <a:cxn ang="0">
                  <a:pos x="4581" y="3257"/>
                </a:cxn>
                <a:cxn ang="0">
                  <a:pos x="5358" y="3321"/>
                </a:cxn>
              </a:cxnLst>
              <a:rect l="0" t="0" r="r" b="b"/>
              <a:pathLst>
                <a:path w="5730" h="4011">
                  <a:moveTo>
                    <a:pt x="0" y="3970"/>
                  </a:moveTo>
                  <a:lnTo>
                    <a:pt x="15" y="3958"/>
                  </a:lnTo>
                  <a:lnTo>
                    <a:pt x="30" y="3962"/>
                  </a:lnTo>
                  <a:lnTo>
                    <a:pt x="52" y="3958"/>
                  </a:lnTo>
                  <a:lnTo>
                    <a:pt x="67" y="3961"/>
                  </a:lnTo>
                  <a:lnTo>
                    <a:pt x="82" y="3961"/>
                  </a:lnTo>
                  <a:lnTo>
                    <a:pt x="97" y="3962"/>
                  </a:lnTo>
                  <a:lnTo>
                    <a:pt x="112" y="3965"/>
                  </a:lnTo>
                  <a:lnTo>
                    <a:pt x="135" y="3967"/>
                  </a:lnTo>
                  <a:lnTo>
                    <a:pt x="148" y="3965"/>
                  </a:lnTo>
                  <a:lnTo>
                    <a:pt x="163" y="3970"/>
                  </a:lnTo>
                  <a:lnTo>
                    <a:pt x="180" y="3970"/>
                  </a:lnTo>
                  <a:lnTo>
                    <a:pt x="193" y="3973"/>
                  </a:lnTo>
                  <a:lnTo>
                    <a:pt x="217" y="3974"/>
                  </a:lnTo>
                  <a:lnTo>
                    <a:pt x="230" y="3973"/>
                  </a:lnTo>
                  <a:lnTo>
                    <a:pt x="247" y="3974"/>
                  </a:lnTo>
                  <a:lnTo>
                    <a:pt x="262" y="3973"/>
                  </a:lnTo>
                  <a:lnTo>
                    <a:pt x="275" y="3978"/>
                  </a:lnTo>
                  <a:lnTo>
                    <a:pt x="292" y="3978"/>
                  </a:lnTo>
                  <a:lnTo>
                    <a:pt x="313" y="3981"/>
                  </a:lnTo>
                  <a:lnTo>
                    <a:pt x="328" y="3978"/>
                  </a:lnTo>
                  <a:lnTo>
                    <a:pt x="343" y="3982"/>
                  </a:lnTo>
                  <a:lnTo>
                    <a:pt x="358" y="3981"/>
                  </a:lnTo>
                  <a:lnTo>
                    <a:pt x="373" y="3984"/>
                  </a:lnTo>
                  <a:lnTo>
                    <a:pt x="396" y="3985"/>
                  </a:lnTo>
                  <a:lnTo>
                    <a:pt x="411" y="3986"/>
                  </a:lnTo>
                  <a:lnTo>
                    <a:pt x="425" y="3984"/>
                  </a:lnTo>
                  <a:lnTo>
                    <a:pt x="440" y="3985"/>
                  </a:lnTo>
                  <a:lnTo>
                    <a:pt x="456" y="3988"/>
                  </a:lnTo>
                  <a:lnTo>
                    <a:pt x="478" y="3993"/>
                  </a:lnTo>
                  <a:lnTo>
                    <a:pt x="493" y="3992"/>
                  </a:lnTo>
                  <a:lnTo>
                    <a:pt x="508" y="3992"/>
                  </a:lnTo>
                  <a:lnTo>
                    <a:pt x="523" y="3991"/>
                  </a:lnTo>
                  <a:lnTo>
                    <a:pt x="538" y="3992"/>
                  </a:lnTo>
                  <a:lnTo>
                    <a:pt x="560" y="3996"/>
                  </a:lnTo>
                  <a:lnTo>
                    <a:pt x="575" y="3995"/>
                  </a:lnTo>
                  <a:lnTo>
                    <a:pt x="590" y="3997"/>
                  </a:lnTo>
                  <a:lnTo>
                    <a:pt x="605" y="3995"/>
                  </a:lnTo>
                  <a:lnTo>
                    <a:pt x="620" y="3997"/>
                  </a:lnTo>
                  <a:lnTo>
                    <a:pt x="635" y="4000"/>
                  </a:lnTo>
                  <a:lnTo>
                    <a:pt x="658" y="4003"/>
                  </a:lnTo>
                  <a:lnTo>
                    <a:pt x="673" y="4000"/>
                  </a:lnTo>
                  <a:lnTo>
                    <a:pt x="688" y="4001"/>
                  </a:lnTo>
                  <a:lnTo>
                    <a:pt x="702" y="4003"/>
                  </a:lnTo>
                  <a:lnTo>
                    <a:pt x="718" y="4003"/>
                  </a:lnTo>
                  <a:lnTo>
                    <a:pt x="740" y="4001"/>
                  </a:lnTo>
                  <a:lnTo>
                    <a:pt x="755" y="4001"/>
                  </a:lnTo>
                  <a:lnTo>
                    <a:pt x="770" y="4003"/>
                  </a:lnTo>
                  <a:lnTo>
                    <a:pt x="785" y="4004"/>
                  </a:lnTo>
                  <a:lnTo>
                    <a:pt x="800" y="4006"/>
                  </a:lnTo>
                  <a:lnTo>
                    <a:pt x="823" y="4007"/>
                  </a:lnTo>
                  <a:lnTo>
                    <a:pt x="837" y="4006"/>
                  </a:lnTo>
                  <a:lnTo>
                    <a:pt x="852" y="4004"/>
                  </a:lnTo>
                  <a:lnTo>
                    <a:pt x="867" y="4004"/>
                  </a:lnTo>
                  <a:lnTo>
                    <a:pt x="883" y="4004"/>
                  </a:lnTo>
                  <a:lnTo>
                    <a:pt x="897" y="4004"/>
                  </a:lnTo>
                  <a:lnTo>
                    <a:pt x="920" y="4006"/>
                  </a:lnTo>
                  <a:lnTo>
                    <a:pt x="935" y="4008"/>
                  </a:lnTo>
                  <a:lnTo>
                    <a:pt x="950" y="4007"/>
                  </a:lnTo>
                  <a:lnTo>
                    <a:pt x="965" y="4006"/>
                  </a:lnTo>
                  <a:lnTo>
                    <a:pt x="980" y="4007"/>
                  </a:lnTo>
                  <a:lnTo>
                    <a:pt x="1002" y="4011"/>
                  </a:lnTo>
                  <a:lnTo>
                    <a:pt x="1018" y="4006"/>
                  </a:lnTo>
                  <a:lnTo>
                    <a:pt x="1032" y="4006"/>
                  </a:lnTo>
                  <a:lnTo>
                    <a:pt x="1047" y="4006"/>
                  </a:lnTo>
                  <a:lnTo>
                    <a:pt x="1063" y="4004"/>
                  </a:lnTo>
                  <a:lnTo>
                    <a:pt x="1077" y="4006"/>
                  </a:lnTo>
                  <a:lnTo>
                    <a:pt x="1100" y="4003"/>
                  </a:lnTo>
                  <a:lnTo>
                    <a:pt x="1113" y="4001"/>
                  </a:lnTo>
                  <a:lnTo>
                    <a:pt x="1130" y="4001"/>
                  </a:lnTo>
                  <a:lnTo>
                    <a:pt x="1145" y="4001"/>
                  </a:lnTo>
                  <a:lnTo>
                    <a:pt x="1160" y="4000"/>
                  </a:lnTo>
                  <a:lnTo>
                    <a:pt x="1182" y="4001"/>
                  </a:lnTo>
                  <a:lnTo>
                    <a:pt x="1197" y="3995"/>
                  </a:lnTo>
                  <a:lnTo>
                    <a:pt x="1212" y="3993"/>
                  </a:lnTo>
                  <a:lnTo>
                    <a:pt x="1227" y="3993"/>
                  </a:lnTo>
                  <a:lnTo>
                    <a:pt x="1241" y="3992"/>
                  </a:lnTo>
                  <a:lnTo>
                    <a:pt x="1265" y="3991"/>
                  </a:lnTo>
                  <a:lnTo>
                    <a:pt x="1280" y="3988"/>
                  </a:lnTo>
                  <a:lnTo>
                    <a:pt x="1295" y="3985"/>
                  </a:lnTo>
                  <a:lnTo>
                    <a:pt x="1308" y="3981"/>
                  </a:lnTo>
                  <a:lnTo>
                    <a:pt x="1325" y="3978"/>
                  </a:lnTo>
                  <a:lnTo>
                    <a:pt x="1340" y="3976"/>
                  </a:lnTo>
                  <a:lnTo>
                    <a:pt x="1361" y="3978"/>
                  </a:lnTo>
                  <a:lnTo>
                    <a:pt x="1376" y="3966"/>
                  </a:lnTo>
                  <a:lnTo>
                    <a:pt x="1391" y="3963"/>
                  </a:lnTo>
                  <a:lnTo>
                    <a:pt x="1406" y="3958"/>
                  </a:lnTo>
                  <a:lnTo>
                    <a:pt x="1421" y="3952"/>
                  </a:lnTo>
                  <a:lnTo>
                    <a:pt x="1445" y="3944"/>
                  </a:lnTo>
                  <a:lnTo>
                    <a:pt x="1460" y="3936"/>
                  </a:lnTo>
                  <a:lnTo>
                    <a:pt x="1475" y="3929"/>
                  </a:lnTo>
                  <a:lnTo>
                    <a:pt x="1490" y="3925"/>
                  </a:lnTo>
                  <a:lnTo>
                    <a:pt x="1505" y="3918"/>
                  </a:lnTo>
                  <a:lnTo>
                    <a:pt x="1520" y="3902"/>
                  </a:lnTo>
                  <a:lnTo>
                    <a:pt x="1541" y="3892"/>
                  </a:lnTo>
                  <a:lnTo>
                    <a:pt x="1556" y="3873"/>
                  </a:lnTo>
                  <a:lnTo>
                    <a:pt x="1571" y="3862"/>
                  </a:lnTo>
                  <a:lnTo>
                    <a:pt x="1586" y="3846"/>
                  </a:lnTo>
                  <a:lnTo>
                    <a:pt x="1601" y="3830"/>
                  </a:lnTo>
                  <a:lnTo>
                    <a:pt x="1624" y="3800"/>
                  </a:lnTo>
                  <a:lnTo>
                    <a:pt x="1639" y="3777"/>
                  </a:lnTo>
                  <a:lnTo>
                    <a:pt x="1654" y="3749"/>
                  </a:lnTo>
                  <a:lnTo>
                    <a:pt x="1669" y="3718"/>
                  </a:lnTo>
                  <a:lnTo>
                    <a:pt x="1683" y="3689"/>
                  </a:lnTo>
                  <a:lnTo>
                    <a:pt x="1699" y="3651"/>
                  </a:lnTo>
                  <a:lnTo>
                    <a:pt x="1721" y="3589"/>
                  </a:lnTo>
                  <a:lnTo>
                    <a:pt x="1738" y="3540"/>
                  </a:lnTo>
                  <a:lnTo>
                    <a:pt x="1751" y="3482"/>
                  </a:lnTo>
                  <a:lnTo>
                    <a:pt x="1766" y="3429"/>
                  </a:lnTo>
                  <a:lnTo>
                    <a:pt x="1783" y="3366"/>
                  </a:lnTo>
                  <a:lnTo>
                    <a:pt x="1804" y="3263"/>
                  </a:lnTo>
                  <a:lnTo>
                    <a:pt x="1819" y="3187"/>
                  </a:lnTo>
                  <a:lnTo>
                    <a:pt x="1834" y="3098"/>
                  </a:lnTo>
                  <a:lnTo>
                    <a:pt x="1849" y="3000"/>
                  </a:lnTo>
                  <a:lnTo>
                    <a:pt x="1864" y="2884"/>
                  </a:lnTo>
                  <a:lnTo>
                    <a:pt x="1879" y="2764"/>
                  </a:lnTo>
                  <a:lnTo>
                    <a:pt x="1901" y="2530"/>
                  </a:lnTo>
                  <a:lnTo>
                    <a:pt x="1916" y="2358"/>
                  </a:lnTo>
                  <a:lnTo>
                    <a:pt x="1931" y="2162"/>
                  </a:lnTo>
                  <a:lnTo>
                    <a:pt x="1946" y="1949"/>
                  </a:lnTo>
                  <a:lnTo>
                    <a:pt x="1961" y="1719"/>
                  </a:lnTo>
                  <a:lnTo>
                    <a:pt x="1984" y="1377"/>
                  </a:lnTo>
                  <a:lnTo>
                    <a:pt x="1999" y="1132"/>
                  </a:lnTo>
                  <a:lnTo>
                    <a:pt x="2014" y="901"/>
                  </a:lnTo>
                  <a:lnTo>
                    <a:pt x="2029" y="671"/>
                  </a:lnTo>
                  <a:lnTo>
                    <a:pt x="2044" y="472"/>
                  </a:lnTo>
                  <a:lnTo>
                    <a:pt x="2059" y="296"/>
                  </a:lnTo>
                  <a:lnTo>
                    <a:pt x="2081" y="105"/>
                  </a:lnTo>
                  <a:lnTo>
                    <a:pt x="2097" y="28"/>
                  </a:lnTo>
                  <a:lnTo>
                    <a:pt x="2112" y="0"/>
                  </a:lnTo>
                  <a:lnTo>
                    <a:pt x="2126" y="18"/>
                  </a:lnTo>
                  <a:lnTo>
                    <a:pt x="2142" y="94"/>
                  </a:lnTo>
                  <a:lnTo>
                    <a:pt x="2164" y="274"/>
                  </a:lnTo>
                  <a:lnTo>
                    <a:pt x="2179" y="422"/>
                  </a:lnTo>
                  <a:lnTo>
                    <a:pt x="2194" y="604"/>
                  </a:lnTo>
                  <a:lnTo>
                    <a:pt x="2209" y="791"/>
                  </a:lnTo>
                  <a:lnTo>
                    <a:pt x="2224" y="980"/>
                  </a:lnTo>
                  <a:lnTo>
                    <a:pt x="2239" y="1181"/>
                  </a:lnTo>
                  <a:lnTo>
                    <a:pt x="2261" y="1491"/>
                  </a:lnTo>
                  <a:lnTo>
                    <a:pt x="2277" y="1653"/>
                  </a:lnTo>
                  <a:lnTo>
                    <a:pt x="2292" y="1809"/>
                  </a:lnTo>
                  <a:lnTo>
                    <a:pt x="2307" y="1937"/>
                  </a:lnTo>
                  <a:lnTo>
                    <a:pt x="2322" y="2060"/>
                  </a:lnTo>
                  <a:lnTo>
                    <a:pt x="2344" y="2203"/>
                  </a:lnTo>
                  <a:lnTo>
                    <a:pt x="2360" y="2278"/>
                  </a:lnTo>
                  <a:lnTo>
                    <a:pt x="2374" y="2343"/>
                  </a:lnTo>
                  <a:lnTo>
                    <a:pt x="2389" y="2399"/>
                  </a:lnTo>
                  <a:lnTo>
                    <a:pt x="2405" y="2445"/>
                  </a:lnTo>
                  <a:lnTo>
                    <a:pt x="2419" y="2485"/>
                  </a:lnTo>
                  <a:lnTo>
                    <a:pt x="2442" y="2530"/>
                  </a:lnTo>
                  <a:lnTo>
                    <a:pt x="2457" y="2545"/>
                  </a:lnTo>
                  <a:lnTo>
                    <a:pt x="2472" y="2562"/>
                  </a:lnTo>
                  <a:lnTo>
                    <a:pt x="2487" y="2571"/>
                  </a:lnTo>
                  <a:lnTo>
                    <a:pt x="2502" y="2580"/>
                  </a:lnTo>
                  <a:lnTo>
                    <a:pt x="2524" y="2588"/>
                  </a:lnTo>
                  <a:lnTo>
                    <a:pt x="2540" y="2598"/>
                  </a:lnTo>
                  <a:lnTo>
                    <a:pt x="2554" y="2602"/>
                  </a:lnTo>
                  <a:lnTo>
                    <a:pt x="2570" y="2603"/>
                  </a:lnTo>
                  <a:lnTo>
                    <a:pt x="2585" y="2606"/>
                  </a:lnTo>
                  <a:lnTo>
                    <a:pt x="2600" y="2607"/>
                  </a:lnTo>
                  <a:lnTo>
                    <a:pt x="2622" y="2618"/>
                  </a:lnTo>
                  <a:lnTo>
                    <a:pt x="2637" y="2613"/>
                  </a:lnTo>
                  <a:lnTo>
                    <a:pt x="2652" y="2620"/>
                  </a:lnTo>
                  <a:lnTo>
                    <a:pt x="2667" y="2620"/>
                  </a:lnTo>
                  <a:lnTo>
                    <a:pt x="2682" y="2625"/>
                  </a:lnTo>
                  <a:lnTo>
                    <a:pt x="2699" y="2632"/>
                  </a:lnTo>
                  <a:lnTo>
                    <a:pt x="2720" y="2639"/>
                  </a:lnTo>
                  <a:lnTo>
                    <a:pt x="2735" y="2644"/>
                  </a:lnTo>
                  <a:lnTo>
                    <a:pt x="2750" y="2652"/>
                  </a:lnTo>
                  <a:lnTo>
                    <a:pt x="2765" y="2658"/>
                  </a:lnTo>
                  <a:lnTo>
                    <a:pt x="2780" y="2663"/>
                  </a:lnTo>
                  <a:lnTo>
                    <a:pt x="2802" y="2673"/>
                  </a:lnTo>
                  <a:lnTo>
                    <a:pt x="2818" y="2681"/>
                  </a:lnTo>
                  <a:lnTo>
                    <a:pt x="2833" y="2684"/>
                  </a:lnTo>
                  <a:lnTo>
                    <a:pt x="2847" y="2693"/>
                  </a:lnTo>
                  <a:lnTo>
                    <a:pt x="2863" y="2697"/>
                  </a:lnTo>
                  <a:lnTo>
                    <a:pt x="2878" y="2704"/>
                  </a:lnTo>
                  <a:lnTo>
                    <a:pt x="2902" y="2712"/>
                  </a:lnTo>
                  <a:lnTo>
                    <a:pt x="2915" y="2712"/>
                  </a:lnTo>
                  <a:lnTo>
                    <a:pt x="2932" y="2718"/>
                  </a:lnTo>
                  <a:lnTo>
                    <a:pt x="2947" y="2725"/>
                  </a:lnTo>
                  <a:lnTo>
                    <a:pt x="2960" y="2727"/>
                  </a:lnTo>
                  <a:lnTo>
                    <a:pt x="2983" y="2733"/>
                  </a:lnTo>
                  <a:lnTo>
                    <a:pt x="2998" y="2729"/>
                  </a:lnTo>
                  <a:lnTo>
                    <a:pt x="3013" y="2730"/>
                  </a:lnTo>
                  <a:lnTo>
                    <a:pt x="3028" y="2731"/>
                  </a:lnTo>
                  <a:lnTo>
                    <a:pt x="3043" y="2733"/>
                  </a:lnTo>
                  <a:lnTo>
                    <a:pt x="3058" y="2734"/>
                  </a:lnTo>
                  <a:lnTo>
                    <a:pt x="3082" y="2737"/>
                  </a:lnTo>
                  <a:lnTo>
                    <a:pt x="3096" y="2733"/>
                  </a:lnTo>
                  <a:lnTo>
                    <a:pt x="3111" y="2737"/>
                  </a:lnTo>
                  <a:lnTo>
                    <a:pt x="3126" y="2738"/>
                  </a:lnTo>
                  <a:lnTo>
                    <a:pt x="3141" y="2735"/>
                  </a:lnTo>
                  <a:lnTo>
                    <a:pt x="3156" y="2738"/>
                  </a:lnTo>
                  <a:lnTo>
                    <a:pt x="3180" y="2744"/>
                  </a:lnTo>
                  <a:lnTo>
                    <a:pt x="3195" y="2740"/>
                  </a:lnTo>
                  <a:lnTo>
                    <a:pt x="3210" y="2741"/>
                  </a:lnTo>
                  <a:lnTo>
                    <a:pt x="3225" y="2738"/>
                  </a:lnTo>
                  <a:lnTo>
                    <a:pt x="3240" y="2744"/>
                  </a:lnTo>
                  <a:lnTo>
                    <a:pt x="3255" y="2742"/>
                  </a:lnTo>
                  <a:lnTo>
                    <a:pt x="3276" y="2746"/>
                  </a:lnTo>
                  <a:lnTo>
                    <a:pt x="3293" y="2749"/>
                  </a:lnTo>
                  <a:lnTo>
                    <a:pt x="3306" y="2746"/>
                  </a:lnTo>
                  <a:lnTo>
                    <a:pt x="3321" y="2755"/>
                  </a:lnTo>
                  <a:lnTo>
                    <a:pt x="3338" y="2755"/>
                  </a:lnTo>
                  <a:lnTo>
                    <a:pt x="3360" y="2764"/>
                  </a:lnTo>
                  <a:lnTo>
                    <a:pt x="3375" y="2764"/>
                  </a:lnTo>
                  <a:lnTo>
                    <a:pt x="3390" y="2770"/>
                  </a:lnTo>
                  <a:lnTo>
                    <a:pt x="3405" y="2770"/>
                  </a:lnTo>
                  <a:lnTo>
                    <a:pt x="3420" y="2774"/>
                  </a:lnTo>
                  <a:lnTo>
                    <a:pt x="3435" y="2778"/>
                  </a:lnTo>
                  <a:lnTo>
                    <a:pt x="3458" y="2783"/>
                  </a:lnTo>
                  <a:lnTo>
                    <a:pt x="3473" y="2787"/>
                  </a:lnTo>
                  <a:lnTo>
                    <a:pt x="3488" y="2790"/>
                  </a:lnTo>
                  <a:lnTo>
                    <a:pt x="3503" y="2794"/>
                  </a:lnTo>
                  <a:lnTo>
                    <a:pt x="3518" y="2801"/>
                  </a:lnTo>
                  <a:lnTo>
                    <a:pt x="3533" y="2805"/>
                  </a:lnTo>
                  <a:lnTo>
                    <a:pt x="3556" y="2817"/>
                  </a:lnTo>
                  <a:lnTo>
                    <a:pt x="3571" y="2817"/>
                  </a:lnTo>
                  <a:lnTo>
                    <a:pt x="3586" y="2820"/>
                  </a:lnTo>
                  <a:lnTo>
                    <a:pt x="3601" y="2824"/>
                  </a:lnTo>
                  <a:lnTo>
                    <a:pt x="3616" y="2831"/>
                  </a:lnTo>
                  <a:lnTo>
                    <a:pt x="3639" y="2835"/>
                  </a:lnTo>
                  <a:lnTo>
                    <a:pt x="3653" y="2845"/>
                  </a:lnTo>
                  <a:lnTo>
                    <a:pt x="3669" y="2843"/>
                  </a:lnTo>
                  <a:lnTo>
                    <a:pt x="3684" y="2853"/>
                  </a:lnTo>
                  <a:lnTo>
                    <a:pt x="3811" y="2902"/>
                  </a:lnTo>
                  <a:lnTo>
                    <a:pt x="3947" y="2951"/>
                  </a:lnTo>
                  <a:lnTo>
                    <a:pt x="4090" y="3022"/>
                  </a:lnTo>
                  <a:lnTo>
                    <a:pt x="4241" y="3098"/>
                  </a:lnTo>
                  <a:lnTo>
                    <a:pt x="4408" y="3184"/>
                  </a:lnTo>
                  <a:lnTo>
                    <a:pt x="4581" y="3257"/>
                  </a:lnTo>
                  <a:lnTo>
                    <a:pt x="4762" y="3319"/>
                  </a:lnTo>
                  <a:lnTo>
                    <a:pt x="4950" y="3342"/>
                  </a:lnTo>
                  <a:lnTo>
                    <a:pt x="5146" y="3343"/>
                  </a:lnTo>
                  <a:lnTo>
                    <a:pt x="5358" y="3321"/>
                  </a:lnTo>
                  <a:lnTo>
                    <a:pt x="5577" y="3301"/>
                  </a:lnTo>
                  <a:lnTo>
                    <a:pt x="5730" y="3283"/>
                  </a:lnTo>
                </a:path>
              </a:pathLst>
            </a:custGeom>
            <a:noFill/>
            <a:ln w="9525">
              <a:solidFill>
                <a:schemeClr val="accent1"/>
              </a:solidFill>
              <a:prstDash val="solid"/>
              <a:round/>
              <a:headEnd/>
              <a:tailEnd/>
            </a:ln>
          </p:spPr>
          <p:txBody>
            <a:bodyPr/>
            <a:lstStyle/>
            <a:p>
              <a:endParaRPr lang="en-US"/>
            </a:p>
          </p:txBody>
        </p:sp>
        <p:grpSp>
          <p:nvGrpSpPr>
            <p:cNvPr id="4" name="Group 105"/>
            <p:cNvGrpSpPr>
              <a:grpSpLocks/>
            </p:cNvGrpSpPr>
            <p:nvPr/>
          </p:nvGrpSpPr>
          <p:grpSpPr bwMode="auto">
            <a:xfrm>
              <a:off x="3423" y="802"/>
              <a:ext cx="2087" cy="1499"/>
              <a:chOff x="3423" y="802"/>
              <a:chExt cx="2087" cy="1499"/>
            </a:xfrm>
          </p:grpSpPr>
          <p:sp>
            <p:nvSpPr>
              <p:cNvPr id="219192" name="Text Box 56"/>
              <p:cNvSpPr txBox="1">
                <a:spLocks noChangeArrowheads="1"/>
              </p:cNvSpPr>
              <p:nvPr/>
            </p:nvSpPr>
            <p:spPr bwMode="auto">
              <a:xfrm>
                <a:off x="4570" y="963"/>
                <a:ext cx="940" cy="173"/>
              </a:xfrm>
              <a:prstGeom prst="rect">
                <a:avLst/>
              </a:prstGeom>
              <a:solidFill>
                <a:schemeClr val="bg1"/>
              </a:solidFill>
              <a:ln w="9525">
                <a:noFill/>
                <a:miter lim="800000"/>
                <a:headEnd/>
                <a:tailEnd/>
              </a:ln>
              <a:effectLst/>
            </p:spPr>
            <p:txBody>
              <a:bodyPr wrap="none">
                <a:spAutoFit/>
              </a:bodyPr>
              <a:lstStyle/>
              <a:p>
                <a:r>
                  <a:rPr lang="en-US" sz="1200" b="0"/>
                  <a:t>Arsenopyrite (As</a:t>
                </a:r>
                <a:r>
                  <a:rPr lang="en-US" sz="1200" b="0" baseline="30000"/>
                  <a:t>1-</a:t>
                </a:r>
                <a:r>
                  <a:rPr lang="en-US" sz="1200" b="0"/>
                  <a:t>) </a:t>
                </a:r>
              </a:p>
            </p:txBody>
          </p:sp>
          <p:sp>
            <p:nvSpPr>
              <p:cNvPr id="219193" name="Text Box 57"/>
              <p:cNvSpPr txBox="1">
                <a:spLocks noChangeArrowheads="1"/>
              </p:cNvSpPr>
              <p:nvPr/>
            </p:nvSpPr>
            <p:spPr bwMode="auto">
              <a:xfrm>
                <a:off x="3653" y="2127"/>
                <a:ext cx="616" cy="174"/>
              </a:xfrm>
              <a:prstGeom prst="rect">
                <a:avLst/>
              </a:prstGeom>
              <a:noFill/>
              <a:ln w="9525">
                <a:noFill/>
                <a:miter lim="800000"/>
                <a:headEnd/>
                <a:tailEnd/>
              </a:ln>
              <a:effectLst/>
            </p:spPr>
            <p:txBody>
              <a:bodyPr wrap="none">
                <a:spAutoFit/>
              </a:bodyPr>
              <a:lstStyle/>
              <a:p>
                <a:r>
                  <a:rPr lang="en-US" sz="1200" b="0" dirty="0"/>
                  <a:t>Energy </a:t>
                </a:r>
                <a:r>
                  <a:rPr lang="en-US" sz="1200" b="0" dirty="0" smtClean="0"/>
                  <a:t>(</a:t>
                </a:r>
                <a:r>
                  <a:rPr lang="en-US" sz="1200" dirty="0" err="1" smtClean="0"/>
                  <a:t>KeV</a:t>
                </a:r>
                <a:r>
                  <a:rPr lang="en-US" sz="1200" dirty="0" smtClean="0"/>
                  <a:t>)</a:t>
                </a:r>
                <a:endParaRPr lang="en-US" sz="1200" b="0" dirty="0"/>
              </a:p>
            </p:txBody>
          </p:sp>
          <p:grpSp>
            <p:nvGrpSpPr>
              <p:cNvPr id="5" name="Group 94"/>
              <p:cNvGrpSpPr>
                <a:grpSpLocks/>
              </p:cNvGrpSpPr>
              <p:nvPr/>
            </p:nvGrpSpPr>
            <p:grpSpPr bwMode="auto">
              <a:xfrm>
                <a:off x="3431" y="1931"/>
                <a:ext cx="1792" cy="193"/>
                <a:chOff x="180" y="2743"/>
                <a:chExt cx="2547" cy="318"/>
              </a:xfrm>
            </p:grpSpPr>
            <p:sp>
              <p:nvSpPr>
                <p:cNvPr id="219231" name="Rectangle 95"/>
                <p:cNvSpPr>
                  <a:spLocks noChangeArrowheads="1"/>
                </p:cNvSpPr>
                <p:nvPr/>
              </p:nvSpPr>
              <p:spPr bwMode="auto">
                <a:xfrm>
                  <a:off x="180" y="2743"/>
                  <a:ext cx="569" cy="318"/>
                </a:xfrm>
                <a:prstGeom prst="rect">
                  <a:avLst/>
                </a:prstGeom>
                <a:noFill/>
                <a:ln w="9525">
                  <a:noFill/>
                  <a:miter lim="800000"/>
                  <a:headEnd/>
                  <a:tailEnd/>
                </a:ln>
              </p:spPr>
              <p:txBody>
                <a:bodyPr wrap="none" lIns="0" tIns="0" rIns="0" bIns="0">
                  <a:spAutoFit/>
                </a:bodyPr>
                <a:lstStyle/>
                <a:p>
                  <a:r>
                    <a:rPr lang="en-US" sz="2000" b="0"/>
                    <a:t>11.86</a:t>
                  </a:r>
                  <a:endParaRPr lang="en-US" sz="2000" b="0">
                    <a:latin typeface="Times New Roman" pitchFamily="18" charset="0"/>
                  </a:endParaRPr>
                </a:p>
              </p:txBody>
            </p:sp>
            <p:sp>
              <p:nvSpPr>
                <p:cNvPr id="219232" name="Rectangle 96"/>
                <p:cNvSpPr>
                  <a:spLocks noChangeArrowheads="1"/>
                </p:cNvSpPr>
                <p:nvPr/>
              </p:nvSpPr>
              <p:spPr bwMode="auto">
                <a:xfrm>
                  <a:off x="840" y="2743"/>
                  <a:ext cx="568" cy="318"/>
                </a:xfrm>
                <a:prstGeom prst="rect">
                  <a:avLst/>
                </a:prstGeom>
                <a:noFill/>
                <a:ln w="9525">
                  <a:noFill/>
                  <a:miter lim="800000"/>
                  <a:headEnd/>
                  <a:tailEnd/>
                </a:ln>
              </p:spPr>
              <p:txBody>
                <a:bodyPr wrap="none" lIns="0" tIns="0" rIns="0" bIns="0">
                  <a:spAutoFit/>
                </a:bodyPr>
                <a:lstStyle/>
                <a:p>
                  <a:r>
                    <a:rPr lang="en-US" sz="2000" b="0"/>
                    <a:t>11.88</a:t>
                  </a:r>
                  <a:endParaRPr lang="en-US" sz="2000" b="0">
                    <a:latin typeface="Times New Roman" pitchFamily="18" charset="0"/>
                  </a:endParaRPr>
                </a:p>
              </p:txBody>
            </p:sp>
            <p:sp>
              <p:nvSpPr>
                <p:cNvPr id="219233" name="Rectangle 97"/>
                <p:cNvSpPr>
                  <a:spLocks noChangeArrowheads="1"/>
                </p:cNvSpPr>
                <p:nvPr/>
              </p:nvSpPr>
              <p:spPr bwMode="auto">
                <a:xfrm>
                  <a:off x="1499" y="2743"/>
                  <a:ext cx="569" cy="318"/>
                </a:xfrm>
                <a:prstGeom prst="rect">
                  <a:avLst/>
                </a:prstGeom>
                <a:noFill/>
                <a:ln w="9525">
                  <a:noFill/>
                  <a:miter lim="800000"/>
                  <a:headEnd/>
                  <a:tailEnd/>
                </a:ln>
              </p:spPr>
              <p:txBody>
                <a:bodyPr wrap="none" lIns="0" tIns="0" rIns="0" bIns="0">
                  <a:spAutoFit/>
                </a:bodyPr>
                <a:lstStyle/>
                <a:p>
                  <a:r>
                    <a:rPr lang="en-US" sz="2000" b="0"/>
                    <a:t>11.90</a:t>
                  </a:r>
                  <a:endParaRPr lang="en-US" sz="2000" b="0">
                    <a:latin typeface="Times New Roman" pitchFamily="18" charset="0"/>
                  </a:endParaRPr>
                </a:p>
              </p:txBody>
            </p:sp>
            <p:sp>
              <p:nvSpPr>
                <p:cNvPr id="219234" name="Rectangle 98"/>
                <p:cNvSpPr>
                  <a:spLocks noChangeArrowheads="1"/>
                </p:cNvSpPr>
                <p:nvPr/>
              </p:nvSpPr>
              <p:spPr bwMode="auto">
                <a:xfrm>
                  <a:off x="2159" y="2743"/>
                  <a:ext cx="568" cy="318"/>
                </a:xfrm>
                <a:prstGeom prst="rect">
                  <a:avLst/>
                </a:prstGeom>
                <a:noFill/>
                <a:ln w="9525">
                  <a:noFill/>
                  <a:miter lim="800000"/>
                  <a:headEnd/>
                  <a:tailEnd/>
                </a:ln>
              </p:spPr>
              <p:txBody>
                <a:bodyPr wrap="none" lIns="0" tIns="0" rIns="0" bIns="0">
                  <a:spAutoFit/>
                </a:bodyPr>
                <a:lstStyle/>
                <a:p>
                  <a:r>
                    <a:rPr lang="en-US" sz="2000" b="0"/>
                    <a:t>11.92</a:t>
                  </a:r>
                  <a:endParaRPr lang="en-US" sz="2000" b="0">
                    <a:latin typeface="Times New Roman" pitchFamily="18" charset="0"/>
                  </a:endParaRPr>
                </a:p>
              </p:txBody>
            </p:sp>
          </p:grpSp>
          <p:sp>
            <p:nvSpPr>
              <p:cNvPr id="219235" name="Freeform 99"/>
              <p:cNvSpPr>
                <a:spLocks/>
              </p:cNvSpPr>
              <p:nvPr/>
            </p:nvSpPr>
            <p:spPr bwMode="auto">
              <a:xfrm>
                <a:off x="3423" y="802"/>
                <a:ext cx="1624" cy="1058"/>
              </a:xfrm>
              <a:custGeom>
                <a:avLst/>
                <a:gdLst/>
                <a:ahLst/>
                <a:cxnLst>
                  <a:cxn ang="0">
                    <a:pos x="47" y="4005"/>
                  </a:cxn>
                  <a:cxn ang="0">
                    <a:pos x="122" y="3997"/>
                  </a:cxn>
                  <a:cxn ang="0">
                    <a:pos x="197" y="3989"/>
                  </a:cxn>
                  <a:cxn ang="0">
                    <a:pos x="273" y="3978"/>
                  </a:cxn>
                  <a:cxn ang="0">
                    <a:pos x="348" y="3966"/>
                  </a:cxn>
                  <a:cxn ang="0">
                    <a:pos x="424" y="3952"/>
                  </a:cxn>
                  <a:cxn ang="0">
                    <a:pos x="499" y="3940"/>
                  </a:cxn>
                  <a:cxn ang="0">
                    <a:pos x="574" y="3922"/>
                  </a:cxn>
                  <a:cxn ang="0">
                    <a:pos x="650" y="3901"/>
                  </a:cxn>
                  <a:cxn ang="0">
                    <a:pos x="725" y="3875"/>
                  </a:cxn>
                  <a:cxn ang="0">
                    <a:pos x="802" y="3845"/>
                  </a:cxn>
                  <a:cxn ang="0">
                    <a:pos x="877" y="3804"/>
                  </a:cxn>
                  <a:cxn ang="0">
                    <a:pos x="953" y="3749"/>
                  </a:cxn>
                  <a:cxn ang="0">
                    <a:pos x="1028" y="3669"/>
                  </a:cxn>
                  <a:cxn ang="0">
                    <a:pos x="1103" y="3546"/>
                  </a:cxn>
                  <a:cxn ang="0">
                    <a:pos x="1179" y="3347"/>
                  </a:cxn>
                  <a:cxn ang="0">
                    <a:pos x="1254" y="2994"/>
                  </a:cxn>
                  <a:cxn ang="0">
                    <a:pos x="1331" y="2376"/>
                  </a:cxn>
                  <a:cxn ang="0">
                    <a:pos x="1407" y="1512"/>
                  </a:cxn>
                  <a:cxn ang="0">
                    <a:pos x="1482" y="614"/>
                  </a:cxn>
                  <a:cxn ang="0">
                    <a:pos x="1558" y="59"/>
                  </a:cxn>
                  <a:cxn ang="0">
                    <a:pos x="1633" y="93"/>
                  </a:cxn>
                  <a:cxn ang="0">
                    <a:pos x="1709" y="569"/>
                  </a:cxn>
                  <a:cxn ang="0">
                    <a:pos x="1786" y="1134"/>
                  </a:cxn>
                  <a:cxn ang="0">
                    <a:pos x="1861" y="1525"/>
                  </a:cxn>
                  <a:cxn ang="0">
                    <a:pos x="1937" y="1686"/>
                  </a:cxn>
                  <a:cxn ang="0">
                    <a:pos x="2012" y="1666"/>
                  </a:cxn>
                  <a:cxn ang="0">
                    <a:pos x="2088" y="1562"/>
                  </a:cxn>
                  <a:cxn ang="0">
                    <a:pos x="2163" y="1467"/>
                  </a:cxn>
                  <a:cxn ang="0">
                    <a:pos x="2240" y="1405"/>
                  </a:cxn>
                  <a:cxn ang="0">
                    <a:pos x="2316" y="1375"/>
                  </a:cxn>
                  <a:cxn ang="0">
                    <a:pos x="2392" y="1363"/>
                  </a:cxn>
                  <a:cxn ang="0">
                    <a:pos x="2467" y="1348"/>
                  </a:cxn>
                  <a:cxn ang="0">
                    <a:pos x="2544" y="1328"/>
                  </a:cxn>
                  <a:cxn ang="0">
                    <a:pos x="2619" y="1307"/>
                  </a:cxn>
                  <a:cxn ang="0">
                    <a:pos x="2695" y="1291"/>
                  </a:cxn>
                  <a:cxn ang="0">
                    <a:pos x="2770" y="1285"/>
                  </a:cxn>
                  <a:cxn ang="0">
                    <a:pos x="2846" y="1290"/>
                  </a:cxn>
                  <a:cxn ang="0">
                    <a:pos x="2923" y="1299"/>
                  </a:cxn>
                  <a:cxn ang="0">
                    <a:pos x="2999" y="1311"/>
                  </a:cxn>
                  <a:cxn ang="0">
                    <a:pos x="3074" y="1321"/>
                  </a:cxn>
                  <a:cxn ang="0">
                    <a:pos x="3150" y="1337"/>
                  </a:cxn>
                  <a:cxn ang="0">
                    <a:pos x="3226" y="1355"/>
                  </a:cxn>
                  <a:cxn ang="0">
                    <a:pos x="3301" y="1386"/>
                  </a:cxn>
                  <a:cxn ang="0">
                    <a:pos x="3379" y="1426"/>
                  </a:cxn>
                  <a:cxn ang="0">
                    <a:pos x="3454" y="1468"/>
                  </a:cxn>
                  <a:cxn ang="0">
                    <a:pos x="3530" y="1514"/>
                  </a:cxn>
                  <a:cxn ang="0">
                    <a:pos x="3605" y="1555"/>
                  </a:cxn>
                  <a:cxn ang="0">
                    <a:pos x="3682" y="1592"/>
                  </a:cxn>
                  <a:cxn ang="0">
                    <a:pos x="3911" y="1663"/>
                  </a:cxn>
                  <a:cxn ang="0">
                    <a:pos x="4215" y="1690"/>
                  </a:cxn>
                  <a:cxn ang="0">
                    <a:pos x="4565" y="1657"/>
                  </a:cxn>
                  <a:cxn ang="0">
                    <a:pos x="4962" y="1546"/>
                  </a:cxn>
                  <a:cxn ang="0">
                    <a:pos x="5388" y="1445"/>
                  </a:cxn>
                  <a:cxn ang="0">
                    <a:pos x="5785" y="1448"/>
                  </a:cxn>
                </a:cxnLst>
                <a:rect l="0" t="0" r="r" b="b"/>
                <a:pathLst>
                  <a:path w="5785" h="4011">
                    <a:moveTo>
                      <a:pt x="0" y="4011"/>
                    </a:moveTo>
                    <a:lnTo>
                      <a:pt x="2" y="4011"/>
                    </a:lnTo>
                    <a:lnTo>
                      <a:pt x="17" y="4010"/>
                    </a:lnTo>
                    <a:lnTo>
                      <a:pt x="32" y="4008"/>
                    </a:lnTo>
                    <a:lnTo>
                      <a:pt x="47" y="4005"/>
                    </a:lnTo>
                    <a:lnTo>
                      <a:pt x="62" y="4005"/>
                    </a:lnTo>
                    <a:lnTo>
                      <a:pt x="77" y="4003"/>
                    </a:lnTo>
                    <a:lnTo>
                      <a:pt x="92" y="4000"/>
                    </a:lnTo>
                    <a:lnTo>
                      <a:pt x="107" y="3999"/>
                    </a:lnTo>
                    <a:lnTo>
                      <a:pt x="122" y="3997"/>
                    </a:lnTo>
                    <a:lnTo>
                      <a:pt x="137" y="3996"/>
                    </a:lnTo>
                    <a:lnTo>
                      <a:pt x="152" y="3995"/>
                    </a:lnTo>
                    <a:lnTo>
                      <a:pt x="168" y="3993"/>
                    </a:lnTo>
                    <a:lnTo>
                      <a:pt x="182" y="3990"/>
                    </a:lnTo>
                    <a:lnTo>
                      <a:pt x="197" y="3989"/>
                    </a:lnTo>
                    <a:lnTo>
                      <a:pt x="213" y="3985"/>
                    </a:lnTo>
                    <a:lnTo>
                      <a:pt x="228" y="3984"/>
                    </a:lnTo>
                    <a:lnTo>
                      <a:pt x="243" y="3982"/>
                    </a:lnTo>
                    <a:lnTo>
                      <a:pt x="258" y="3981"/>
                    </a:lnTo>
                    <a:lnTo>
                      <a:pt x="273" y="3978"/>
                    </a:lnTo>
                    <a:lnTo>
                      <a:pt x="288" y="3977"/>
                    </a:lnTo>
                    <a:lnTo>
                      <a:pt x="303" y="3974"/>
                    </a:lnTo>
                    <a:lnTo>
                      <a:pt x="319" y="3971"/>
                    </a:lnTo>
                    <a:lnTo>
                      <a:pt x="333" y="3969"/>
                    </a:lnTo>
                    <a:lnTo>
                      <a:pt x="348" y="3966"/>
                    </a:lnTo>
                    <a:lnTo>
                      <a:pt x="363" y="3963"/>
                    </a:lnTo>
                    <a:lnTo>
                      <a:pt x="378" y="3962"/>
                    </a:lnTo>
                    <a:lnTo>
                      <a:pt x="394" y="3958"/>
                    </a:lnTo>
                    <a:lnTo>
                      <a:pt x="409" y="3955"/>
                    </a:lnTo>
                    <a:lnTo>
                      <a:pt x="424" y="3952"/>
                    </a:lnTo>
                    <a:lnTo>
                      <a:pt x="439" y="3951"/>
                    </a:lnTo>
                    <a:lnTo>
                      <a:pt x="454" y="3948"/>
                    </a:lnTo>
                    <a:lnTo>
                      <a:pt x="469" y="3946"/>
                    </a:lnTo>
                    <a:lnTo>
                      <a:pt x="484" y="3943"/>
                    </a:lnTo>
                    <a:lnTo>
                      <a:pt x="499" y="3940"/>
                    </a:lnTo>
                    <a:lnTo>
                      <a:pt x="514" y="3936"/>
                    </a:lnTo>
                    <a:lnTo>
                      <a:pt x="529" y="3933"/>
                    </a:lnTo>
                    <a:lnTo>
                      <a:pt x="546" y="3928"/>
                    </a:lnTo>
                    <a:lnTo>
                      <a:pt x="560" y="3925"/>
                    </a:lnTo>
                    <a:lnTo>
                      <a:pt x="574" y="3922"/>
                    </a:lnTo>
                    <a:lnTo>
                      <a:pt x="590" y="3918"/>
                    </a:lnTo>
                    <a:lnTo>
                      <a:pt x="605" y="3914"/>
                    </a:lnTo>
                    <a:lnTo>
                      <a:pt x="620" y="3911"/>
                    </a:lnTo>
                    <a:lnTo>
                      <a:pt x="635" y="3905"/>
                    </a:lnTo>
                    <a:lnTo>
                      <a:pt x="650" y="3901"/>
                    </a:lnTo>
                    <a:lnTo>
                      <a:pt x="665" y="3895"/>
                    </a:lnTo>
                    <a:lnTo>
                      <a:pt x="680" y="3890"/>
                    </a:lnTo>
                    <a:lnTo>
                      <a:pt x="695" y="3886"/>
                    </a:lnTo>
                    <a:lnTo>
                      <a:pt x="712" y="3881"/>
                    </a:lnTo>
                    <a:lnTo>
                      <a:pt x="725" y="3875"/>
                    </a:lnTo>
                    <a:lnTo>
                      <a:pt x="742" y="3869"/>
                    </a:lnTo>
                    <a:lnTo>
                      <a:pt x="757" y="3864"/>
                    </a:lnTo>
                    <a:lnTo>
                      <a:pt x="772" y="3857"/>
                    </a:lnTo>
                    <a:lnTo>
                      <a:pt x="787" y="3850"/>
                    </a:lnTo>
                    <a:lnTo>
                      <a:pt x="802" y="3845"/>
                    </a:lnTo>
                    <a:lnTo>
                      <a:pt x="817" y="3838"/>
                    </a:lnTo>
                    <a:lnTo>
                      <a:pt x="832" y="3830"/>
                    </a:lnTo>
                    <a:lnTo>
                      <a:pt x="847" y="3821"/>
                    </a:lnTo>
                    <a:lnTo>
                      <a:pt x="862" y="3813"/>
                    </a:lnTo>
                    <a:lnTo>
                      <a:pt x="877" y="3804"/>
                    </a:lnTo>
                    <a:lnTo>
                      <a:pt x="892" y="3794"/>
                    </a:lnTo>
                    <a:lnTo>
                      <a:pt x="907" y="3785"/>
                    </a:lnTo>
                    <a:lnTo>
                      <a:pt x="923" y="3774"/>
                    </a:lnTo>
                    <a:lnTo>
                      <a:pt x="938" y="3762"/>
                    </a:lnTo>
                    <a:lnTo>
                      <a:pt x="953" y="3749"/>
                    </a:lnTo>
                    <a:lnTo>
                      <a:pt x="968" y="3736"/>
                    </a:lnTo>
                    <a:lnTo>
                      <a:pt x="983" y="3721"/>
                    </a:lnTo>
                    <a:lnTo>
                      <a:pt x="998" y="3704"/>
                    </a:lnTo>
                    <a:lnTo>
                      <a:pt x="1013" y="3687"/>
                    </a:lnTo>
                    <a:lnTo>
                      <a:pt x="1028" y="3669"/>
                    </a:lnTo>
                    <a:lnTo>
                      <a:pt x="1043" y="3650"/>
                    </a:lnTo>
                    <a:lnTo>
                      <a:pt x="1059" y="3627"/>
                    </a:lnTo>
                    <a:lnTo>
                      <a:pt x="1074" y="3603"/>
                    </a:lnTo>
                    <a:lnTo>
                      <a:pt x="1089" y="3575"/>
                    </a:lnTo>
                    <a:lnTo>
                      <a:pt x="1103" y="3546"/>
                    </a:lnTo>
                    <a:lnTo>
                      <a:pt x="1119" y="3512"/>
                    </a:lnTo>
                    <a:lnTo>
                      <a:pt x="1134" y="3481"/>
                    </a:lnTo>
                    <a:lnTo>
                      <a:pt x="1149" y="3441"/>
                    </a:lnTo>
                    <a:lnTo>
                      <a:pt x="1164" y="3398"/>
                    </a:lnTo>
                    <a:lnTo>
                      <a:pt x="1179" y="3347"/>
                    </a:lnTo>
                    <a:lnTo>
                      <a:pt x="1194" y="3294"/>
                    </a:lnTo>
                    <a:lnTo>
                      <a:pt x="1211" y="3230"/>
                    </a:lnTo>
                    <a:lnTo>
                      <a:pt x="1226" y="3161"/>
                    </a:lnTo>
                    <a:lnTo>
                      <a:pt x="1241" y="3080"/>
                    </a:lnTo>
                    <a:lnTo>
                      <a:pt x="1254" y="2994"/>
                    </a:lnTo>
                    <a:lnTo>
                      <a:pt x="1271" y="2893"/>
                    </a:lnTo>
                    <a:lnTo>
                      <a:pt x="1286" y="2784"/>
                    </a:lnTo>
                    <a:lnTo>
                      <a:pt x="1301" y="2658"/>
                    </a:lnTo>
                    <a:lnTo>
                      <a:pt x="1316" y="2527"/>
                    </a:lnTo>
                    <a:lnTo>
                      <a:pt x="1331" y="2376"/>
                    </a:lnTo>
                    <a:lnTo>
                      <a:pt x="1346" y="2219"/>
                    </a:lnTo>
                    <a:lnTo>
                      <a:pt x="1362" y="2050"/>
                    </a:lnTo>
                    <a:lnTo>
                      <a:pt x="1377" y="1882"/>
                    </a:lnTo>
                    <a:lnTo>
                      <a:pt x="1391" y="1694"/>
                    </a:lnTo>
                    <a:lnTo>
                      <a:pt x="1407" y="1512"/>
                    </a:lnTo>
                    <a:lnTo>
                      <a:pt x="1422" y="1318"/>
                    </a:lnTo>
                    <a:lnTo>
                      <a:pt x="1437" y="1141"/>
                    </a:lnTo>
                    <a:lnTo>
                      <a:pt x="1452" y="954"/>
                    </a:lnTo>
                    <a:lnTo>
                      <a:pt x="1467" y="781"/>
                    </a:lnTo>
                    <a:lnTo>
                      <a:pt x="1482" y="614"/>
                    </a:lnTo>
                    <a:lnTo>
                      <a:pt x="1497" y="469"/>
                    </a:lnTo>
                    <a:lnTo>
                      <a:pt x="1513" y="330"/>
                    </a:lnTo>
                    <a:lnTo>
                      <a:pt x="1528" y="217"/>
                    </a:lnTo>
                    <a:lnTo>
                      <a:pt x="1543" y="123"/>
                    </a:lnTo>
                    <a:lnTo>
                      <a:pt x="1558" y="59"/>
                    </a:lnTo>
                    <a:lnTo>
                      <a:pt x="1573" y="15"/>
                    </a:lnTo>
                    <a:lnTo>
                      <a:pt x="1588" y="0"/>
                    </a:lnTo>
                    <a:lnTo>
                      <a:pt x="1603" y="9"/>
                    </a:lnTo>
                    <a:lnTo>
                      <a:pt x="1618" y="39"/>
                    </a:lnTo>
                    <a:lnTo>
                      <a:pt x="1633" y="93"/>
                    </a:lnTo>
                    <a:lnTo>
                      <a:pt x="1650" y="161"/>
                    </a:lnTo>
                    <a:lnTo>
                      <a:pt x="1664" y="251"/>
                    </a:lnTo>
                    <a:lnTo>
                      <a:pt x="1678" y="345"/>
                    </a:lnTo>
                    <a:lnTo>
                      <a:pt x="1694" y="457"/>
                    </a:lnTo>
                    <a:lnTo>
                      <a:pt x="1709" y="569"/>
                    </a:lnTo>
                    <a:lnTo>
                      <a:pt x="1724" y="690"/>
                    </a:lnTo>
                    <a:lnTo>
                      <a:pt x="1739" y="800"/>
                    </a:lnTo>
                    <a:lnTo>
                      <a:pt x="1754" y="920"/>
                    </a:lnTo>
                    <a:lnTo>
                      <a:pt x="1769" y="1029"/>
                    </a:lnTo>
                    <a:lnTo>
                      <a:pt x="1786" y="1134"/>
                    </a:lnTo>
                    <a:lnTo>
                      <a:pt x="1801" y="1228"/>
                    </a:lnTo>
                    <a:lnTo>
                      <a:pt x="1816" y="1318"/>
                    </a:lnTo>
                    <a:lnTo>
                      <a:pt x="1831" y="1397"/>
                    </a:lnTo>
                    <a:lnTo>
                      <a:pt x="1846" y="1468"/>
                    </a:lnTo>
                    <a:lnTo>
                      <a:pt x="1861" y="1525"/>
                    </a:lnTo>
                    <a:lnTo>
                      <a:pt x="1876" y="1577"/>
                    </a:lnTo>
                    <a:lnTo>
                      <a:pt x="1891" y="1618"/>
                    </a:lnTo>
                    <a:lnTo>
                      <a:pt x="1906" y="1649"/>
                    </a:lnTo>
                    <a:lnTo>
                      <a:pt x="1922" y="1671"/>
                    </a:lnTo>
                    <a:lnTo>
                      <a:pt x="1937" y="1686"/>
                    </a:lnTo>
                    <a:lnTo>
                      <a:pt x="1952" y="1693"/>
                    </a:lnTo>
                    <a:lnTo>
                      <a:pt x="1967" y="1696"/>
                    </a:lnTo>
                    <a:lnTo>
                      <a:pt x="1982" y="1690"/>
                    </a:lnTo>
                    <a:lnTo>
                      <a:pt x="1997" y="1681"/>
                    </a:lnTo>
                    <a:lnTo>
                      <a:pt x="2012" y="1666"/>
                    </a:lnTo>
                    <a:lnTo>
                      <a:pt x="2027" y="1648"/>
                    </a:lnTo>
                    <a:lnTo>
                      <a:pt x="2042" y="1629"/>
                    </a:lnTo>
                    <a:lnTo>
                      <a:pt x="2058" y="1607"/>
                    </a:lnTo>
                    <a:lnTo>
                      <a:pt x="2073" y="1587"/>
                    </a:lnTo>
                    <a:lnTo>
                      <a:pt x="2088" y="1562"/>
                    </a:lnTo>
                    <a:lnTo>
                      <a:pt x="2103" y="1542"/>
                    </a:lnTo>
                    <a:lnTo>
                      <a:pt x="2118" y="1521"/>
                    </a:lnTo>
                    <a:lnTo>
                      <a:pt x="2133" y="1502"/>
                    </a:lnTo>
                    <a:lnTo>
                      <a:pt x="2148" y="1483"/>
                    </a:lnTo>
                    <a:lnTo>
                      <a:pt x="2163" y="1467"/>
                    </a:lnTo>
                    <a:lnTo>
                      <a:pt x="2178" y="1449"/>
                    </a:lnTo>
                    <a:lnTo>
                      <a:pt x="2195" y="1435"/>
                    </a:lnTo>
                    <a:lnTo>
                      <a:pt x="2210" y="1423"/>
                    </a:lnTo>
                    <a:lnTo>
                      <a:pt x="2225" y="1414"/>
                    </a:lnTo>
                    <a:lnTo>
                      <a:pt x="2240" y="1405"/>
                    </a:lnTo>
                    <a:lnTo>
                      <a:pt x="2255" y="1397"/>
                    </a:lnTo>
                    <a:lnTo>
                      <a:pt x="2271" y="1390"/>
                    </a:lnTo>
                    <a:lnTo>
                      <a:pt x="2285" y="1385"/>
                    </a:lnTo>
                    <a:lnTo>
                      <a:pt x="2300" y="1379"/>
                    </a:lnTo>
                    <a:lnTo>
                      <a:pt x="2316" y="1375"/>
                    </a:lnTo>
                    <a:lnTo>
                      <a:pt x="2331" y="1374"/>
                    </a:lnTo>
                    <a:lnTo>
                      <a:pt x="2346" y="1370"/>
                    </a:lnTo>
                    <a:lnTo>
                      <a:pt x="2361" y="1367"/>
                    </a:lnTo>
                    <a:lnTo>
                      <a:pt x="2376" y="1364"/>
                    </a:lnTo>
                    <a:lnTo>
                      <a:pt x="2392" y="1363"/>
                    </a:lnTo>
                    <a:lnTo>
                      <a:pt x="2407" y="1359"/>
                    </a:lnTo>
                    <a:lnTo>
                      <a:pt x="2422" y="1358"/>
                    </a:lnTo>
                    <a:lnTo>
                      <a:pt x="2436" y="1355"/>
                    </a:lnTo>
                    <a:lnTo>
                      <a:pt x="2452" y="1354"/>
                    </a:lnTo>
                    <a:lnTo>
                      <a:pt x="2467" y="1348"/>
                    </a:lnTo>
                    <a:lnTo>
                      <a:pt x="2482" y="1344"/>
                    </a:lnTo>
                    <a:lnTo>
                      <a:pt x="2497" y="1340"/>
                    </a:lnTo>
                    <a:lnTo>
                      <a:pt x="2512" y="1337"/>
                    </a:lnTo>
                    <a:lnTo>
                      <a:pt x="2527" y="1333"/>
                    </a:lnTo>
                    <a:lnTo>
                      <a:pt x="2544" y="1328"/>
                    </a:lnTo>
                    <a:lnTo>
                      <a:pt x="2559" y="1324"/>
                    </a:lnTo>
                    <a:lnTo>
                      <a:pt x="2574" y="1319"/>
                    </a:lnTo>
                    <a:lnTo>
                      <a:pt x="2589" y="1314"/>
                    </a:lnTo>
                    <a:lnTo>
                      <a:pt x="2604" y="1310"/>
                    </a:lnTo>
                    <a:lnTo>
                      <a:pt x="2619" y="1307"/>
                    </a:lnTo>
                    <a:lnTo>
                      <a:pt x="2634" y="1303"/>
                    </a:lnTo>
                    <a:lnTo>
                      <a:pt x="2649" y="1300"/>
                    </a:lnTo>
                    <a:lnTo>
                      <a:pt x="2665" y="1296"/>
                    </a:lnTo>
                    <a:lnTo>
                      <a:pt x="2680" y="1294"/>
                    </a:lnTo>
                    <a:lnTo>
                      <a:pt x="2695" y="1291"/>
                    </a:lnTo>
                    <a:lnTo>
                      <a:pt x="2710" y="1288"/>
                    </a:lnTo>
                    <a:lnTo>
                      <a:pt x="2725" y="1287"/>
                    </a:lnTo>
                    <a:lnTo>
                      <a:pt x="2740" y="1287"/>
                    </a:lnTo>
                    <a:lnTo>
                      <a:pt x="2755" y="1285"/>
                    </a:lnTo>
                    <a:lnTo>
                      <a:pt x="2770" y="1285"/>
                    </a:lnTo>
                    <a:lnTo>
                      <a:pt x="2786" y="1285"/>
                    </a:lnTo>
                    <a:lnTo>
                      <a:pt x="2801" y="1287"/>
                    </a:lnTo>
                    <a:lnTo>
                      <a:pt x="2816" y="1288"/>
                    </a:lnTo>
                    <a:lnTo>
                      <a:pt x="2831" y="1287"/>
                    </a:lnTo>
                    <a:lnTo>
                      <a:pt x="2846" y="1290"/>
                    </a:lnTo>
                    <a:lnTo>
                      <a:pt x="2863" y="1291"/>
                    </a:lnTo>
                    <a:lnTo>
                      <a:pt x="2878" y="1294"/>
                    </a:lnTo>
                    <a:lnTo>
                      <a:pt x="2893" y="1294"/>
                    </a:lnTo>
                    <a:lnTo>
                      <a:pt x="2906" y="1298"/>
                    </a:lnTo>
                    <a:lnTo>
                      <a:pt x="2923" y="1299"/>
                    </a:lnTo>
                    <a:lnTo>
                      <a:pt x="2938" y="1300"/>
                    </a:lnTo>
                    <a:lnTo>
                      <a:pt x="2953" y="1303"/>
                    </a:lnTo>
                    <a:lnTo>
                      <a:pt x="2967" y="1306"/>
                    </a:lnTo>
                    <a:lnTo>
                      <a:pt x="2984" y="1310"/>
                    </a:lnTo>
                    <a:lnTo>
                      <a:pt x="2999" y="1311"/>
                    </a:lnTo>
                    <a:lnTo>
                      <a:pt x="3014" y="1314"/>
                    </a:lnTo>
                    <a:lnTo>
                      <a:pt x="3029" y="1317"/>
                    </a:lnTo>
                    <a:lnTo>
                      <a:pt x="3044" y="1318"/>
                    </a:lnTo>
                    <a:lnTo>
                      <a:pt x="3059" y="1321"/>
                    </a:lnTo>
                    <a:lnTo>
                      <a:pt x="3074" y="1321"/>
                    </a:lnTo>
                    <a:lnTo>
                      <a:pt x="3089" y="1326"/>
                    </a:lnTo>
                    <a:lnTo>
                      <a:pt x="3105" y="1329"/>
                    </a:lnTo>
                    <a:lnTo>
                      <a:pt x="3120" y="1329"/>
                    </a:lnTo>
                    <a:lnTo>
                      <a:pt x="3135" y="1333"/>
                    </a:lnTo>
                    <a:lnTo>
                      <a:pt x="3150" y="1337"/>
                    </a:lnTo>
                    <a:lnTo>
                      <a:pt x="3165" y="1339"/>
                    </a:lnTo>
                    <a:lnTo>
                      <a:pt x="3180" y="1344"/>
                    </a:lnTo>
                    <a:lnTo>
                      <a:pt x="3196" y="1348"/>
                    </a:lnTo>
                    <a:lnTo>
                      <a:pt x="3211" y="1351"/>
                    </a:lnTo>
                    <a:lnTo>
                      <a:pt x="3226" y="1355"/>
                    </a:lnTo>
                    <a:lnTo>
                      <a:pt x="3241" y="1360"/>
                    </a:lnTo>
                    <a:lnTo>
                      <a:pt x="3256" y="1364"/>
                    </a:lnTo>
                    <a:lnTo>
                      <a:pt x="3271" y="1371"/>
                    </a:lnTo>
                    <a:lnTo>
                      <a:pt x="3286" y="1379"/>
                    </a:lnTo>
                    <a:lnTo>
                      <a:pt x="3301" y="1386"/>
                    </a:lnTo>
                    <a:lnTo>
                      <a:pt x="3318" y="1392"/>
                    </a:lnTo>
                    <a:lnTo>
                      <a:pt x="3333" y="1400"/>
                    </a:lnTo>
                    <a:lnTo>
                      <a:pt x="3348" y="1408"/>
                    </a:lnTo>
                    <a:lnTo>
                      <a:pt x="3363" y="1416"/>
                    </a:lnTo>
                    <a:lnTo>
                      <a:pt x="3379" y="1426"/>
                    </a:lnTo>
                    <a:lnTo>
                      <a:pt x="3394" y="1433"/>
                    </a:lnTo>
                    <a:lnTo>
                      <a:pt x="3408" y="1442"/>
                    </a:lnTo>
                    <a:lnTo>
                      <a:pt x="3424" y="1450"/>
                    </a:lnTo>
                    <a:lnTo>
                      <a:pt x="3439" y="1460"/>
                    </a:lnTo>
                    <a:lnTo>
                      <a:pt x="3454" y="1468"/>
                    </a:lnTo>
                    <a:lnTo>
                      <a:pt x="3469" y="1476"/>
                    </a:lnTo>
                    <a:lnTo>
                      <a:pt x="3484" y="1484"/>
                    </a:lnTo>
                    <a:lnTo>
                      <a:pt x="3500" y="1495"/>
                    </a:lnTo>
                    <a:lnTo>
                      <a:pt x="3515" y="1505"/>
                    </a:lnTo>
                    <a:lnTo>
                      <a:pt x="3530" y="1514"/>
                    </a:lnTo>
                    <a:lnTo>
                      <a:pt x="3545" y="1524"/>
                    </a:lnTo>
                    <a:lnTo>
                      <a:pt x="3560" y="1531"/>
                    </a:lnTo>
                    <a:lnTo>
                      <a:pt x="3577" y="1539"/>
                    </a:lnTo>
                    <a:lnTo>
                      <a:pt x="3590" y="1547"/>
                    </a:lnTo>
                    <a:lnTo>
                      <a:pt x="3605" y="1555"/>
                    </a:lnTo>
                    <a:lnTo>
                      <a:pt x="3622" y="1563"/>
                    </a:lnTo>
                    <a:lnTo>
                      <a:pt x="3637" y="1572"/>
                    </a:lnTo>
                    <a:lnTo>
                      <a:pt x="3652" y="1578"/>
                    </a:lnTo>
                    <a:lnTo>
                      <a:pt x="3667" y="1585"/>
                    </a:lnTo>
                    <a:lnTo>
                      <a:pt x="3682" y="1592"/>
                    </a:lnTo>
                    <a:lnTo>
                      <a:pt x="3698" y="1600"/>
                    </a:lnTo>
                    <a:lnTo>
                      <a:pt x="3743" y="1618"/>
                    </a:lnTo>
                    <a:lnTo>
                      <a:pt x="3788" y="1632"/>
                    </a:lnTo>
                    <a:lnTo>
                      <a:pt x="3849" y="1651"/>
                    </a:lnTo>
                    <a:lnTo>
                      <a:pt x="3911" y="1663"/>
                    </a:lnTo>
                    <a:lnTo>
                      <a:pt x="3971" y="1675"/>
                    </a:lnTo>
                    <a:lnTo>
                      <a:pt x="4032" y="1682"/>
                    </a:lnTo>
                    <a:lnTo>
                      <a:pt x="4092" y="1687"/>
                    </a:lnTo>
                    <a:lnTo>
                      <a:pt x="4153" y="1689"/>
                    </a:lnTo>
                    <a:lnTo>
                      <a:pt x="4215" y="1690"/>
                    </a:lnTo>
                    <a:lnTo>
                      <a:pt x="4291" y="1690"/>
                    </a:lnTo>
                    <a:lnTo>
                      <a:pt x="4352" y="1686"/>
                    </a:lnTo>
                    <a:lnTo>
                      <a:pt x="4429" y="1679"/>
                    </a:lnTo>
                    <a:lnTo>
                      <a:pt x="4489" y="1671"/>
                    </a:lnTo>
                    <a:lnTo>
                      <a:pt x="4565" y="1657"/>
                    </a:lnTo>
                    <a:lnTo>
                      <a:pt x="4641" y="1641"/>
                    </a:lnTo>
                    <a:lnTo>
                      <a:pt x="4718" y="1618"/>
                    </a:lnTo>
                    <a:lnTo>
                      <a:pt x="4794" y="1596"/>
                    </a:lnTo>
                    <a:lnTo>
                      <a:pt x="4870" y="1574"/>
                    </a:lnTo>
                    <a:lnTo>
                      <a:pt x="4962" y="1546"/>
                    </a:lnTo>
                    <a:lnTo>
                      <a:pt x="5036" y="1524"/>
                    </a:lnTo>
                    <a:lnTo>
                      <a:pt x="5129" y="1497"/>
                    </a:lnTo>
                    <a:lnTo>
                      <a:pt x="5205" y="1478"/>
                    </a:lnTo>
                    <a:lnTo>
                      <a:pt x="5297" y="1460"/>
                    </a:lnTo>
                    <a:lnTo>
                      <a:pt x="5388" y="1445"/>
                    </a:lnTo>
                    <a:lnTo>
                      <a:pt x="5479" y="1439"/>
                    </a:lnTo>
                    <a:lnTo>
                      <a:pt x="5572" y="1437"/>
                    </a:lnTo>
                    <a:lnTo>
                      <a:pt x="5663" y="1438"/>
                    </a:lnTo>
                    <a:lnTo>
                      <a:pt x="5755" y="1443"/>
                    </a:lnTo>
                    <a:lnTo>
                      <a:pt x="5785" y="1448"/>
                    </a:lnTo>
                  </a:path>
                </a:pathLst>
              </a:custGeom>
              <a:noFill/>
              <a:ln w="9525">
                <a:solidFill>
                  <a:schemeClr val="tx1"/>
                </a:solidFill>
                <a:prstDash val="solid"/>
                <a:round/>
                <a:headEnd/>
                <a:tailEnd/>
              </a:ln>
            </p:spPr>
            <p:txBody>
              <a:bodyPr/>
              <a:lstStyle/>
              <a:p>
                <a:endParaRPr lang="en-US"/>
              </a:p>
            </p:txBody>
          </p:sp>
        </p:grpSp>
      </p:grpSp>
      <p:sp>
        <p:nvSpPr>
          <p:cNvPr id="219236" name="Line 100"/>
          <p:cNvSpPr>
            <a:spLocks noChangeShapeType="1"/>
          </p:cNvSpPr>
          <p:nvPr/>
        </p:nvSpPr>
        <p:spPr bwMode="auto">
          <a:xfrm flipH="1">
            <a:off x="5426075" y="3940175"/>
            <a:ext cx="2581275" cy="0"/>
          </a:xfrm>
          <a:prstGeom prst="line">
            <a:avLst/>
          </a:prstGeom>
          <a:noFill/>
          <a:ln w="9525">
            <a:solidFill>
              <a:schemeClr val="tx1"/>
            </a:solidFill>
            <a:round/>
            <a:headEnd/>
            <a:tailEnd/>
          </a:ln>
          <a:effectLst/>
        </p:spPr>
        <p:txBody>
          <a:bodyPr/>
          <a:lstStyle/>
          <a:p>
            <a:endParaRPr lang="en-US"/>
          </a:p>
        </p:txBody>
      </p:sp>
      <p:sp>
        <p:nvSpPr>
          <p:cNvPr id="219239" name="Line 103"/>
          <p:cNvSpPr>
            <a:spLocks noChangeShapeType="1"/>
          </p:cNvSpPr>
          <p:nvPr/>
        </p:nvSpPr>
        <p:spPr bwMode="auto">
          <a:xfrm>
            <a:off x="6381750" y="2209800"/>
            <a:ext cx="0" cy="1714500"/>
          </a:xfrm>
          <a:prstGeom prst="line">
            <a:avLst/>
          </a:prstGeom>
          <a:noFill/>
          <a:ln w="9525">
            <a:solidFill>
              <a:schemeClr val="accent1"/>
            </a:solidFill>
            <a:round/>
            <a:headEnd/>
            <a:tailEnd/>
          </a:ln>
          <a:effectLst/>
        </p:spPr>
        <p:txBody>
          <a:bodyPr/>
          <a:lstStyle/>
          <a:p>
            <a:endParaRPr lang="en-US"/>
          </a:p>
        </p:txBody>
      </p:sp>
      <p:sp>
        <p:nvSpPr>
          <p:cNvPr id="219247" name="Text Box 111"/>
          <p:cNvSpPr txBox="1">
            <a:spLocks noChangeArrowheads="1"/>
          </p:cNvSpPr>
          <p:nvPr/>
        </p:nvSpPr>
        <p:spPr bwMode="auto">
          <a:xfrm>
            <a:off x="927100" y="6094413"/>
            <a:ext cx="2165350" cy="366712"/>
          </a:xfrm>
          <a:prstGeom prst="rect">
            <a:avLst/>
          </a:prstGeom>
          <a:noFill/>
          <a:ln w="9525">
            <a:noFill/>
            <a:miter lim="800000"/>
            <a:headEnd/>
            <a:tailEnd/>
          </a:ln>
          <a:effectLst/>
        </p:spPr>
        <p:txBody>
          <a:bodyPr wrap="none">
            <a:spAutoFit/>
          </a:bodyPr>
          <a:lstStyle/>
          <a:p>
            <a:r>
              <a:rPr lang="en-US" b="0"/>
              <a:t>Arsenic (V) on Rust</a:t>
            </a:r>
          </a:p>
        </p:txBody>
      </p:sp>
      <p:grpSp>
        <p:nvGrpSpPr>
          <p:cNvPr id="6" name="Group 114"/>
          <p:cNvGrpSpPr>
            <a:grpSpLocks/>
          </p:cNvGrpSpPr>
          <p:nvPr/>
        </p:nvGrpSpPr>
        <p:grpSpPr bwMode="auto">
          <a:xfrm>
            <a:off x="6203950" y="1208088"/>
            <a:ext cx="2495550" cy="2716212"/>
            <a:chOff x="3908" y="761"/>
            <a:chExt cx="1572" cy="1711"/>
          </a:xfrm>
        </p:grpSpPr>
        <p:sp>
          <p:nvSpPr>
            <p:cNvPr id="219240" name="Rectangle 104"/>
            <p:cNvSpPr>
              <a:spLocks noChangeArrowheads="1"/>
            </p:cNvSpPr>
            <p:nvPr/>
          </p:nvSpPr>
          <p:spPr bwMode="auto">
            <a:xfrm>
              <a:off x="3964" y="1380"/>
              <a:ext cx="56" cy="1092"/>
            </a:xfrm>
            <a:prstGeom prst="rect">
              <a:avLst/>
            </a:prstGeom>
            <a:solidFill>
              <a:srgbClr val="CCFFCC">
                <a:alpha val="55000"/>
              </a:srgbClr>
            </a:solidFill>
            <a:ln w="9525">
              <a:solidFill>
                <a:schemeClr val="tx1"/>
              </a:solidFill>
              <a:miter lim="800000"/>
              <a:headEnd/>
              <a:tailEnd/>
            </a:ln>
            <a:effectLst/>
          </p:spPr>
          <p:txBody>
            <a:bodyPr wrap="none" anchor="ctr"/>
            <a:lstStyle/>
            <a:p>
              <a:endParaRPr lang="en-US"/>
            </a:p>
          </p:txBody>
        </p:sp>
        <p:sp>
          <p:nvSpPr>
            <p:cNvPr id="219248" name="Text Box 112"/>
            <p:cNvSpPr txBox="1">
              <a:spLocks noChangeArrowheads="1"/>
            </p:cNvSpPr>
            <p:nvPr/>
          </p:nvSpPr>
          <p:spPr bwMode="auto">
            <a:xfrm>
              <a:off x="3908" y="761"/>
              <a:ext cx="1572" cy="404"/>
            </a:xfrm>
            <a:prstGeom prst="rect">
              <a:avLst/>
            </a:prstGeom>
            <a:noFill/>
            <a:ln w="9525">
              <a:noFill/>
              <a:miter lim="800000"/>
              <a:headEnd/>
              <a:tailEnd/>
            </a:ln>
            <a:effectLst/>
          </p:spPr>
          <p:txBody>
            <a:bodyPr wrap="none">
              <a:spAutoFit/>
            </a:bodyPr>
            <a:lstStyle/>
            <a:p>
              <a:r>
                <a:rPr lang="en-US" b="0"/>
                <a:t>Range of Mesa de Oro</a:t>
              </a:r>
            </a:p>
            <a:p>
              <a:r>
                <a:rPr lang="en-US" b="0"/>
                <a:t>Samples (n =4)</a:t>
              </a:r>
            </a:p>
          </p:txBody>
        </p:sp>
        <p:sp>
          <p:nvSpPr>
            <p:cNvPr id="219249" name="Line 113"/>
            <p:cNvSpPr>
              <a:spLocks noChangeShapeType="1"/>
            </p:cNvSpPr>
            <p:nvPr/>
          </p:nvSpPr>
          <p:spPr bwMode="auto">
            <a:xfrm flipH="1">
              <a:off x="3984" y="1170"/>
              <a:ext cx="474" cy="198"/>
            </a:xfrm>
            <a:prstGeom prst="line">
              <a:avLst/>
            </a:prstGeom>
            <a:noFill/>
            <a:ln w="9525">
              <a:solidFill>
                <a:schemeClr val="tx1"/>
              </a:solidFill>
              <a:round/>
              <a:headEnd/>
              <a:tailEnd type="triangle" w="med" len="med"/>
            </a:ln>
            <a:effectLst/>
          </p:spPr>
          <p:txBody>
            <a:bodyPr/>
            <a:lstStyle/>
            <a:p>
              <a:endParaRPr lang="en-US"/>
            </a:p>
          </p:txBody>
        </p:sp>
      </p:grpSp>
      <p:pic>
        <p:nvPicPr>
          <p:cNvPr id="219252" name="Picture 116" descr="1681"/>
          <p:cNvPicPr>
            <a:picLocks noChangeAspect="1" noChangeArrowheads="1"/>
          </p:cNvPicPr>
          <p:nvPr/>
        </p:nvPicPr>
        <p:blipFill>
          <a:blip r:embed="rId5" cstate="print"/>
          <a:srcRect/>
          <a:stretch>
            <a:fillRect/>
          </a:stretch>
        </p:blipFill>
        <p:spPr bwMode="auto">
          <a:xfrm>
            <a:off x="673100" y="4090988"/>
            <a:ext cx="2882900" cy="1860550"/>
          </a:xfrm>
          <a:prstGeom prst="rect">
            <a:avLst/>
          </a:prstGeom>
          <a:noFill/>
        </p:spPr>
      </p:pic>
      <p:grpSp>
        <p:nvGrpSpPr>
          <p:cNvPr id="7" name="Group 124"/>
          <p:cNvGrpSpPr>
            <a:grpSpLocks/>
          </p:cNvGrpSpPr>
          <p:nvPr/>
        </p:nvGrpSpPr>
        <p:grpSpPr bwMode="auto">
          <a:xfrm>
            <a:off x="3776663" y="4725988"/>
            <a:ext cx="4754562" cy="2132012"/>
            <a:chOff x="2379" y="2977"/>
            <a:chExt cx="2995" cy="1343"/>
          </a:xfrm>
        </p:grpSpPr>
        <p:sp>
          <p:nvSpPr>
            <p:cNvPr id="219254" name="Text Box 118"/>
            <p:cNvSpPr txBox="1">
              <a:spLocks noChangeArrowheads="1"/>
            </p:cNvSpPr>
            <p:nvPr/>
          </p:nvSpPr>
          <p:spPr bwMode="auto">
            <a:xfrm>
              <a:off x="2486" y="3683"/>
              <a:ext cx="2888" cy="404"/>
            </a:xfrm>
            <a:prstGeom prst="rect">
              <a:avLst/>
            </a:prstGeom>
            <a:noFill/>
            <a:ln w="9525">
              <a:noFill/>
              <a:miter lim="800000"/>
              <a:headEnd/>
              <a:tailEnd/>
            </a:ln>
            <a:effectLst/>
          </p:spPr>
          <p:txBody>
            <a:bodyPr>
              <a:spAutoFit/>
            </a:bodyPr>
            <a:lstStyle/>
            <a:p>
              <a:r>
                <a:rPr lang="en-US"/>
                <a:t>Mr Wheeldon’s Error: assuming that arsenic stays in original form</a:t>
              </a:r>
            </a:p>
          </p:txBody>
        </p:sp>
        <p:pic>
          <p:nvPicPr>
            <p:cNvPr id="219257" name="Picture 121" descr="discussion"/>
            <p:cNvPicPr>
              <a:picLocks noChangeAspect="1" noChangeArrowheads="1"/>
            </p:cNvPicPr>
            <p:nvPr/>
          </p:nvPicPr>
          <p:blipFill>
            <a:blip r:embed="rId6" cstate="print"/>
            <a:srcRect/>
            <a:stretch>
              <a:fillRect/>
            </a:stretch>
          </p:blipFill>
          <p:spPr bwMode="auto">
            <a:xfrm>
              <a:off x="2639" y="2977"/>
              <a:ext cx="840" cy="642"/>
            </a:xfrm>
            <a:prstGeom prst="rect">
              <a:avLst/>
            </a:prstGeom>
            <a:noFill/>
          </p:spPr>
        </p:pic>
        <p:sp>
          <p:nvSpPr>
            <p:cNvPr id="219259" name="Text Box 123"/>
            <p:cNvSpPr txBox="1">
              <a:spLocks noChangeArrowheads="1"/>
            </p:cNvSpPr>
            <p:nvPr/>
          </p:nvSpPr>
          <p:spPr bwMode="auto">
            <a:xfrm>
              <a:off x="2379" y="4147"/>
              <a:ext cx="2889" cy="173"/>
            </a:xfrm>
            <a:prstGeom prst="rect">
              <a:avLst/>
            </a:prstGeom>
            <a:noFill/>
            <a:ln w="9525">
              <a:noFill/>
              <a:miter lim="800000"/>
              <a:headEnd/>
              <a:tailEnd/>
            </a:ln>
            <a:effectLst/>
          </p:spPr>
          <p:txBody>
            <a:bodyPr wrap="none">
              <a:spAutoFit/>
            </a:bodyPr>
            <a:lstStyle/>
            <a:p>
              <a:r>
                <a:rPr lang="en-US" sz="1200" i="1"/>
                <a:t>A. Foster, R. Ashley, and J. Rytuba, USGS: unpublished data</a:t>
              </a:r>
            </a:p>
          </p:txBody>
        </p:sp>
      </p:grpSp>
      <p:pic>
        <p:nvPicPr>
          <p:cNvPr id="67" name="Picture 6" descr="USGS_color_1inch"/>
          <p:cNvPicPr>
            <a:picLocks noChangeAspect="1" noChangeArrowheads="1"/>
          </p:cNvPicPr>
          <p:nvPr/>
        </p:nvPicPr>
        <p:blipFill>
          <a:blip r:embed="rId7"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lgn="l"/>
            <a:r>
              <a:rPr lang="en-US" sz="2800" dirty="0" smtClean="0"/>
              <a:t>Lava </a:t>
            </a:r>
            <a:r>
              <a:rPr lang="en-US" sz="2800" dirty="0"/>
              <a:t>Cap Mine Superfund Site, Nevada </a:t>
            </a:r>
            <a:r>
              <a:rPr lang="en-US" sz="2800" dirty="0" err="1"/>
              <a:t>Cty</a:t>
            </a:r>
            <a:r>
              <a:rPr lang="en-US" sz="2800" dirty="0"/>
              <a:t>, CA</a:t>
            </a:r>
          </a:p>
        </p:txBody>
      </p:sp>
      <p:pic>
        <p:nvPicPr>
          <p:cNvPr id="349188" name="Picture 4" descr="Lava Cap warning Jun06"/>
          <p:cNvPicPr>
            <a:picLocks noChangeAspect="1" noChangeArrowheads="1"/>
          </p:cNvPicPr>
          <p:nvPr/>
        </p:nvPicPr>
        <p:blipFill>
          <a:blip r:embed="rId2" cstate="print"/>
          <a:srcRect l="1874" t="15645" r="8368" b="13980"/>
          <a:stretch>
            <a:fillRect/>
          </a:stretch>
        </p:blipFill>
        <p:spPr bwMode="auto">
          <a:xfrm>
            <a:off x="371878" y="1310185"/>
            <a:ext cx="8492444" cy="4997260"/>
          </a:xfrm>
          <a:prstGeom prst="rect">
            <a:avLst/>
          </a:prstGeom>
          <a:noFill/>
        </p:spPr>
      </p:pic>
      <p:pic>
        <p:nvPicPr>
          <p:cNvPr id="4" name="Picture 6" descr="USGS_color_1inch"/>
          <p:cNvPicPr>
            <a:picLocks noChangeAspect="1" noChangeArrowheads="1"/>
          </p:cNvPicPr>
          <p:nvPr/>
        </p:nvPicPr>
        <p:blipFill>
          <a:blip r:embed="rId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0" y="9553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Arsenic species in mine-impacted</a:t>
            </a:r>
            <a:r>
              <a:rPr kumimoji="0" lang="en-US" sz="3000" b="0" i="0" u="none" strike="noStrike" kern="1200" cap="none" spc="0" normalizeH="0" noProof="0" dirty="0" smtClean="0">
                <a:ln>
                  <a:noFill/>
                </a:ln>
                <a:solidFill>
                  <a:schemeClr val="tx1"/>
                </a:solidFill>
                <a:effectLst/>
                <a:uLnTx/>
                <a:uFillTx/>
                <a:latin typeface="+mj-lt"/>
                <a:ea typeface="+mj-ea"/>
                <a:cs typeface="+mj-cs"/>
              </a:rPr>
              <a:t> sediment from the Lava Cap Mine</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53" name="Picture 2" descr="USGS - science for a changing world">
            <a:hlinkClick r:id="rId2"/>
          </p:cNvPr>
          <p:cNvPicPr>
            <a:picLocks noChangeAspect="1" noChangeArrowheads="1"/>
          </p:cNvPicPr>
          <p:nvPr/>
        </p:nvPicPr>
        <p:blipFill>
          <a:blip r:embed="rId3" cstate="print"/>
          <a:srcRect/>
          <a:stretch>
            <a:fillRect/>
          </a:stretch>
        </p:blipFill>
        <p:spPr bwMode="auto">
          <a:xfrm>
            <a:off x="7699728" y="38100"/>
            <a:ext cx="1444272" cy="584200"/>
          </a:xfrm>
          <a:prstGeom prst="rect">
            <a:avLst/>
          </a:prstGeom>
          <a:noFill/>
        </p:spPr>
      </p:pic>
      <p:sp>
        <p:nvSpPr>
          <p:cNvPr id="54" name="Text Box 78"/>
          <p:cNvSpPr txBox="1">
            <a:spLocks noChangeArrowheads="1"/>
          </p:cNvSpPr>
          <p:nvPr/>
        </p:nvSpPr>
        <p:spPr bwMode="auto">
          <a:xfrm>
            <a:off x="0" y="6410186"/>
            <a:ext cx="4106702" cy="338554"/>
          </a:xfrm>
          <a:prstGeom prst="rect">
            <a:avLst/>
          </a:prstGeom>
          <a:noFill/>
          <a:ln w="9525">
            <a:noFill/>
            <a:miter lim="800000"/>
            <a:headEnd/>
            <a:tailEnd/>
          </a:ln>
          <a:effectLst/>
        </p:spPr>
        <p:txBody>
          <a:bodyPr wrap="none">
            <a:spAutoFit/>
          </a:bodyPr>
          <a:lstStyle/>
          <a:p>
            <a:r>
              <a:rPr lang="en-US" sz="1600" b="0" i="1" dirty="0"/>
              <a:t>Foster et </a:t>
            </a:r>
            <a:r>
              <a:rPr lang="en-US" sz="1600" b="0" i="1" dirty="0" smtClean="0"/>
              <a:t>al., (2010) Geochemical Transactions</a:t>
            </a:r>
            <a:endParaRPr lang="en-US" sz="1600" b="0" i="1" dirty="0"/>
          </a:p>
        </p:txBody>
      </p:sp>
      <p:grpSp>
        <p:nvGrpSpPr>
          <p:cNvPr id="2" name="Group 54"/>
          <p:cNvGrpSpPr/>
          <p:nvPr/>
        </p:nvGrpSpPr>
        <p:grpSpPr>
          <a:xfrm>
            <a:off x="78037" y="2227498"/>
            <a:ext cx="8852201" cy="4184787"/>
            <a:chOff x="78037" y="1913594"/>
            <a:chExt cx="8852201" cy="4184787"/>
          </a:xfrm>
        </p:grpSpPr>
        <p:grpSp>
          <p:nvGrpSpPr>
            <p:cNvPr id="3" name="Group 243"/>
            <p:cNvGrpSpPr/>
            <p:nvPr/>
          </p:nvGrpSpPr>
          <p:grpSpPr>
            <a:xfrm>
              <a:off x="78037" y="1913605"/>
              <a:ext cx="8852201" cy="4184797"/>
              <a:chOff x="78037" y="1913605"/>
              <a:chExt cx="8852201" cy="4184797"/>
            </a:xfrm>
          </p:grpSpPr>
          <p:grpSp>
            <p:nvGrpSpPr>
              <p:cNvPr id="4" name="Group 34"/>
              <p:cNvGrpSpPr/>
              <p:nvPr/>
            </p:nvGrpSpPr>
            <p:grpSpPr>
              <a:xfrm>
                <a:off x="78037" y="1913605"/>
                <a:ext cx="6708948" cy="4184797"/>
                <a:chOff x="325332" y="3855823"/>
                <a:chExt cx="5661610" cy="3095404"/>
              </a:xfrm>
            </p:grpSpPr>
            <p:sp>
              <p:nvSpPr>
                <p:cNvPr id="92" name="Text Box 124"/>
                <p:cNvSpPr txBox="1">
                  <a:spLocks noChangeArrowheads="1"/>
                </p:cNvSpPr>
                <p:nvPr/>
              </p:nvSpPr>
              <p:spPr bwMode="auto">
                <a:xfrm>
                  <a:off x="1144929" y="3855823"/>
                  <a:ext cx="567076" cy="227657"/>
                </a:xfrm>
                <a:prstGeom prst="rect">
                  <a:avLst/>
                </a:prstGeom>
                <a:noFill/>
                <a:ln w="9525">
                  <a:noFill/>
                  <a:miter lim="800000"/>
                  <a:headEnd/>
                  <a:tailEnd/>
                </a:ln>
                <a:effectLst/>
              </p:spPr>
              <p:txBody>
                <a:bodyPr wrap="none">
                  <a:spAutoFit/>
                </a:bodyPr>
                <a:lstStyle/>
                <a:p>
                  <a:r>
                    <a:rPr lang="en-US" sz="1400" b="1" i="1" dirty="0"/>
                    <a:t>pyrite</a:t>
                  </a:r>
                </a:p>
              </p:txBody>
            </p:sp>
            <p:sp>
              <p:nvSpPr>
                <p:cNvPr id="93" name="Text Box 125"/>
                <p:cNvSpPr txBox="1">
                  <a:spLocks noChangeArrowheads="1"/>
                </p:cNvSpPr>
                <p:nvPr/>
              </p:nvSpPr>
              <p:spPr bwMode="auto">
                <a:xfrm>
                  <a:off x="3859323" y="3884810"/>
                  <a:ext cx="1062185" cy="227657"/>
                </a:xfrm>
                <a:prstGeom prst="rect">
                  <a:avLst/>
                </a:prstGeom>
                <a:noFill/>
                <a:ln w="9525">
                  <a:noFill/>
                  <a:miter lim="800000"/>
                  <a:headEnd/>
                  <a:tailEnd/>
                </a:ln>
                <a:effectLst/>
              </p:spPr>
              <p:txBody>
                <a:bodyPr wrap="none">
                  <a:spAutoFit/>
                </a:bodyPr>
                <a:lstStyle/>
                <a:p>
                  <a:r>
                    <a:rPr lang="en-US" sz="1400" b="1" i="1" dirty="0" err="1"/>
                    <a:t>arsenopyrite</a:t>
                  </a:r>
                  <a:endParaRPr lang="en-US" sz="1400" b="1" i="1" dirty="0"/>
                </a:p>
              </p:txBody>
            </p:sp>
            <p:sp>
              <p:nvSpPr>
                <p:cNvPr id="94" name="Text Box 126"/>
                <p:cNvSpPr txBox="1">
                  <a:spLocks noChangeArrowheads="1"/>
                </p:cNvSpPr>
                <p:nvPr/>
              </p:nvSpPr>
              <p:spPr bwMode="auto">
                <a:xfrm>
                  <a:off x="4917993" y="5740400"/>
                  <a:ext cx="1068949" cy="387016"/>
                </a:xfrm>
                <a:prstGeom prst="rect">
                  <a:avLst/>
                </a:prstGeom>
                <a:noFill/>
                <a:ln w="9525">
                  <a:noFill/>
                  <a:miter lim="800000"/>
                  <a:headEnd/>
                  <a:tailEnd/>
                </a:ln>
                <a:effectLst/>
              </p:spPr>
              <p:txBody>
                <a:bodyPr wrap="none">
                  <a:spAutoFit/>
                </a:bodyPr>
                <a:lstStyle/>
                <a:p>
                  <a:r>
                    <a:rPr lang="en-US" sz="1400" b="1" i="1" dirty="0"/>
                    <a:t>pronounced </a:t>
                  </a:r>
                </a:p>
                <a:p>
                  <a:r>
                    <a:rPr lang="en-US" sz="1400" b="1" i="1" dirty="0"/>
                    <a:t>oxidation</a:t>
                  </a:r>
                  <a:endParaRPr lang="en-US" sz="1400" b="1" i="1" baseline="30000" dirty="0"/>
                </a:p>
              </p:txBody>
            </p:sp>
            <p:sp>
              <p:nvSpPr>
                <p:cNvPr id="95" name="Text Box 127"/>
                <p:cNvSpPr txBox="1">
                  <a:spLocks noChangeArrowheads="1"/>
                </p:cNvSpPr>
                <p:nvPr/>
              </p:nvSpPr>
              <p:spPr bwMode="auto">
                <a:xfrm>
                  <a:off x="4917993" y="4216400"/>
                  <a:ext cx="825453" cy="387016"/>
                </a:xfrm>
                <a:prstGeom prst="rect">
                  <a:avLst/>
                </a:prstGeom>
                <a:noFill/>
                <a:ln w="9525">
                  <a:noFill/>
                  <a:miter lim="800000"/>
                  <a:headEnd/>
                  <a:tailEnd/>
                </a:ln>
                <a:effectLst/>
              </p:spPr>
              <p:txBody>
                <a:bodyPr wrap="none">
                  <a:spAutoFit/>
                </a:bodyPr>
                <a:lstStyle/>
                <a:p>
                  <a:r>
                    <a:rPr lang="en-US" sz="1400" b="1" i="1" dirty="0"/>
                    <a:t>minimal </a:t>
                  </a:r>
                </a:p>
                <a:p>
                  <a:r>
                    <a:rPr lang="en-US" sz="1400" b="1" i="1" dirty="0"/>
                    <a:t>oxidation</a:t>
                  </a:r>
                  <a:endParaRPr lang="en-US" sz="1400" b="1" i="1" baseline="30000" dirty="0"/>
                </a:p>
              </p:txBody>
            </p:sp>
            <p:sp>
              <p:nvSpPr>
                <p:cNvPr id="96" name="Line 128"/>
                <p:cNvSpPr>
                  <a:spLocks noChangeShapeType="1"/>
                </p:cNvSpPr>
                <p:nvPr/>
              </p:nvSpPr>
              <p:spPr bwMode="auto">
                <a:xfrm flipV="1">
                  <a:off x="1835854" y="4003246"/>
                  <a:ext cx="1993296" cy="2428"/>
                </a:xfrm>
                <a:prstGeom prst="line">
                  <a:avLst/>
                </a:prstGeom>
                <a:noFill/>
                <a:ln w="28575">
                  <a:solidFill>
                    <a:schemeClr val="tx1"/>
                  </a:solidFill>
                  <a:prstDash val="dash"/>
                  <a:round/>
                  <a:headEnd type="diamond" w="med" len="med"/>
                  <a:tailEnd type="diamond" w="med" len="med"/>
                </a:ln>
                <a:effectLst/>
              </p:spPr>
              <p:txBody>
                <a:bodyPr/>
                <a:lstStyle/>
                <a:p>
                  <a:endParaRPr lang="en-US"/>
                </a:p>
              </p:txBody>
            </p:sp>
            <p:sp>
              <p:nvSpPr>
                <p:cNvPr id="97" name="Line 129"/>
                <p:cNvSpPr>
                  <a:spLocks noChangeShapeType="1"/>
                </p:cNvSpPr>
                <p:nvPr/>
              </p:nvSpPr>
              <p:spPr bwMode="auto">
                <a:xfrm flipV="1">
                  <a:off x="5327657" y="4724400"/>
                  <a:ext cx="0" cy="914400"/>
                </a:xfrm>
                <a:prstGeom prst="line">
                  <a:avLst/>
                </a:prstGeom>
                <a:noFill/>
                <a:ln w="28575">
                  <a:solidFill>
                    <a:schemeClr val="tx1"/>
                  </a:solidFill>
                  <a:prstDash val="dash"/>
                  <a:round/>
                  <a:headEnd type="diamond" w="med" len="med"/>
                  <a:tailEnd type="diamond" w="med" len="med"/>
                </a:ln>
                <a:effectLst/>
              </p:spPr>
              <p:txBody>
                <a:bodyPr/>
                <a:lstStyle/>
                <a:p>
                  <a:endParaRPr lang="en-US"/>
                </a:p>
              </p:txBody>
            </p:sp>
            <p:sp>
              <p:nvSpPr>
                <p:cNvPr id="98" name="Line 138"/>
                <p:cNvSpPr>
                  <a:spLocks noChangeShapeType="1"/>
                </p:cNvSpPr>
                <p:nvPr/>
              </p:nvSpPr>
              <p:spPr bwMode="auto">
                <a:xfrm>
                  <a:off x="1146175" y="4206875"/>
                  <a:ext cx="3817938" cy="0"/>
                </a:xfrm>
                <a:prstGeom prst="line">
                  <a:avLst/>
                </a:prstGeom>
                <a:noFill/>
                <a:ln w="0">
                  <a:solidFill>
                    <a:srgbClr val="000000"/>
                  </a:solidFill>
                  <a:round/>
                  <a:headEnd/>
                  <a:tailEnd/>
                </a:ln>
              </p:spPr>
              <p:txBody>
                <a:bodyPr/>
                <a:lstStyle/>
                <a:p>
                  <a:endParaRPr lang="en-US"/>
                </a:p>
              </p:txBody>
            </p:sp>
            <p:sp>
              <p:nvSpPr>
                <p:cNvPr id="99" name="Line 139"/>
                <p:cNvSpPr>
                  <a:spLocks noChangeShapeType="1"/>
                </p:cNvSpPr>
                <p:nvPr/>
              </p:nvSpPr>
              <p:spPr bwMode="auto">
                <a:xfrm>
                  <a:off x="1146175" y="4206875"/>
                  <a:ext cx="0" cy="2143125"/>
                </a:xfrm>
                <a:prstGeom prst="line">
                  <a:avLst/>
                </a:prstGeom>
                <a:noFill/>
                <a:ln w="0">
                  <a:solidFill>
                    <a:srgbClr val="000000"/>
                  </a:solidFill>
                  <a:round/>
                  <a:headEnd/>
                  <a:tailEnd/>
                </a:ln>
              </p:spPr>
              <p:txBody>
                <a:bodyPr/>
                <a:lstStyle/>
                <a:p>
                  <a:endParaRPr lang="en-US"/>
                </a:p>
              </p:txBody>
            </p:sp>
            <p:sp>
              <p:nvSpPr>
                <p:cNvPr id="100" name="Line 140"/>
                <p:cNvSpPr>
                  <a:spLocks noChangeShapeType="1"/>
                </p:cNvSpPr>
                <p:nvPr/>
              </p:nvSpPr>
              <p:spPr bwMode="auto">
                <a:xfrm>
                  <a:off x="1120775" y="6350000"/>
                  <a:ext cx="25400" cy="0"/>
                </a:xfrm>
                <a:prstGeom prst="line">
                  <a:avLst/>
                </a:prstGeom>
                <a:noFill/>
                <a:ln w="0">
                  <a:solidFill>
                    <a:srgbClr val="000000"/>
                  </a:solidFill>
                  <a:round/>
                  <a:headEnd/>
                  <a:tailEnd/>
                </a:ln>
              </p:spPr>
              <p:txBody>
                <a:bodyPr/>
                <a:lstStyle/>
                <a:p>
                  <a:endParaRPr lang="en-US"/>
                </a:p>
              </p:txBody>
            </p:sp>
            <p:sp>
              <p:nvSpPr>
                <p:cNvPr id="101" name="Line 141"/>
                <p:cNvSpPr>
                  <a:spLocks noChangeShapeType="1"/>
                </p:cNvSpPr>
                <p:nvPr/>
              </p:nvSpPr>
              <p:spPr bwMode="auto">
                <a:xfrm>
                  <a:off x="1120775" y="6081713"/>
                  <a:ext cx="25400" cy="0"/>
                </a:xfrm>
                <a:prstGeom prst="line">
                  <a:avLst/>
                </a:prstGeom>
                <a:noFill/>
                <a:ln w="0">
                  <a:solidFill>
                    <a:srgbClr val="000000"/>
                  </a:solidFill>
                  <a:round/>
                  <a:headEnd/>
                  <a:tailEnd/>
                </a:ln>
              </p:spPr>
              <p:txBody>
                <a:bodyPr/>
                <a:lstStyle/>
                <a:p>
                  <a:endParaRPr lang="en-US"/>
                </a:p>
              </p:txBody>
            </p:sp>
            <p:sp>
              <p:nvSpPr>
                <p:cNvPr id="102" name="Line 142"/>
                <p:cNvSpPr>
                  <a:spLocks noChangeShapeType="1"/>
                </p:cNvSpPr>
                <p:nvPr/>
              </p:nvSpPr>
              <p:spPr bwMode="auto">
                <a:xfrm>
                  <a:off x="1120775" y="5815013"/>
                  <a:ext cx="25400" cy="0"/>
                </a:xfrm>
                <a:prstGeom prst="line">
                  <a:avLst/>
                </a:prstGeom>
                <a:noFill/>
                <a:ln w="0">
                  <a:solidFill>
                    <a:srgbClr val="000000"/>
                  </a:solidFill>
                  <a:round/>
                  <a:headEnd/>
                  <a:tailEnd/>
                </a:ln>
              </p:spPr>
              <p:txBody>
                <a:bodyPr/>
                <a:lstStyle/>
                <a:p>
                  <a:endParaRPr lang="en-US"/>
                </a:p>
              </p:txBody>
            </p:sp>
            <p:sp>
              <p:nvSpPr>
                <p:cNvPr id="103" name="Line 143"/>
                <p:cNvSpPr>
                  <a:spLocks noChangeShapeType="1"/>
                </p:cNvSpPr>
                <p:nvPr/>
              </p:nvSpPr>
              <p:spPr bwMode="auto">
                <a:xfrm>
                  <a:off x="1120775" y="5548313"/>
                  <a:ext cx="25400" cy="0"/>
                </a:xfrm>
                <a:prstGeom prst="line">
                  <a:avLst/>
                </a:prstGeom>
                <a:noFill/>
                <a:ln w="0">
                  <a:solidFill>
                    <a:srgbClr val="000000"/>
                  </a:solidFill>
                  <a:round/>
                  <a:headEnd/>
                  <a:tailEnd/>
                </a:ln>
              </p:spPr>
              <p:txBody>
                <a:bodyPr/>
                <a:lstStyle/>
                <a:p>
                  <a:endParaRPr lang="en-US"/>
                </a:p>
              </p:txBody>
            </p:sp>
            <p:sp>
              <p:nvSpPr>
                <p:cNvPr id="104" name="Line 144"/>
                <p:cNvSpPr>
                  <a:spLocks noChangeShapeType="1"/>
                </p:cNvSpPr>
                <p:nvPr/>
              </p:nvSpPr>
              <p:spPr bwMode="auto">
                <a:xfrm>
                  <a:off x="1120775" y="5281613"/>
                  <a:ext cx="25400" cy="0"/>
                </a:xfrm>
                <a:prstGeom prst="line">
                  <a:avLst/>
                </a:prstGeom>
                <a:noFill/>
                <a:ln w="0">
                  <a:solidFill>
                    <a:srgbClr val="000000"/>
                  </a:solidFill>
                  <a:round/>
                  <a:headEnd/>
                  <a:tailEnd/>
                </a:ln>
              </p:spPr>
              <p:txBody>
                <a:bodyPr/>
                <a:lstStyle/>
                <a:p>
                  <a:endParaRPr lang="en-US"/>
                </a:p>
              </p:txBody>
            </p:sp>
            <p:sp>
              <p:nvSpPr>
                <p:cNvPr id="105" name="Line 145"/>
                <p:cNvSpPr>
                  <a:spLocks noChangeShapeType="1"/>
                </p:cNvSpPr>
                <p:nvPr/>
              </p:nvSpPr>
              <p:spPr bwMode="auto">
                <a:xfrm>
                  <a:off x="1120775" y="5008563"/>
                  <a:ext cx="25400" cy="0"/>
                </a:xfrm>
                <a:prstGeom prst="line">
                  <a:avLst/>
                </a:prstGeom>
                <a:noFill/>
                <a:ln w="0">
                  <a:solidFill>
                    <a:srgbClr val="000000"/>
                  </a:solidFill>
                  <a:round/>
                  <a:headEnd/>
                  <a:tailEnd/>
                </a:ln>
              </p:spPr>
              <p:txBody>
                <a:bodyPr/>
                <a:lstStyle/>
                <a:p>
                  <a:endParaRPr lang="en-US"/>
                </a:p>
              </p:txBody>
            </p:sp>
            <p:sp>
              <p:nvSpPr>
                <p:cNvPr id="106" name="Line 146"/>
                <p:cNvSpPr>
                  <a:spLocks noChangeShapeType="1"/>
                </p:cNvSpPr>
                <p:nvPr/>
              </p:nvSpPr>
              <p:spPr bwMode="auto">
                <a:xfrm>
                  <a:off x="1120775" y="4741863"/>
                  <a:ext cx="25400" cy="0"/>
                </a:xfrm>
                <a:prstGeom prst="line">
                  <a:avLst/>
                </a:prstGeom>
                <a:noFill/>
                <a:ln w="0">
                  <a:solidFill>
                    <a:srgbClr val="000000"/>
                  </a:solidFill>
                  <a:round/>
                  <a:headEnd/>
                  <a:tailEnd/>
                </a:ln>
              </p:spPr>
              <p:txBody>
                <a:bodyPr/>
                <a:lstStyle/>
                <a:p>
                  <a:endParaRPr lang="en-US"/>
                </a:p>
              </p:txBody>
            </p:sp>
            <p:sp>
              <p:nvSpPr>
                <p:cNvPr id="107" name="Line 147"/>
                <p:cNvSpPr>
                  <a:spLocks noChangeShapeType="1"/>
                </p:cNvSpPr>
                <p:nvPr/>
              </p:nvSpPr>
              <p:spPr bwMode="auto">
                <a:xfrm>
                  <a:off x="1120775" y="4473575"/>
                  <a:ext cx="25400" cy="0"/>
                </a:xfrm>
                <a:prstGeom prst="line">
                  <a:avLst/>
                </a:prstGeom>
                <a:noFill/>
                <a:ln w="0">
                  <a:solidFill>
                    <a:srgbClr val="000000"/>
                  </a:solidFill>
                  <a:round/>
                  <a:headEnd/>
                  <a:tailEnd/>
                </a:ln>
              </p:spPr>
              <p:txBody>
                <a:bodyPr/>
                <a:lstStyle/>
                <a:p>
                  <a:endParaRPr lang="en-US"/>
                </a:p>
              </p:txBody>
            </p:sp>
            <p:sp>
              <p:nvSpPr>
                <p:cNvPr id="108" name="Line 148"/>
                <p:cNvSpPr>
                  <a:spLocks noChangeShapeType="1"/>
                </p:cNvSpPr>
                <p:nvPr/>
              </p:nvSpPr>
              <p:spPr bwMode="auto">
                <a:xfrm>
                  <a:off x="1120775" y="4206875"/>
                  <a:ext cx="25400" cy="0"/>
                </a:xfrm>
                <a:prstGeom prst="line">
                  <a:avLst/>
                </a:prstGeom>
                <a:noFill/>
                <a:ln w="0">
                  <a:solidFill>
                    <a:srgbClr val="000000"/>
                  </a:solidFill>
                  <a:round/>
                  <a:headEnd/>
                  <a:tailEnd/>
                </a:ln>
              </p:spPr>
              <p:txBody>
                <a:bodyPr/>
                <a:lstStyle/>
                <a:p>
                  <a:endParaRPr lang="en-US"/>
                </a:p>
              </p:txBody>
            </p:sp>
            <p:sp>
              <p:nvSpPr>
                <p:cNvPr id="109" name="Line 149"/>
                <p:cNvSpPr>
                  <a:spLocks noChangeShapeType="1"/>
                </p:cNvSpPr>
                <p:nvPr/>
              </p:nvSpPr>
              <p:spPr bwMode="auto">
                <a:xfrm>
                  <a:off x="1146175" y="6350000"/>
                  <a:ext cx="3817938" cy="0"/>
                </a:xfrm>
                <a:prstGeom prst="line">
                  <a:avLst/>
                </a:prstGeom>
                <a:noFill/>
                <a:ln w="0">
                  <a:solidFill>
                    <a:srgbClr val="000000"/>
                  </a:solidFill>
                  <a:round/>
                  <a:headEnd/>
                  <a:tailEnd/>
                </a:ln>
              </p:spPr>
              <p:txBody>
                <a:bodyPr/>
                <a:lstStyle/>
                <a:p>
                  <a:endParaRPr lang="en-US"/>
                </a:p>
              </p:txBody>
            </p:sp>
            <p:sp>
              <p:nvSpPr>
                <p:cNvPr id="110" name="Line 150"/>
                <p:cNvSpPr>
                  <a:spLocks noChangeShapeType="1"/>
                </p:cNvSpPr>
                <p:nvPr/>
              </p:nvSpPr>
              <p:spPr bwMode="auto">
                <a:xfrm flipV="1">
                  <a:off x="1146175" y="6350000"/>
                  <a:ext cx="0" cy="22225"/>
                </a:xfrm>
                <a:prstGeom prst="line">
                  <a:avLst/>
                </a:prstGeom>
                <a:noFill/>
                <a:ln w="0">
                  <a:solidFill>
                    <a:srgbClr val="000000"/>
                  </a:solidFill>
                  <a:round/>
                  <a:headEnd/>
                  <a:tailEnd/>
                </a:ln>
              </p:spPr>
              <p:txBody>
                <a:bodyPr/>
                <a:lstStyle/>
                <a:p>
                  <a:endParaRPr lang="en-US"/>
                </a:p>
              </p:txBody>
            </p:sp>
            <p:sp>
              <p:nvSpPr>
                <p:cNvPr id="111" name="Line 151"/>
                <p:cNvSpPr>
                  <a:spLocks noChangeShapeType="1"/>
                </p:cNvSpPr>
                <p:nvPr/>
              </p:nvSpPr>
              <p:spPr bwMode="auto">
                <a:xfrm flipV="1">
                  <a:off x="1692275" y="6350000"/>
                  <a:ext cx="0" cy="22225"/>
                </a:xfrm>
                <a:prstGeom prst="line">
                  <a:avLst/>
                </a:prstGeom>
                <a:noFill/>
                <a:ln w="0">
                  <a:solidFill>
                    <a:srgbClr val="000000"/>
                  </a:solidFill>
                  <a:round/>
                  <a:headEnd/>
                  <a:tailEnd/>
                </a:ln>
              </p:spPr>
              <p:txBody>
                <a:bodyPr/>
                <a:lstStyle/>
                <a:p>
                  <a:endParaRPr lang="en-US"/>
                </a:p>
              </p:txBody>
            </p:sp>
            <p:sp>
              <p:nvSpPr>
                <p:cNvPr id="112" name="Line 152"/>
                <p:cNvSpPr>
                  <a:spLocks noChangeShapeType="1"/>
                </p:cNvSpPr>
                <p:nvPr/>
              </p:nvSpPr>
              <p:spPr bwMode="auto">
                <a:xfrm flipV="1">
                  <a:off x="2238375" y="6350000"/>
                  <a:ext cx="0" cy="22225"/>
                </a:xfrm>
                <a:prstGeom prst="line">
                  <a:avLst/>
                </a:prstGeom>
                <a:noFill/>
                <a:ln w="0">
                  <a:solidFill>
                    <a:srgbClr val="000000"/>
                  </a:solidFill>
                  <a:round/>
                  <a:headEnd/>
                  <a:tailEnd/>
                </a:ln>
              </p:spPr>
              <p:txBody>
                <a:bodyPr/>
                <a:lstStyle/>
                <a:p>
                  <a:endParaRPr lang="en-US"/>
                </a:p>
              </p:txBody>
            </p:sp>
            <p:sp>
              <p:nvSpPr>
                <p:cNvPr id="113" name="Line 153"/>
                <p:cNvSpPr>
                  <a:spLocks noChangeShapeType="1"/>
                </p:cNvSpPr>
                <p:nvPr/>
              </p:nvSpPr>
              <p:spPr bwMode="auto">
                <a:xfrm flipV="1">
                  <a:off x="2786063" y="6350000"/>
                  <a:ext cx="0" cy="22225"/>
                </a:xfrm>
                <a:prstGeom prst="line">
                  <a:avLst/>
                </a:prstGeom>
                <a:noFill/>
                <a:ln w="0">
                  <a:solidFill>
                    <a:srgbClr val="000000"/>
                  </a:solidFill>
                  <a:round/>
                  <a:headEnd/>
                  <a:tailEnd/>
                </a:ln>
              </p:spPr>
              <p:txBody>
                <a:bodyPr/>
                <a:lstStyle/>
                <a:p>
                  <a:endParaRPr lang="en-US"/>
                </a:p>
              </p:txBody>
            </p:sp>
            <p:sp>
              <p:nvSpPr>
                <p:cNvPr id="114" name="Line 154"/>
                <p:cNvSpPr>
                  <a:spLocks noChangeShapeType="1"/>
                </p:cNvSpPr>
                <p:nvPr/>
              </p:nvSpPr>
              <p:spPr bwMode="auto">
                <a:xfrm flipV="1">
                  <a:off x="3325813" y="6350000"/>
                  <a:ext cx="0" cy="22225"/>
                </a:xfrm>
                <a:prstGeom prst="line">
                  <a:avLst/>
                </a:prstGeom>
                <a:noFill/>
                <a:ln w="0">
                  <a:solidFill>
                    <a:srgbClr val="000000"/>
                  </a:solidFill>
                  <a:round/>
                  <a:headEnd/>
                  <a:tailEnd/>
                </a:ln>
              </p:spPr>
              <p:txBody>
                <a:bodyPr/>
                <a:lstStyle/>
                <a:p>
                  <a:endParaRPr lang="en-US"/>
                </a:p>
              </p:txBody>
            </p:sp>
            <p:sp>
              <p:nvSpPr>
                <p:cNvPr id="115" name="Line 155"/>
                <p:cNvSpPr>
                  <a:spLocks noChangeShapeType="1"/>
                </p:cNvSpPr>
                <p:nvPr/>
              </p:nvSpPr>
              <p:spPr bwMode="auto">
                <a:xfrm flipV="1">
                  <a:off x="3871913" y="6350000"/>
                  <a:ext cx="0" cy="22225"/>
                </a:xfrm>
                <a:prstGeom prst="line">
                  <a:avLst/>
                </a:prstGeom>
                <a:noFill/>
                <a:ln w="0">
                  <a:solidFill>
                    <a:srgbClr val="000000"/>
                  </a:solidFill>
                  <a:round/>
                  <a:headEnd/>
                  <a:tailEnd/>
                </a:ln>
              </p:spPr>
              <p:txBody>
                <a:bodyPr/>
                <a:lstStyle/>
                <a:p>
                  <a:endParaRPr lang="en-US"/>
                </a:p>
              </p:txBody>
            </p:sp>
            <p:sp>
              <p:nvSpPr>
                <p:cNvPr id="116" name="Line 156"/>
                <p:cNvSpPr>
                  <a:spLocks noChangeShapeType="1"/>
                </p:cNvSpPr>
                <p:nvPr/>
              </p:nvSpPr>
              <p:spPr bwMode="auto">
                <a:xfrm flipV="1">
                  <a:off x="4418013" y="6350000"/>
                  <a:ext cx="0" cy="22225"/>
                </a:xfrm>
                <a:prstGeom prst="line">
                  <a:avLst/>
                </a:prstGeom>
                <a:noFill/>
                <a:ln w="0">
                  <a:solidFill>
                    <a:srgbClr val="000000"/>
                  </a:solidFill>
                  <a:round/>
                  <a:headEnd/>
                  <a:tailEnd/>
                </a:ln>
              </p:spPr>
              <p:txBody>
                <a:bodyPr/>
                <a:lstStyle/>
                <a:p>
                  <a:endParaRPr lang="en-US"/>
                </a:p>
              </p:txBody>
            </p:sp>
            <p:sp>
              <p:nvSpPr>
                <p:cNvPr id="117" name="Line 157"/>
                <p:cNvSpPr>
                  <a:spLocks noChangeShapeType="1"/>
                </p:cNvSpPr>
                <p:nvPr/>
              </p:nvSpPr>
              <p:spPr bwMode="auto">
                <a:xfrm flipV="1">
                  <a:off x="4964113" y="6350000"/>
                  <a:ext cx="0" cy="22225"/>
                </a:xfrm>
                <a:prstGeom prst="line">
                  <a:avLst/>
                </a:prstGeom>
                <a:noFill/>
                <a:ln w="0">
                  <a:solidFill>
                    <a:srgbClr val="000000"/>
                  </a:solidFill>
                  <a:round/>
                  <a:headEnd/>
                  <a:tailEnd/>
                </a:ln>
              </p:spPr>
              <p:txBody>
                <a:bodyPr/>
                <a:lstStyle/>
                <a:p>
                  <a:endParaRPr lang="en-US"/>
                </a:p>
              </p:txBody>
            </p:sp>
            <p:sp>
              <p:nvSpPr>
                <p:cNvPr id="118" name="Freeform 158"/>
                <p:cNvSpPr>
                  <a:spLocks/>
                </p:cNvSpPr>
                <p:nvPr/>
              </p:nvSpPr>
              <p:spPr bwMode="auto">
                <a:xfrm>
                  <a:off x="3390900" y="5230813"/>
                  <a:ext cx="65088"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19" name="Freeform 159"/>
                <p:cNvSpPr>
                  <a:spLocks/>
                </p:cNvSpPr>
                <p:nvPr/>
              </p:nvSpPr>
              <p:spPr bwMode="auto">
                <a:xfrm>
                  <a:off x="3792538" y="5370513"/>
                  <a:ext cx="65087"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0" name="Freeform 160"/>
                <p:cNvSpPr>
                  <a:spLocks/>
                </p:cNvSpPr>
                <p:nvPr/>
              </p:nvSpPr>
              <p:spPr bwMode="auto">
                <a:xfrm>
                  <a:off x="3265488" y="5219700"/>
                  <a:ext cx="66675" cy="55563"/>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1" name="Freeform 161"/>
                <p:cNvSpPr>
                  <a:spLocks/>
                </p:cNvSpPr>
                <p:nvPr/>
              </p:nvSpPr>
              <p:spPr bwMode="auto">
                <a:xfrm>
                  <a:off x="1731963" y="4457700"/>
                  <a:ext cx="66675" cy="55563"/>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2" name="Freeform 162"/>
                <p:cNvSpPr>
                  <a:spLocks/>
                </p:cNvSpPr>
                <p:nvPr/>
              </p:nvSpPr>
              <p:spPr bwMode="auto">
                <a:xfrm>
                  <a:off x="3482975" y="5926138"/>
                  <a:ext cx="65088"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3" name="Freeform 163"/>
                <p:cNvSpPr>
                  <a:spLocks/>
                </p:cNvSpPr>
                <p:nvPr/>
              </p:nvSpPr>
              <p:spPr bwMode="auto">
                <a:xfrm>
                  <a:off x="3403600" y="5437188"/>
                  <a:ext cx="66675"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4" name="Freeform 164"/>
                <p:cNvSpPr>
                  <a:spLocks/>
                </p:cNvSpPr>
                <p:nvPr/>
              </p:nvSpPr>
              <p:spPr bwMode="auto">
                <a:xfrm>
                  <a:off x="3792538" y="6026150"/>
                  <a:ext cx="65087" cy="55563"/>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5" name="Freeform 165"/>
                <p:cNvSpPr>
                  <a:spLocks/>
                </p:cNvSpPr>
                <p:nvPr/>
              </p:nvSpPr>
              <p:spPr bwMode="auto">
                <a:xfrm>
                  <a:off x="3587750" y="5453063"/>
                  <a:ext cx="66675"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6" name="Freeform 166"/>
                <p:cNvSpPr>
                  <a:spLocks/>
                </p:cNvSpPr>
                <p:nvPr/>
              </p:nvSpPr>
              <p:spPr bwMode="auto">
                <a:xfrm>
                  <a:off x="3648075" y="5330825"/>
                  <a:ext cx="65088" cy="55563"/>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7" name="Freeform 167"/>
                <p:cNvSpPr>
                  <a:spLocks/>
                </p:cNvSpPr>
                <p:nvPr/>
              </p:nvSpPr>
              <p:spPr bwMode="auto">
                <a:xfrm>
                  <a:off x="3673475" y="5241925"/>
                  <a:ext cx="66675" cy="55563"/>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8" name="Freeform 168"/>
                <p:cNvSpPr>
                  <a:spLocks/>
                </p:cNvSpPr>
                <p:nvPr/>
              </p:nvSpPr>
              <p:spPr bwMode="auto">
                <a:xfrm>
                  <a:off x="3436938" y="5230813"/>
                  <a:ext cx="65087" cy="55562"/>
                </a:xfrm>
                <a:custGeom>
                  <a:avLst/>
                  <a:gdLst/>
                  <a:ahLst/>
                  <a:cxnLst>
                    <a:cxn ang="0">
                      <a:pos x="30" y="0"/>
                    </a:cxn>
                    <a:cxn ang="0">
                      <a:pos x="60" y="30"/>
                    </a:cxn>
                    <a:cxn ang="0">
                      <a:pos x="30" y="60"/>
                    </a:cxn>
                    <a:cxn ang="0">
                      <a:pos x="0" y="30"/>
                    </a:cxn>
                    <a:cxn ang="0">
                      <a:pos x="30" y="0"/>
                    </a:cxn>
                  </a:cxnLst>
                  <a:rect l="0" t="0" r="r" b="b"/>
                  <a:pathLst>
                    <a:path w="60" h="60">
                      <a:moveTo>
                        <a:pt x="30" y="0"/>
                      </a:moveTo>
                      <a:lnTo>
                        <a:pt x="60" y="30"/>
                      </a:lnTo>
                      <a:lnTo>
                        <a:pt x="30" y="60"/>
                      </a:lnTo>
                      <a:lnTo>
                        <a:pt x="0" y="30"/>
                      </a:lnTo>
                      <a:lnTo>
                        <a:pt x="30" y="0"/>
                      </a:lnTo>
                      <a:close/>
                    </a:path>
                  </a:pathLst>
                </a:custGeom>
                <a:solidFill>
                  <a:srgbClr val="000080"/>
                </a:solidFill>
                <a:ln w="9525">
                  <a:solidFill>
                    <a:srgbClr val="000080"/>
                  </a:solidFill>
                  <a:prstDash val="solid"/>
                  <a:round/>
                  <a:headEnd/>
                  <a:tailEnd/>
                </a:ln>
              </p:spPr>
              <p:txBody>
                <a:bodyPr/>
                <a:lstStyle/>
                <a:p>
                  <a:endParaRPr lang="en-US"/>
                </a:p>
              </p:txBody>
            </p:sp>
            <p:sp>
              <p:nvSpPr>
                <p:cNvPr id="129" name="Rectangle 169"/>
                <p:cNvSpPr>
                  <a:spLocks noChangeArrowheads="1"/>
                </p:cNvSpPr>
                <p:nvPr/>
              </p:nvSpPr>
              <p:spPr bwMode="auto">
                <a:xfrm>
                  <a:off x="830263" y="6027738"/>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-0.6</a:t>
                  </a:r>
                  <a:endParaRPr lang="en-US"/>
                </a:p>
              </p:txBody>
            </p:sp>
            <p:sp>
              <p:nvSpPr>
                <p:cNvPr id="130" name="Rectangle 170"/>
                <p:cNvSpPr>
                  <a:spLocks noChangeArrowheads="1"/>
                </p:cNvSpPr>
                <p:nvPr/>
              </p:nvSpPr>
              <p:spPr bwMode="auto">
                <a:xfrm>
                  <a:off x="830263" y="5761038"/>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-0.4</a:t>
                  </a:r>
                  <a:endParaRPr lang="en-US"/>
                </a:p>
              </p:txBody>
            </p:sp>
            <p:sp>
              <p:nvSpPr>
                <p:cNvPr id="131" name="Rectangle 171"/>
                <p:cNvSpPr>
                  <a:spLocks noChangeArrowheads="1"/>
                </p:cNvSpPr>
                <p:nvPr/>
              </p:nvSpPr>
              <p:spPr bwMode="auto">
                <a:xfrm>
                  <a:off x="830263" y="5494338"/>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-0.2</a:t>
                  </a:r>
                  <a:endParaRPr lang="en-US"/>
                </a:p>
              </p:txBody>
            </p:sp>
            <p:sp>
              <p:nvSpPr>
                <p:cNvPr id="132" name="Rectangle 172"/>
                <p:cNvSpPr>
                  <a:spLocks noChangeArrowheads="1"/>
                </p:cNvSpPr>
                <p:nvPr/>
              </p:nvSpPr>
              <p:spPr bwMode="auto">
                <a:xfrm>
                  <a:off x="930275" y="5227638"/>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133" name="Rectangle 173"/>
                <p:cNvSpPr>
                  <a:spLocks noChangeArrowheads="1"/>
                </p:cNvSpPr>
                <p:nvPr/>
              </p:nvSpPr>
              <p:spPr bwMode="auto">
                <a:xfrm>
                  <a:off x="857250" y="4954588"/>
                  <a:ext cx="174625" cy="152400"/>
                </a:xfrm>
                <a:prstGeom prst="rect">
                  <a:avLst/>
                </a:prstGeom>
                <a:noFill/>
                <a:ln w="9525">
                  <a:noFill/>
                  <a:miter lim="800000"/>
                  <a:headEnd/>
                  <a:tailEnd/>
                </a:ln>
              </p:spPr>
              <p:txBody>
                <a:bodyPr wrap="none" lIns="0" tIns="0" rIns="0" bIns="0">
                  <a:spAutoFit/>
                </a:bodyPr>
                <a:lstStyle/>
                <a:p>
                  <a:r>
                    <a:rPr lang="en-US" sz="1000">
                      <a:solidFill>
                        <a:srgbClr val="000000"/>
                      </a:solidFill>
                    </a:rPr>
                    <a:t>0.2</a:t>
                  </a:r>
                  <a:endParaRPr lang="en-US"/>
                </a:p>
              </p:txBody>
            </p:sp>
            <p:sp>
              <p:nvSpPr>
                <p:cNvPr id="134" name="Rectangle 174"/>
                <p:cNvSpPr>
                  <a:spLocks noChangeArrowheads="1"/>
                </p:cNvSpPr>
                <p:nvPr/>
              </p:nvSpPr>
              <p:spPr bwMode="auto">
                <a:xfrm>
                  <a:off x="857250" y="4687888"/>
                  <a:ext cx="174625" cy="152400"/>
                </a:xfrm>
                <a:prstGeom prst="rect">
                  <a:avLst/>
                </a:prstGeom>
                <a:noFill/>
                <a:ln w="9525">
                  <a:noFill/>
                  <a:miter lim="800000"/>
                  <a:headEnd/>
                  <a:tailEnd/>
                </a:ln>
              </p:spPr>
              <p:txBody>
                <a:bodyPr wrap="none" lIns="0" tIns="0" rIns="0" bIns="0">
                  <a:spAutoFit/>
                </a:bodyPr>
                <a:lstStyle/>
                <a:p>
                  <a:r>
                    <a:rPr lang="en-US" sz="1000">
                      <a:solidFill>
                        <a:srgbClr val="000000"/>
                      </a:solidFill>
                    </a:rPr>
                    <a:t>0.4</a:t>
                  </a:r>
                  <a:endParaRPr lang="en-US"/>
                </a:p>
              </p:txBody>
            </p:sp>
            <p:sp>
              <p:nvSpPr>
                <p:cNvPr id="135" name="Rectangle 175"/>
                <p:cNvSpPr>
                  <a:spLocks noChangeArrowheads="1"/>
                </p:cNvSpPr>
                <p:nvPr/>
              </p:nvSpPr>
              <p:spPr bwMode="auto">
                <a:xfrm>
                  <a:off x="857250" y="4419600"/>
                  <a:ext cx="174625" cy="152400"/>
                </a:xfrm>
                <a:prstGeom prst="rect">
                  <a:avLst/>
                </a:prstGeom>
                <a:noFill/>
                <a:ln w="9525">
                  <a:noFill/>
                  <a:miter lim="800000"/>
                  <a:headEnd/>
                  <a:tailEnd/>
                </a:ln>
              </p:spPr>
              <p:txBody>
                <a:bodyPr wrap="none" lIns="0" tIns="0" rIns="0" bIns="0">
                  <a:spAutoFit/>
                </a:bodyPr>
                <a:lstStyle/>
                <a:p>
                  <a:r>
                    <a:rPr lang="en-US" sz="1000">
                      <a:solidFill>
                        <a:srgbClr val="000000"/>
                      </a:solidFill>
                    </a:rPr>
                    <a:t>0.6</a:t>
                  </a:r>
                  <a:endParaRPr lang="en-US"/>
                </a:p>
              </p:txBody>
            </p:sp>
            <p:sp>
              <p:nvSpPr>
                <p:cNvPr id="136" name="Rectangle 176"/>
                <p:cNvSpPr>
                  <a:spLocks noChangeArrowheads="1"/>
                </p:cNvSpPr>
                <p:nvPr/>
              </p:nvSpPr>
              <p:spPr bwMode="auto">
                <a:xfrm>
                  <a:off x="857250" y="4152900"/>
                  <a:ext cx="174625" cy="152400"/>
                </a:xfrm>
                <a:prstGeom prst="rect">
                  <a:avLst/>
                </a:prstGeom>
                <a:noFill/>
                <a:ln w="9525">
                  <a:noFill/>
                  <a:miter lim="800000"/>
                  <a:headEnd/>
                  <a:tailEnd/>
                </a:ln>
              </p:spPr>
              <p:txBody>
                <a:bodyPr wrap="none" lIns="0" tIns="0" rIns="0" bIns="0">
                  <a:spAutoFit/>
                </a:bodyPr>
                <a:lstStyle/>
                <a:p>
                  <a:r>
                    <a:rPr lang="en-US" sz="1000">
                      <a:solidFill>
                        <a:srgbClr val="000000"/>
                      </a:solidFill>
                    </a:rPr>
                    <a:t>0.8</a:t>
                  </a:r>
                  <a:endParaRPr lang="en-US"/>
                </a:p>
              </p:txBody>
            </p:sp>
            <p:sp>
              <p:nvSpPr>
                <p:cNvPr id="137" name="Rectangle 177"/>
                <p:cNvSpPr>
                  <a:spLocks noChangeArrowheads="1"/>
                </p:cNvSpPr>
                <p:nvPr/>
              </p:nvSpPr>
              <p:spPr bwMode="auto">
                <a:xfrm>
                  <a:off x="107473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-0.7</a:t>
                  </a:r>
                  <a:endParaRPr lang="en-US"/>
                </a:p>
              </p:txBody>
            </p:sp>
            <p:sp>
              <p:nvSpPr>
                <p:cNvPr id="138" name="Rectangle 178"/>
                <p:cNvSpPr>
                  <a:spLocks noChangeArrowheads="1"/>
                </p:cNvSpPr>
                <p:nvPr/>
              </p:nvSpPr>
              <p:spPr bwMode="auto">
                <a:xfrm>
                  <a:off x="162083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-0.6</a:t>
                  </a:r>
                  <a:endParaRPr lang="en-US"/>
                </a:p>
              </p:txBody>
            </p:sp>
            <p:sp>
              <p:nvSpPr>
                <p:cNvPr id="139" name="Rectangle 179"/>
                <p:cNvSpPr>
                  <a:spLocks noChangeArrowheads="1"/>
                </p:cNvSpPr>
                <p:nvPr/>
              </p:nvSpPr>
              <p:spPr bwMode="auto">
                <a:xfrm>
                  <a:off x="216693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-0.5</a:t>
                  </a:r>
                  <a:endParaRPr lang="en-US"/>
                </a:p>
              </p:txBody>
            </p:sp>
            <p:sp>
              <p:nvSpPr>
                <p:cNvPr id="140" name="Rectangle 180"/>
                <p:cNvSpPr>
                  <a:spLocks noChangeArrowheads="1"/>
                </p:cNvSpPr>
                <p:nvPr/>
              </p:nvSpPr>
              <p:spPr bwMode="auto">
                <a:xfrm>
                  <a:off x="271303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-0.4</a:t>
                  </a:r>
                  <a:endParaRPr lang="en-US"/>
                </a:p>
              </p:txBody>
            </p:sp>
            <p:sp>
              <p:nvSpPr>
                <p:cNvPr id="141" name="Rectangle 181"/>
                <p:cNvSpPr>
                  <a:spLocks noChangeArrowheads="1"/>
                </p:cNvSpPr>
                <p:nvPr/>
              </p:nvSpPr>
              <p:spPr bwMode="auto">
                <a:xfrm>
                  <a:off x="325278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-0.3</a:t>
                  </a:r>
                  <a:endParaRPr lang="en-US"/>
                </a:p>
              </p:txBody>
            </p:sp>
            <p:sp>
              <p:nvSpPr>
                <p:cNvPr id="142" name="Rectangle 182"/>
                <p:cNvSpPr>
                  <a:spLocks noChangeArrowheads="1"/>
                </p:cNvSpPr>
                <p:nvPr/>
              </p:nvSpPr>
              <p:spPr bwMode="auto">
                <a:xfrm>
                  <a:off x="379888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-0.2</a:t>
                  </a:r>
                  <a:endParaRPr lang="en-US"/>
                </a:p>
              </p:txBody>
            </p:sp>
            <p:sp>
              <p:nvSpPr>
                <p:cNvPr id="143" name="Rectangle 183"/>
                <p:cNvSpPr>
                  <a:spLocks noChangeArrowheads="1"/>
                </p:cNvSpPr>
                <p:nvPr/>
              </p:nvSpPr>
              <p:spPr bwMode="auto">
                <a:xfrm>
                  <a:off x="4344988" y="6410325"/>
                  <a:ext cx="217487" cy="152400"/>
                </a:xfrm>
                <a:prstGeom prst="rect">
                  <a:avLst/>
                </a:prstGeom>
                <a:noFill/>
                <a:ln w="9525">
                  <a:noFill/>
                  <a:miter lim="800000"/>
                  <a:headEnd/>
                  <a:tailEnd/>
                </a:ln>
              </p:spPr>
              <p:txBody>
                <a:bodyPr wrap="none" lIns="0" tIns="0" rIns="0" bIns="0">
                  <a:spAutoFit/>
                </a:bodyPr>
                <a:lstStyle/>
                <a:p>
                  <a:r>
                    <a:rPr lang="en-US" sz="1000">
                      <a:solidFill>
                        <a:srgbClr val="000000"/>
                      </a:solidFill>
                    </a:rPr>
                    <a:t>-0.1</a:t>
                  </a:r>
                  <a:endParaRPr lang="en-US"/>
                </a:p>
              </p:txBody>
            </p:sp>
            <p:sp>
              <p:nvSpPr>
                <p:cNvPr id="144" name="Rectangle 184"/>
                <p:cNvSpPr>
                  <a:spLocks noChangeArrowheads="1"/>
                </p:cNvSpPr>
                <p:nvPr/>
              </p:nvSpPr>
              <p:spPr bwMode="auto">
                <a:xfrm>
                  <a:off x="4943475" y="6410325"/>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145" name="Line 185"/>
                <p:cNvSpPr>
                  <a:spLocks noChangeShapeType="1"/>
                </p:cNvSpPr>
                <p:nvPr/>
              </p:nvSpPr>
              <p:spPr bwMode="auto">
                <a:xfrm>
                  <a:off x="4965700" y="4206875"/>
                  <a:ext cx="0" cy="2143125"/>
                </a:xfrm>
                <a:prstGeom prst="line">
                  <a:avLst/>
                </a:prstGeom>
                <a:noFill/>
                <a:ln w="0">
                  <a:solidFill>
                    <a:srgbClr val="000000"/>
                  </a:solidFill>
                  <a:round/>
                  <a:headEnd/>
                  <a:tailEnd/>
                </a:ln>
              </p:spPr>
              <p:txBody>
                <a:bodyPr/>
                <a:lstStyle/>
                <a:p>
                  <a:endParaRPr lang="en-US"/>
                </a:p>
              </p:txBody>
            </p:sp>
            <p:sp>
              <p:nvSpPr>
                <p:cNvPr id="146" name="Text Box 186"/>
                <p:cNvSpPr txBox="1">
                  <a:spLocks noChangeAspect="1" noChangeArrowheads="1"/>
                </p:cNvSpPr>
                <p:nvPr/>
              </p:nvSpPr>
              <p:spPr bwMode="auto">
                <a:xfrm rot="16200000">
                  <a:off x="-40944" y="5078305"/>
                  <a:ext cx="1174092" cy="441540"/>
                </a:xfrm>
                <a:prstGeom prst="rect">
                  <a:avLst/>
                </a:prstGeom>
                <a:noFill/>
                <a:ln w="9525">
                  <a:noFill/>
                  <a:miter lim="800000"/>
                  <a:headEnd/>
                  <a:tailEnd/>
                </a:ln>
                <a:effectLst/>
              </p:spPr>
              <p:txBody>
                <a:bodyPr wrap="none">
                  <a:spAutoFit/>
                </a:bodyPr>
                <a:lstStyle/>
                <a:p>
                  <a:pPr algn="ctr"/>
                  <a:r>
                    <a:rPr lang="en-US" sz="1400" dirty="0">
                      <a:solidFill>
                        <a:srgbClr val="000000"/>
                      </a:solidFill>
                    </a:rPr>
                    <a:t>PC 2</a:t>
                  </a:r>
                  <a:r>
                    <a:rPr lang="en-US" sz="1400" dirty="0"/>
                    <a:t> (</a:t>
                  </a:r>
                  <a:r>
                    <a:rPr lang="en-US" sz="1400" b="1" dirty="0"/>
                    <a:t>v</a:t>
                  </a:r>
                  <a:r>
                    <a:rPr lang="en-US" sz="1400" baseline="-25000" dirty="0"/>
                    <a:t>2</a:t>
                  </a:r>
                  <a:r>
                    <a:rPr lang="en-US" sz="1400" dirty="0"/>
                    <a:t>*w</a:t>
                  </a:r>
                  <a:r>
                    <a:rPr lang="en-US" sz="1400" baseline="-25000" dirty="0"/>
                    <a:t>2,i</a:t>
                  </a:r>
                  <a:r>
                    <a:rPr lang="en-US" sz="1400" dirty="0"/>
                    <a:t>)</a:t>
                  </a:r>
                </a:p>
                <a:p>
                  <a:pPr algn="ctr"/>
                  <a:r>
                    <a:rPr lang="en-US" sz="1400" dirty="0"/>
                    <a:t> 22% of variance</a:t>
                  </a:r>
                  <a:endParaRPr lang="en-US" sz="1400" baseline="-25000" dirty="0"/>
                </a:p>
              </p:txBody>
            </p:sp>
            <p:sp>
              <p:nvSpPr>
                <p:cNvPr id="147" name="Text Box 187"/>
                <p:cNvSpPr txBox="1">
                  <a:spLocks noChangeAspect="1" noChangeArrowheads="1"/>
                </p:cNvSpPr>
                <p:nvPr/>
              </p:nvSpPr>
              <p:spPr bwMode="auto">
                <a:xfrm>
                  <a:off x="2379537" y="6564211"/>
                  <a:ext cx="1339501" cy="387016"/>
                </a:xfrm>
                <a:prstGeom prst="rect">
                  <a:avLst/>
                </a:prstGeom>
                <a:noFill/>
                <a:ln w="9525">
                  <a:noFill/>
                  <a:miter lim="800000"/>
                  <a:headEnd/>
                  <a:tailEnd/>
                </a:ln>
                <a:effectLst/>
              </p:spPr>
              <p:txBody>
                <a:bodyPr wrap="none">
                  <a:spAutoFit/>
                </a:bodyPr>
                <a:lstStyle/>
                <a:p>
                  <a:pPr algn="ctr"/>
                  <a:r>
                    <a:rPr lang="en-US" sz="1400" dirty="0">
                      <a:solidFill>
                        <a:srgbClr val="000000"/>
                      </a:solidFill>
                    </a:rPr>
                    <a:t>PC 1</a:t>
                  </a:r>
                  <a:r>
                    <a:rPr lang="en-US" sz="1400" dirty="0"/>
                    <a:t> (</a:t>
                  </a:r>
                  <a:r>
                    <a:rPr lang="en-US" sz="1400" b="1" dirty="0"/>
                    <a:t>v</a:t>
                  </a:r>
                  <a:r>
                    <a:rPr lang="en-US" sz="1400" baseline="-25000" dirty="0"/>
                    <a:t>1</a:t>
                  </a:r>
                  <a:r>
                    <a:rPr lang="en-US" sz="1400" dirty="0"/>
                    <a:t>*w</a:t>
                  </a:r>
                  <a:r>
                    <a:rPr lang="en-US" sz="1400" baseline="-25000" dirty="0"/>
                    <a:t>1,i</a:t>
                  </a:r>
                  <a:r>
                    <a:rPr lang="en-US" sz="1400" dirty="0"/>
                    <a:t>)</a:t>
                  </a:r>
                </a:p>
                <a:p>
                  <a:pPr algn="ctr"/>
                  <a:r>
                    <a:rPr lang="en-US" sz="1400" dirty="0"/>
                    <a:t> 35% of variance</a:t>
                  </a:r>
                  <a:endParaRPr lang="en-US" sz="1400" baseline="-25000" dirty="0"/>
                </a:p>
              </p:txBody>
            </p:sp>
            <p:sp>
              <p:nvSpPr>
                <p:cNvPr id="148" name="Text Box 191"/>
                <p:cNvSpPr txBox="1">
                  <a:spLocks noChangeArrowheads="1"/>
                </p:cNvSpPr>
                <p:nvPr/>
              </p:nvSpPr>
              <p:spPr bwMode="auto">
                <a:xfrm>
                  <a:off x="1758211" y="5743575"/>
                  <a:ext cx="1661796" cy="432547"/>
                </a:xfrm>
                <a:prstGeom prst="rect">
                  <a:avLst/>
                </a:prstGeom>
                <a:noFill/>
                <a:ln w="9525">
                  <a:noFill/>
                  <a:miter lim="800000"/>
                  <a:headEnd/>
                  <a:tailEnd/>
                </a:ln>
                <a:effectLst/>
              </p:spPr>
              <p:txBody>
                <a:bodyPr wrap="square">
                  <a:spAutoFit/>
                </a:bodyPr>
                <a:lstStyle/>
                <a:p>
                  <a:pPr algn="ctr"/>
                  <a:r>
                    <a:rPr lang="en-US" sz="1600" b="0" i="1" dirty="0" err="1">
                      <a:solidFill>
                        <a:schemeClr val="hlink"/>
                      </a:solidFill>
                    </a:rPr>
                    <a:t>subareal</a:t>
                  </a:r>
                  <a:r>
                    <a:rPr lang="en-US" sz="1600" b="0" i="1" dirty="0">
                      <a:solidFill>
                        <a:schemeClr val="hlink"/>
                      </a:solidFill>
                    </a:rPr>
                    <a:t> tailings</a:t>
                  </a:r>
                  <a:endParaRPr lang="en-US" sz="1600" b="0" i="1" dirty="0">
                    <a:solidFill>
                      <a:schemeClr val="hlink"/>
                    </a:solidFill>
                    <a:sym typeface="Symbol" pitchFamily="18" charset="2"/>
                  </a:endParaRPr>
                </a:p>
                <a:p>
                  <a:pPr algn="ctr"/>
                  <a:r>
                    <a:rPr lang="en-US" sz="1600" b="0" i="1" dirty="0">
                      <a:solidFill>
                        <a:schemeClr val="hlink"/>
                      </a:solidFill>
                      <a:sym typeface="Symbol" pitchFamily="18" charset="2"/>
                    </a:rPr>
                    <a:t></a:t>
                  </a:r>
                  <a:r>
                    <a:rPr lang="en-US" sz="1600" b="0" dirty="0">
                      <a:sym typeface="Symbol" pitchFamily="18" charset="2"/>
                    </a:rPr>
                    <a:t> </a:t>
                  </a:r>
                  <a:r>
                    <a:rPr lang="en-US" sz="1600" b="0" i="1" dirty="0">
                      <a:solidFill>
                        <a:schemeClr val="hlink"/>
                      </a:solidFill>
                    </a:rPr>
                    <a:t>30% </a:t>
                  </a:r>
                  <a:r>
                    <a:rPr lang="en-US" sz="1600" b="0" i="1" dirty="0" err="1">
                      <a:solidFill>
                        <a:schemeClr val="hlink"/>
                      </a:solidFill>
                    </a:rPr>
                    <a:t>FeAsS</a:t>
                  </a:r>
                  <a:endParaRPr lang="en-US" sz="1600" b="0" i="1" dirty="0">
                    <a:solidFill>
                      <a:schemeClr val="hlink"/>
                    </a:solidFill>
                  </a:endParaRPr>
                </a:p>
              </p:txBody>
            </p:sp>
            <p:sp>
              <p:nvSpPr>
                <p:cNvPr id="149" name="Oval 192"/>
                <p:cNvSpPr>
                  <a:spLocks noChangeAspect="1" noChangeArrowheads="1"/>
                </p:cNvSpPr>
                <p:nvPr/>
              </p:nvSpPr>
              <p:spPr bwMode="auto">
                <a:xfrm>
                  <a:off x="3779838" y="6019800"/>
                  <a:ext cx="69850" cy="60325"/>
                </a:xfrm>
                <a:prstGeom prst="ellipse">
                  <a:avLst/>
                </a:prstGeom>
                <a:solidFill>
                  <a:schemeClr val="hlink"/>
                </a:solidFill>
                <a:ln w="9525">
                  <a:solidFill>
                    <a:srgbClr val="000000"/>
                  </a:solidFill>
                  <a:round/>
                  <a:headEnd/>
                  <a:tailEnd/>
                </a:ln>
              </p:spPr>
              <p:txBody>
                <a:bodyPr/>
                <a:lstStyle/>
                <a:p>
                  <a:endParaRPr lang="en-US"/>
                </a:p>
              </p:txBody>
            </p:sp>
            <p:sp>
              <p:nvSpPr>
                <p:cNvPr id="150" name="Oval 193"/>
                <p:cNvSpPr>
                  <a:spLocks noChangeAspect="1" noChangeArrowheads="1"/>
                </p:cNvSpPr>
                <p:nvPr/>
              </p:nvSpPr>
              <p:spPr bwMode="auto">
                <a:xfrm>
                  <a:off x="3475038" y="5924550"/>
                  <a:ext cx="69850" cy="60325"/>
                </a:xfrm>
                <a:prstGeom prst="ellipse">
                  <a:avLst/>
                </a:prstGeom>
                <a:solidFill>
                  <a:schemeClr val="hlink"/>
                </a:solidFill>
                <a:ln w="9525">
                  <a:solidFill>
                    <a:srgbClr val="000000"/>
                  </a:solidFill>
                  <a:round/>
                  <a:headEnd/>
                  <a:tailEnd/>
                </a:ln>
              </p:spPr>
              <p:txBody>
                <a:bodyPr/>
                <a:lstStyle/>
                <a:p>
                  <a:endParaRPr lang="en-US"/>
                </a:p>
              </p:txBody>
            </p:sp>
            <p:sp>
              <p:nvSpPr>
                <p:cNvPr id="151" name="Oval 194"/>
                <p:cNvSpPr>
                  <a:spLocks noChangeAspect="1" noChangeArrowheads="1"/>
                </p:cNvSpPr>
                <p:nvPr/>
              </p:nvSpPr>
              <p:spPr bwMode="auto">
                <a:xfrm>
                  <a:off x="1722438" y="4456113"/>
                  <a:ext cx="73025" cy="61912"/>
                </a:xfrm>
                <a:prstGeom prst="ellipse">
                  <a:avLst/>
                </a:prstGeom>
                <a:solidFill>
                  <a:srgbClr val="0099FF"/>
                </a:solidFill>
                <a:ln w="9525">
                  <a:solidFill>
                    <a:srgbClr val="000000"/>
                  </a:solidFill>
                  <a:round/>
                  <a:headEnd/>
                  <a:tailEnd/>
                </a:ln>
              </p:spPr>
              <p:txBody>
                <a:bodyPr/>
                <a:lstStyle/>
                <a:p>
                  <a:endParaRPr lang="en-US"/>
                </a:p>
              </p:txBody>
            </p:sp>
            <p:sp>
              <p:nvSpPr>
                <p:cNvPr id="152" name="Text Box 195"/>
                <p:cNvSpPr txBox="1">
                  <a:spLocks noChangeAspect="1" noChangeArrowheads="1"/>
                </p:cNvSpPr>
                <p:nvPr/>
              </p:nvSpPr>
              <p:spPr bwMode="auto">
                <a:xfrm>
                  <a:off x="1836826" y="4258362"/>
                  <a:ext cx="1233987" cy="250422"/>
                </a:xfrm>
                <a:prstGeom prst="rect">
                  <a:avLst/>
                </a:prstGeom>
                <a:noFill/>
                <a:ln w="9525">
                  <a:noFill/>
                  <a:miter lim="800000"/>
                  <a:headEnd/>
                  <a:tailEnd/>
                </a:ln>
                <a:effectLst/>
              </p:spPr>
              <p:txBody>
                <a:bodyPr wrap="none">
                  <a:spAutoFit/>
                </a:bodyPr>
                <a:lstStyle/>
                <a:p>
                  <a:r>
                    <a:rPr lang="en-US" sz="1600" b="0" i="1" dirty="0">
                      <a:solidFill>
                        <a:srgbClr val="0099FF"/>
                      </a:solidFill>
                    </a:rPr>
                    <a:t>Pyrite-rich ore</a:t>
                  </a:r>
                </a:p>
              </p:txBody>
            </p:sp>
            <p:sp>
              <p:nvSpPr>
                <p:cNvPr id="153" name="Text Box 196"/>
                <p:cNvSpPr txBox="1">
                  <a:spLocks noChangeAspect="1" noChangeArrowheads="1"/>
                </p:cNvSpPr>
                <p:nvPr/>
              </p:nvSpPr>
              <p:spPr bwMode="auto">
                <a:xfrm>
                  <a:off x="1827301" y="4410762"/>
                  <a:ext cx="1316504" cy="250422"/>
                </a:xfrm>
                <a:prstGeom prst="rect">
                  <a:avLst/>
                </a:prstGeom>
                <a:noFill/>
                <a:ln w="9525">
                  <a:noFill/>
                  <a:miter lim="800000"/>
                  <a:headEnd/>
                  <a:tailEnd/>
                </a:ln>
                <a:effectLst/>
              </p:spPr>
              <p:txBody>
                <a:bodyPr wrap="none">
                  <a:spAutoFit/>
                </a:bodyPr>
                <a:lstStyle/>
                <a:p>
                  <a:r>
                    <a:rPr lang="en-US" sz="1600" b="0" i="1" dirty="0">
                      <a:solidFill>
                        <a:srgbClr val="0099FF"/>
                      </a:solidFill>
                    </a:rPr>
                    <a:t>69% Fe(</a:t>
                  </a:r>
                  <a:r>
                    <a:rPr lang="en-US" sz="1600" b="0" i="1" dirty="0" err="1">
                      <a:solidFill>
                        <a:srgbClr val="0099FF"/>
                      </a:solidFill>
                    </a:rPr>
                    <a:t>As,S</a:t>
                  </a:r>
                  <a:r>
                    <a:rPr lang="en-US" sz="1600" b="0" i="1" dirty="0">
                      <a:solidFill>
                        <a:srgbClr val="0099FF"/>
                      </a:solidFill>
                    </a:rPr>
                    <a:t>)</a:t>
                  </a:r>
                  <a:r>
                    <a:rPr lang="en-US" sz="1600" b="0" i="1" baseline="-25000" dirty="0">
                      <a:solidFill>
                        <a:srgbClr val="0099FF"/>
                      </a:solidFill>
                    </a:rPr>
                    <a:t>2</a:t>
                  </a:r>
                </a:p>
              </p:txBody>
            </p:sp>
            <p:sp>
              <p:nvSpPr>
                <p:cNvPr id="154" name="Text Box 197"/>
                <p:cNvSpPr txBox="1">
                  <a:spLocks noChangeArrowheads="1"/>
                </p:cNvSpPr>
                <p:nvPr/>
              </p:nvSpPr>
              <p:spPr bwMode="auto">
                <a:xfrm>
                  <a:off x="4188938" y="5273447"/>
                  <a:ext cx="1071249" cy="432546"/>
                </a:xfrm>
                <a:prstGeom prst="rect">
                  <a:avLst/>
                </a:prstGeom>
                <a:noFill/>
                <a:ln w="9525">
                  <a:noFill/>
                  <a:miter lim="800000"/>
                  <a:headEnd/>
                  <a:tailEnd/>
                </a:ln>
                <a:effectLst/>
              </p:spPr>
              <p:txBody>
                <a:bodyPr wrap="square">
                  <a:spAutoFit/>
                </a:bodyPr>
                <a:lstStyle/>
                <a:p>
                  <a:r>
                    <a:rPr lang="en-US" sz="1600" b="0" i="1" dirty="0" smtClean="0">
                      <a:solidFill>
                        <a:srgbClr val="FF0000"/>
                      </a:solidFill>
                      <a:cs typeface="Arial" charset="0"/>
                      <a:sym typeface="Symbol" pitchFamily="18" charset="2"/>
                    </a:rPr>
                    <a:t> </a:t>
                  </a:r>
                  <a:r>
                    <a:rPr lang="en-US" sz="1600" b="0" i="1" dirty="0">
                      <a:solidFill>
                        <a:srgbClr val="FF0000"/>
                      </a:solidFill>
                      <a:cs typeface="Arial" charset="0"/>
                      <a:sym typeface="Symbol" pitchFamily="18" charset="2"/>
                    </a:rPr>
                    <a:t> </a:t>
                  </a:r>
                  <a:r>
                    <a:rPr lang="en-US" sz="1600" b="0" i="1" dirty="0">
                      <a:solidFill>
                        <a:srgbClr val="FF0000"/>
                      </a:solidFill>
                    </a:rPr>
                    <a:t>65% </a:t>
                  </a:r>
                  <a:r>
                    <a:rPr lang="en-US" sz="1600" b="0" i="1" dirty="0" err="1">
                      <a:solidFill>
                        <a:srgbClr val="FF0000"/>
                      </a:solidFill>
                    </a:rPr>
                    <a:t>FeAsS</a:t>
                  </a:r>
                  <a:endParaRPr lang="en-US" sz="1600" b="0" i="1" dirty="0">
                    <a:solidFill>
                      <a:srgbClr val="FF0000"/>
                    </a:solidFill>
                  </a:endParaRPr>
                </a:p>
              </p:txBody>
            </p:sp>
            <p:sp>
              <p:nvSpPr>
                <p:cNvPr id="155" name="Oval 199"/>
                <p:cNvSpPr>
                  <a:spLocks noChangeAspect="1" noChangeArrowheads="1"/>
                </p:cNvSpPr>
                <p:nvPr/>
              </p:nvSpPr>
              <p:spPr bwMode="auto">
                <a:xfrm>
                  <a:off x="3254375" y="5214938"/>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56" name="Oval 200"/>
                <p:cNvSpPr>
                  <a:spLocks noChangeAspect="1" noChangeArrowheads="1"/>
                </p:cNvSpPr>
                <p:nvPr/>
              </p:nvSpPr>
              <p:spPr bwMode="auto">
                <a:xfrm>
                  <a:off x="3406775" y="5434013"/>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57" name="Oval 201"/>
                <p:cNvSpPr>
                  <a:spLocks noChangeAspect="1" noChangeArrowheads="1"/>
                </p:cNvSpPr>
                <p:nvPr/>
              </p:nvSpPr>
              <p:spPr bwMode="auto">
                <a:xfrm>
                  <a:off x="3587750" y="5443538"/>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58" name="Oval 202"/>
                <p:cNvSpPr>
                  <a:spLocks noChangeAspect="1" noChangeArrowheads="1"/>
                </p:cNvSpPr>
                <p:nvPr/>
              </p:nvSpPr>
              <p:spPr bwMode="auto">
                <a:xfrm>
                  <a:off x="3787775" y="5367338"/>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59" name="Oval 203"/>
                <p:cNvSpPr>
                  <a:spLocks noChangeAspect="1" noChangeArrowheads="1"/>
                </p:cNvSpPr>
                <p:nvPr/>
              </p:nvSpPr>
              <p:spPr bwMode="auto">
                <a:xfrm>
                  <a:off x="3644900" y="5319713"/>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60" name="Oval 204"/>
                <p:cNvSpPr>
                  <a:spLocks noChangeAspect="1" noChangeArrowheads="1"/>
                </p:cNvSpPr>
                <p:nvPr/>
              </p:nvSpPr>
              <p:spPr bwMode="auto">
                <a:xfrm>
                  <a:off x="3663950" y="5233988"/>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61" name="Oval 205"/>
                <p:cNvSpPr>
                  <a:spLocks noChangeAspect="1" noChangeArrowheads="1"/>
                </p:cNvSpPr>
                <p:nvPr/>
              </p:nvSpPr>
              <p:spPr bwMode="auto">
                <a:xfrm>
                  <a:off x="3425825" y="5233988"/>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62" name="Oval 206"/>
                <p:cNvSpPr>
                  <a:spLocks noChangeAspect="1" noChangeArrowheads="1"/>
                </p:cNvSpPr>
                <p:nvPr/>
              </p:nvSpPr>
              <p:spPr bwMode="auto">
                <a:xfrm>
                  <a:off x="3378200" y="5224463"/>
                  <a:ext cx="73025" cy="60325"/>
                </a:xfrm>
                <a:prstGeom prst="ellipse">
                  <a:avLst/>
                </a:prstGeom>
                <a:solidFill>
                  <a:srgbClr val="FF0066"/>
                </a:solidFill>
                <a:ln w="9525">
                  <a:solidFill>
                    <a:srgbClr val="000000"/>
                  </a:solidFill>
                  <a:round/>
                  <a:headEnd/>
                  <a:tailEnd/>
                </a:ln>
              </p:spPr>
              <p:txBody>
                <a:bodyPr/>
                <a:lstStyle/>
                <a:p>
                  <a:endParaRPr lang="en-US"/>
                </a:p>
              </p:txBody>
            </p:sp>
            <p:sp>
              <p:nvSpPr>
                <p:cNvPr id="163" name="Line 207"/>
                <p:cNvSpPr>
                  <a:spLocks noChangeShapeType="1"/>
                </p:cNvSpPr>
                <p:nvPr/>
              </p:nvSpPr>
              <p:spPr bwMode="auto">
                <a:xfrm>
                  <a:off x="3067050" y="5133975"/>
                  <a:ext cx="200025" cy="104775"/>
                </a:xfrm>
                <a:prstGeom prst="line">
                  <a:avLst/>
                </a:prstGeom>
                <a:noFill/>
                <a:ln w="9525">
                  <a:solidFill>
                    <a:srgbClr val="FF0000"/>
                  </a:solidFill>
                  <a:round/>
                  <a:headEnd/>
                  <a:tailEnd/>
                </a:ln>
                <a:effectLst/>
              </p:spPr>
              <p:txBody>
                <a:bodyPr/>
                <a:lstStyle/>
                <a:p>
                  <a:endParaRPr lang="en-US"/>
                </a:p>
              </p:txBody>
            </p:sp>
            <p:sp>
              <p:nvSpPr>
                <p:cNvPr id="164" name="Text Box 208"/>
                <p:cNvSpPr txBox="1">
                  <a:spLocks noChangeAspect="1" noChangeArrowheads="1"/>
                </p:cNvSpPr>
                <p:nvPr/>
              </p:nvSpPr>
              <p:spPr bwMode="auto">
                <a:xfrm>
                  <a:off x="1339794" y="5010150"/>
                  <a:ext cx="1999240" cy="432547"/>
                </a:xfrm>
                <a:prstGeom prst="rect">
                  <a:avLst/>
                </a:prstGeom>
                <a:noFill/>
                <a:ln w="9525">
                  <a:noFill/>
                  <a:miter lim="800000"/>
                  <a:headEnd/>
                  <a:tailEnd/>
                </a:ln>
                <a:effectLst/>
              </p:spPr>
              <p:txBody>
                <a:bodyPr wrap="square">
                  <a:spAutoFit/>
                </a:bodyPr>
                <a:lstStyle/>
                <a:p>
                  <a:r>
                    <a:rPr lang="en-US" sz="1600" b="0" i="1" dirty="0" err="1">
                      <a:solidFill>
                        <a:srgbClr val="FF0066"/>
                      </a:solidFill>
                    </a:rPr>
                    <a:t>Arsenopyrite</a:t>
                  </a:r>
                  <a:r>
                    <a:rPr lang="en-US" sz="1600" b="0" i="1" dirty="0">
                      <a:solidFill>
                        <a:srgbClr val="FF0066"/>
                      </a:solidFill>
                    </a:rPr>
                    <a:t>-rich ore</a:t>
                  </a:r>
                </a:p>
                <a:p>
                  <a:r>
                    <a:rPr lang="en-US" sz="1600" b="0" i="1" dirty="0">
                      <a:solidFill>
                        <a:srgbClr val="FF0066"/>
                      </a:solidFill>
                    </a:rPr>
                    <a:t>(</a:t>
                  </a:r>
                  <a:r>
                    <a:rPr lang="en-US" sz="1600" b="0" i="1" dirty="0" err="1">
                      <a:solidFill>
                        <a:srgbClr val="FF0066"/>
                      </a:solidFill>
                    </a:rPr>
                    <a:t>FeAsS</a:t>
                  </a:r>
                  <a:r>
                    <a:rPr lang="en-US" sz="1600" b="0" i="1" dirty="0">
                      <a:solidFill>
                        <a:srgbClr val="FF0066"/>
                      </a:solidFill>
                    </a:rPr>
                    <a:t>)</a:t>
                  </a:r>
                </a:p>
              </p:txBody>
            </p:sp>
            <p:sp>
              <p:nvSpPr>
                <p:cNvPr id="165" name="AutoShape 211"/>
                <p:cNvSpPr>
                  <a:spLocks/>
                </p:cNvSpPr>
                <p:nvPr/>
              </p:nvSpPr>
              <p:spPr bwMode="auto">
                <a:xfrm>
                  <a:off x="3990975" y="5095875"/>
                  <a:ext cx="123825" cy="457200"/>
                </a:xfrm>
                <a:prstGeom prst="rightBrace">
                  <a:avLst>
                    <a:gd name="adj1" fmla="val 30769"/>
                    <a:gd name="adj2" fmla="val 50000"/>
                  </a:avLst>
                </a:prstGeom>
                <a:noFill/>
                <a:ln w="9525">
                  <a:solidFill>
                    <a:srgbClr val="FF0000"/>
                  </a:solidFill>
                  <a:round/>
                  <a:headEnd/>
                  <a:tailEnd/>
                </a:ln>
                <a:effectLst/>
              </p:spPr>
              <p:txBody>
                <a:bodyPr wrap="none" anchor="ctr"/>
                <a:lstStyle/>
                <a:p>
                  <a:endParaRPr lang="en-US"/>
                </a:p>
              </p:txBody>
            </p:sp>
            <p:sp>
              <p:nvSpPr>
                <p:cNvPr id="166" name="Text Box 212"/>
                <p:cNvSpPr txBox="1">
                  <a:spLocks noChangeArrowheads="1"/>
                </p:cNvSpPr>
                <p:nvPr/>
              </p:nvSpPr>
              <p:spPr bwMode="auto">
                <a:xfrm>
                  <a:off x="4128643" y="4843498"/>
                  <a:ext cx="1113973" cy="432546"/>
                </a:xfrm>
                <a:prstGeom prst="rect">
                  <a:avLst/>
                </a:prstGeom>
                <a:noFill/>
                <a:ln w="9525">
                  <a:noFill/>
                  <a:miter lim="800000"/>
                  <a:headEnd/>
                  <a:tailEnd/>
                </a:ln>
                <a:effectLst/>
              </p:spPr>
              <p:txBody>
                <a:bodyPr wrap="square">
                  <a:spAutoFit/>
                </a:bodyPr>
                <a:lstStyle/>
                <a:p>
                  <a:r>
                    <a:rPr lang="en-US" sz="1600" b="0" i="1" dirty="0">
                      <a:solidFill>
                        <a:srgbClr val="FF0000"/>
                      </a:solidFill>
                      <a:cs typeface="Arial" charset="0"/>
                      <a:sym typeface="Symbol" pitchFamily="18" charset="2"/>
                    </a:rPr>
                    <a:t>submerged</a:t>
                  </a:r>
                </a:p>
                <a:p>
                  <a:r>
                    <a:rPr lang="en-US" sz="1600" b="0" i="1" dirty="0">
                      <a:solidFill>
                        <a:srgbClr val="FF0000"/>
                      </a:solidFill>
                      <a:cs typeface="Arial" charset="0"/>
                      <a:sym typeface="Symbol" pitchFamily="18" charset="2"/>
                    </a:rPr>
                    <a:t>tailings</a:t>
                  </a:r>
                  <a:endParaRPr lang="en-US" sz="1600" b="0" i="1" dirty="0">
                    <a:solidFill>
                      <a:srgbClr val="FF0000"/>
                    </a:solidFill>
                  </a:endParaRPr>
                </a:p>
              </p:txBody>
            </p:sp>
            <p:sp>
              <p:nvSpPr>
                <p:cNvPr id="167" name="AutoShape 213"/>
                <p:cNvSpPr>
                  <a:spLocks/>
                </p:cNvSpPr>
                <p:nvPr/>
              </p:nvSpPr>
              <p:spPr bwMode="auto">
                <a:xfrm>
                  <a:off x="3324225" y="5810250"/>
                  <a:ext cx="88900" cy="371475"/>
                </a:xfrm>
                <a:prstGeom prst="leftBrace">
                  <a:avLst>
                    <a:gd name="adj1" fmla="val 34821"/>
                    <a:gd name="adj2" fmla="val 50000"/>
                  </a:avLst>
                </a:prstGeom>
                <a:noFill/>
                <a:ln w="9525">
                  <a:solidFill>
                    <a:srgbClr val="008000"/>
                  </a:solidFill>
                  <a:round/>
                  <a:headEnd/>
                  <a:tailEnd/>
                </a:ln>
                <a:effectLst/>
              </p:spPr>
              <p:txBody>
                <a:bodyPr wrap="none" anchor="ctr"/>
                <a:lstStyle/>
                <a:p>
                  <a:endParaRPr lang="en-US"/>
                </a:p>
              </p:txBody>
            </p:sp>
          </p:grpSp>
          <p:sp>
            <p:nvSpPr>
              <p:cNvPr id="59" name="Text Box 55"/>
              <p:cNvSpPr txBox="1">
                <a:spLocks noChangeArrowheads="1"/>
              </p:cNvSpPr>
              <p:nvPr/>
            </p:nvSpPr>
            <p:spPr bwMode="auto">
              <a:xfrm>
                <a:off x="7873335" y="2042541"/>
                <a:ext cx="1056903" cy="338554"/>
              </a:xfrm>
              <a:prstGeom prst="rect">
                <a:avLst/>
              </a:prstGeom>
              <a:noFill/>
              <a:ln w="9525">
                <a:noFill/>
                <a:miter lim="800000"/>
                <a:headEnd/>
                <a:tailEnd/>
              </a:ln>
            </p:spPr>
            <p:txBody>
              <a:bodyPr wrap="square">
                <a:spAutoFit/>
              </a:bodyPr>
              <a:lstStyle/>
              <a:p>
                <a:r>
                  <a:rPr lang="en-US" sz="1200" dirty="0" smtClean="0"/>
                  <a:t>typical</a:t>
                </a:r>
                <a:r>
                  <a:rPr lang="en-US" sz="1600" dirty="0" smtClean="0"/>
                  <a:t> </a:t>
                </a:r>
                <a:r>
                  <a:rPr lang="en-US" sz="1200" dirty="0" smtClean="0"/>
                  <a:t>ore</a:t>
                </a:r>
                <a:endParaRPr lang="en-US" sz="1200" dirty="0"/>
              </a:p>
            </p:txBody>
          </p:sp>
          <p:sp>
            <p:nvSpPr>
              <p:cNvPr id="60" name="Freeform 31"/>
              <p:cNvSpPr>
                <a:spLocks/>
              </p:cNvSpPr>
              <p:nvPr/>
            </p:nvSpPr>
            <p:spPr bwMode="auto">
              <a:xfrm>
                <a:off x="7114527" y="2399232"/>
                <a:ext cx="1514989" cy="683472"/>
              </a:xfrm>
              <a:custGeom>
                <a:avLst/>
                <a:gdLst>
                  <a:gd name="T0" fmla="*/ 13 w 883"/>
                  <a:gd name="T1" fmla="*/ 248 h 317"/>
                  <a:gd name="T2" fmla="*/ 31 w 883"/>
                  <a:gd name="T3" fmla="*/ 304 h 317"/>
                  <a:gd name="T4" fmla="*/ 48 w 883"/>
                  <a:gd name="T5" fmla="*/ 353 h 317"/>
                  <a:gd name="T6" fmla="*/ 66 w 883"/>
                  <a:gd name="T7" fmla="*/ 366 h 317"/>
                  <a:gd name="T8" fmla="*/ 83 w 883"/>
                  <a:gd name="T9" fmla="*/ 320 h 317"/>
                  <a:gd name="T10" fmla="*/ 102 w 883"/>
                  <a:gd name="T11" fmla="*/ 246 h 317"/>
                  <a:gd name="T12" fmla="*/ 119 w 883"/>
                  <a:gd name="T13" fmla="*/ 168 h 317"/>
                  <a:gd name="T14" fmla="*/ 137 w 883"/>
                  <a:gd name="T15" fmla="*/ 152 h 317"/>
                  <a:gd name="T16" fmla="*/ 154 w 883"/>
                  <a:gd name="T17" fmla="*/ 220 h 317"/>
                  <a:gd name="T18" fmla="*/ 172 w 883"/>
                  <a:gd name="T19" fmla="*/ 304 h 317"/>
                  <a:gd name="T20" fmla="*/ 189 w 883"/>
                  <a:gd name="T21" fmla="*/ 354 h 317"/>
                  <a:gd name="T22" fmla="*/ 208 w 883"/>
                  <a:gd name="T23" fmla="*/ 363 h 317"/>
                  <a:gd name="T24" fmla="*/ 225 w 883"/>
                  <a:gd name="T25" fmla="*/ 369 h 317"/>
                  <a:gd name="T26" fmla="*/ 243 w 883"/>
                  <a:gd name="T27" fmla="*/ 396 h 317"/>
                  <a:gd name="T28" fmla="*/ 260 w 883"/>
                  <a:gd name="T29" fmla="*/ 337 h 317"/>
                  <a:gd name="T30" fmla="*/ 278 w 883"/>
                  <a:gd name="T31" fmla="*/ 102 h 317"/>
                  <a:gd name="T32" fmla="*/ 295 w 883"/>
                  <a:gd name="T33" fmla="*/ 9 h 317"/>
                  <a:gd name="T34" fmla="*/ 314 w 883"/>
                  <a:gd name="T35" fmla="*/ 212 h 317"/>
                  <a:gd name="T36" fmla="*/ 331 w 883"/>
                  <a:gd name="T37" fmla="*/ 460 h 317"/>
                  <a:gd name="T38" fmla="*/ 349 w 883"/>
                  <a:gd name="T39" fmla="*/ 494 h 317"/>
                  <a:gd name="T40" fmla="*/ 366 w 883"/>
                  <a:gd name="T41" fmla="*/ 354 h 317"/>
                  <a:gd name="T42" fmla="*/ 384 w 883"/>
                  <a:gd name="T43" fmla="*/ 324 h 317"/>
                  <a:gd name="T44" fmla="*/ 401 w 883"/>
                  <a:gd name="T45" fmla="*/ 296 h 317"/>
                  <a:gd name="T46" fmla="*/ 420 w 883"/>
                  <a:gd name="T47" fmla="*/ 121 h 317"/>
                  <a:gd name="T48" fmla="*/ 436 w 883"/>
                  <a:gd name="T49" fmla="*/ 68 h 317"/>
                  <a:gd name="T50" fmla="*/ 455 w 883"/>
                  <a:gd name="T51" fmla="*/ 129 h 317"/>
                  <a:gd name="T52" fmla="*/ 472 w 883"/>
                  <a:gd name="T53" fmla="*/ 332 h 317"/>
                  <a:gd name="T54" fmla="*/ 490 w 883"/>
                  <a:gd name="T55" fmla="*/ 520 h 317"/>
                  <a:gd name="T56" fmla="*/ 507 w 883"/>
                  <a:gd name="T57" fmla="*/ 489 h 317"/>
                  <a:gd name="T58" fmla="*/ 526 w 883"/>
                  <a:gd name="T59" fmla="*/ 330 h 317"/>
                  <a:gd name="T60" fmla="*/ 542 w 883"/>
                  <a:gd name="T61" fmla="*/ 130 h 317"/>
                  <a:gd name="T62" fmla="*/ 561 w 883"/>
                  <a:gd name="T63" fmla="*/ 85 h 317"/>
                  <a:gd name="T64" fmla="*/ 578 w 883"/>
                  <a:gd name="T65" fmla="*/ 186 h 317"/>
                  <a:gd name="T66" fmla="*/ 596 w 883"/>
                  <a:gd name="T67" fmla="*/ 315 h 317"/>
                  <a:gd name="T68" fmla="*/ 613 w 883"/>
                  <a:gd name="T69" fmla="*/ 366 h 317"/>
                  <a:gd name="T70" fmla="*/ 631 w 883"/>
                  <a:gd name="T71" fmla="*/ 369 h 317"/>
                  <a:gd name="T72" fmla="*/ 648 w 883"/>
                  <a:gd name="T73" fmla="*/ 267 h 317"/>
                  <a:gd name="T74" fmla="*/ 667 w 883"/>
                  <a:gd name="T75" fmla="*/ 408 h 317"/>
                  <a:gd name="T76" fmla="*/ 684 w 883"/>
                  <a:gd name="T77" fmla="*/ 271 h 317"/>
                  <a:gd name="T78" fmla="*/ 702 w 883"/>
                  <a:gd name="T79" fmla="*/ 164 h 317"/>
                  <a:gd name="T80" fmla="*/ 719 w 883"/>
                  <a:gd name="T81" fmla="*/ 130 h 317"/>
                  <a:gd name="T82" fmla="*/ 737 w 883"/>
                  <a:gd name="T83" fmla="*/ 267 h 317"/>
                  <a:gd name="T84" fmla="*/ 754 w 883"/>
                  <a:gd name="T85" fmla="*/ 343 h 317"/>
                  <a:gd name="T86" fmla="*/ 773 w 883"/>
                  <a:gd name="T87" fmla="*/ 296 h 317"/>
                  <a:gd name="T88" fmla="*/ 790 w 883"/>
                  <a:gd name="T89" fmla="*/ 335 h 317"/>
                  <a:gd name="T90" fmla="*/ 808 w 883"/>
                  <a:gd name="T91" fmla="*/ 242 h 317"/>
                  <a:gd name="T92" fmla="*/ 825 w 883"/>
                  <a:gd name="T93" fmla="*/ 152 h 317"/>
                  <a:gd name="T94" fmla="*/ 843 w 883"/>
                  <a:gd name="T95" fmla="*/ 225 h 317"/>
                  <a:gd name="T96" fmla="*/ 860 w 883"/>
                  <a:gd name="T97" fmla="*/ 349 h 317"/>
                  <a:gd name="T98" fmla="*/ 879 w 883"/>
                  <a:gd name="T99" fmla="*/ 349 h 3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317"/>
                  <a:gd name="T152" fmla="*/ 883 w 883"/>
                  <a:gd name="T153" fmla="*/ 317 h 3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317">
                    <a:moveTo>
                      <a:pt x="0" y="137"/>
                    </a:moveTo>
                    <a:lnTo>
                      <a:pt x="3" y="137"/>
                    </a:lnTo>
                    <a:lnTo>
                      <a:pt x="8" y="142"/>
                    </a:lnTo>
                    <a:lnTo>
                      <a:pt x="13" y="146"/>
                    </a:lnTo>
                    <a:lnTo>
                      <a:pt x="17" y="154"/>
                    </a:lnTo>
                    <a:lnTo>
                      <a:pt x="22" y="162"/>
                    </a:lnTo>
                    <a:lnTo>
                      <a:pt x="26" y="171"/>
                    </a:lnTo>
                    <a:lnTo>
                      <a:pt x="31" y="179"/>
                    </a:lnTo>
                    <a:lnTo>
                      <a:pt x="36" y="188"/>
                    </a:lnTo>
                    <a:lnTo>
                      <a:pt x="39" y="196"/>
                    </a:lnTo>
                    <a:lnTo>
                      <a:pt x="43" y="202"/>
                    </a:lnTo>
                    <a:lnTo>
                      <a:pt x="48" y="208"/>
                    </a:lnTo>
                    <a:lnTo>
                      <a:pt x="53" y="213"/>
                    </a:lnTo>
                    <a:lnTo>
                      <a:pt x="57" y="214"/>
                    </a:lnTo>
                    <a:lnTo>
                      <a:pt x="62" y="216"/>
                    </a:lnTo>
                    <a:lnTo>
                      <a:pt x="66" y="216"/>
                    </a:lnTo>
                    <a:lnTo>
                      <a:pt x="71" y="211"/>
                    </a:lnTo>
                    <a:lnTo>
                      <a:pt x="74" y="206"/>
                    </a:lnTo>
                    <a:lnTo>
                      <a:pt x="79" y="199"/>
                    </a:lnTo>
                    <a:lnTo>
                      <a:pt x="83" y="189"/>
                    </a:lnTo>
                    <a:lnTo>
                      <a:pt x="88" y="179"/>
                    </a:lnTo>
                    <a:lnTo>
                      <a:pt x="93" y="168"/>
                    </a:lnTo>
                    <a:lnTo>
                      <a:pt x="97" y="157"/>
                    </a:lnTo>
                    <a:lnTo>
                      <a:pt x="102" y="145"/>
                    </a:lnTo>
                    <a:lnTo>
                      <a:pt x="106" y="133"/>
                    </a:lnTo>
                    <a:lnTo>
                      <a:pt x="109" y="120"/>
                    </a:lnTo>
                    <a:lnTo>
                      <a:pt x="114" y="108"/>
                    </a:lnTo>
                    <a:lnTo>
                      <a:pt x="119" y="99"/>
                    </a:lnTo>
                    <a:lnTo>
                      <a:pt x="123" y="91"/>
                    </a:lnTo>
                    <a:lnTo>
                      <a:pt x="128" y="88"/>
                    </a:lnTo>
                    <a:lnTo>
                      <a:pt x="132" y="86"/>
                    </a:lnTo>
                    <a:lnTo>
                      <a:pt x="137" y="90"/>
                    </a:lnTo>
                    <a:lnTo>
                      <a:pt x="142" y="96"/>
                    </a:lnTo>
                    <a:lnTo>
                      <a:pt x="145" y="105"/>
                    </a:lnTo>
                    <a:lnTo>
                      <a:pt x="149" y="117"/>
                    </a:lnTo>
                    <a:lnTo>
                      <a:pt x="154" y="130"/>
                    </a:lnTo>
                    <a:lnTo>
                      <a:pt x="159" y="142"/>
                    </a:lnTo>
                    <a:lnTo>
                      <a:pt x="163" y="156"/>
                    </a:lnTo>
                    <a:lnTo>
                      <a:pt x="168" y="168"/>
                    </a:lnTo>
                    <a:lnTo>
                      <a:pt x="172" y="179"/>
                    </a:lnTo>
                    <a:lnTo>
                      <a:pt x="177" y="189"/>
                    </a:lnTo>
                    <a:lnTo>
                      <a:pt x="180" y="197"/>
                    </a:lnTo>
                    <a:lnTo>
                      <a:pt x="185" y="203"/>
                    </a:lnTo>
                    <a:lnTo>
                      <a:pt x="189" y="209"/>
                    </a:lnTo>
                    <a:lnTo>
                      <a:pt x="194" y="213"/>
                    </a:lnTo>
                    <a:lnTo>
                      <a:pt x="198" y="214"/>
                    </a:lnTo>
                    <a:lnTo>
                      <a:pt x="203" y="216"/>
                    </a:lnTo>
                    <a:lnTo>
                      <a:pt x="208" y="214"/>
                    </a:lnTo>
                    <a:lnTo>
                      <a:pt x="212" y="214"/>
                    </a:lnTo>
                    <a:lnTo>
                      <a:pt x="215" y="216"/>
                    </a:lnTo>
                    <a:lnTo>
                      <a:pt x="220" y="216"/>
                    </a:lnTo>
                    <a:lnTo>
                      <a:pt x="225" y="217"/>
                    </a:lnTo>
                    <a:lnTo>
                      <a:pt x="229" y="220"/>
                    </a:lnTo>
                    <a:lnTo>
                      <a:pt x="234" y="226"/>
                    </a:lnTo>
                    <a:lnTo>
                      <a:pt x="238" y="229"/>
                    </a:lnTo>
                    <a:lnTo>
                      <a:pt x="243" y="233"/>
                    </a:lnTo>
                    <a:lnTo>
                      <a:pt x="248" y="234"/>
                    </a:lnTo>
                    <a:lnTo>
                      <a:pt x="251" y="229"/>
                    </a:lnTo>
                    <a:lnTo>
                      <a:pt x="255" y="217"/>
                    </a:lnTo>
                    <a:lnTo>
                      <a:pt x="260" y="199"/>
                    </a:lnTo>
                    <a:lnTo>
                      <a:pt x="264" y="171"/>
                    </a:lnTo>
                    <a:lnTo>
                      <a:pt x="269" y="136"/>
                    </a:lnTo>
                    <a:lnTo>
                      <a:pt x="274" y="97"/>
                    </a:lnTo>
                    <a:lnTo>
                      <a:pt x="278" y="60"/>
                    </a:lnTo>
                    <a:lnTo>
                      <a:pt x="283" y="28"/>
                    </a:lnTo>
                    <a:lnTo>
                      <a:pt x="286" y="8"/>
                    </a:lnTo>
                    <a:lnTo>
                      <a:pt x="291" y="0"/>
                    </a:lnTo>
                    <a:lnTo>
                      <a:pt x="295" y="5"/>
                    </a:lnTo>
                    <a:lnTo>
                      <a:pt x="300" y="22"/>
                    </a:lnTo>
                    <a:lnTo>
                      <a:pt x="304" y="39"/>
                    </a:lnTo>
                    <a:lnTo>
                      <a:pt x="309" y="79"/>
                    </a:lnTo>
                    <a:lnTo>
                      <a:pt x="314" y="125"/>
                    </a:lnTo>
                    <a:lnTo>
                      <a:pt x="318" y="163"/>
                    </a:lnTo>
                    <a:lnTo>
                      <a:pt x="321" y="203"/>
                    </a:lnTo>
                    <a:lnTo>
                      <a:pt x="326" y="239"/>
                    </a:lnTo>
                    <a:lnTo>
                      <a:pt x="331" y="271"/>
                    </a:lnTo>
                    <a:lnTo>
                      <a:pt x="335" y="297"/>
                    </a:lnTo>
                    <a:lnTo>
                      <a:pt x="340" y="306"/>
                    </a:lnTo>
                    <a:lnTo>
                      <a:pt x="344" y="306"/>
                    </a:lnTo>
                    <a:lnTo>
                      <a:pt x="349" y="291"/>
                    </a:lnTo>
                    <a:lnTo>
                      <a:pt x="354" y="274"/>
                    </a:lnTo>
                    <a:lnTo>
                      <a:pt x="357" y="249"/>
                    </a:lnTo>
                    <a:lnTo>
                      <a:pt x="361" y="228"/>
                    </a:lnTo>
                    <a:lnTo>
                      <a:pt x="366" y="209"/>
                    </a:lnTo>
                    <a:lnTo>
                      <a:pt x="370" y="193"/>
                    </a:lnTo>
                    <a:lnTo>
                      <a:pt x="375" y="193"/>
                    </a:lnTo>
                    <a:lnTo>
                      <a:pt x="380" y="189"/>
                    </a:lnTo>
                    <a:lnTo>
                      <a:pt x="384" y="191"/>
                    </a:lnTo>
                    <a:lnTo>
                      <a:pt x="389" y="193"/>
                    </a:lnTo>
                    <a:lnTo>
                      <a:pt x="392" y="193"/>
                    </a:lnTo>
                    <a:lnTo>
                      <a:pt x="397" y="189"/>
                    </a:lnTo>
                    <a:lnTo>
                      <a:pt x="401" y="174"/>
                    </a:lnTo>
                    <a:lnTo>
                      <a:pt x="406" y="150"/>
                    </a:lnTo>
                    <a:lnTo>
                      <a:pt x="410" y="122"/>
                    </a:lnTo>
                    <a:lnTo>
                      <a:pt x="415" y="94"/>
                    </a:lnTo>
                    <a:lnTo>
                      <a:pt x="420" y="71"/>
                    </a:lnTo>
                    <a:lnTo>
                      <a:pt x="424" y="59"/>
                    </a:lnTo>
                    <a:lnTo>
                      <a:pt x="427" y="45"/>
                    </a:lnTo>
                    <a:lnTo>
                      <a:pt x="432" y="39"/>
                    </a:lnTo>
                    <a:lnTo>
                      <a:pt x="436" y="40"/>
                    </a:lnTo>
                    <a:lnTo>
                      <a:pt x="441" y="50"/>
                    </a:lnTo>
                    <a:lnTo>
                      <a:pt x="446" y="53"/>
                    </a:lnTo>
                    <a:lnTo>
                      <a:pt x="450" y="60"/>
                    </a:lnTo>
                    <a:lnTo>
                      <a:pt x="455" y="76"/>
                    </a:lnTo>
                    <a:lnTo>
                      <a:pt x="459" y="103"/>
                    </a:lnTo>
                    <a:lnTo>
                      <a:pt x="463" y="133"/>
                    </a:lnTo>
                    <a:lnTo>
                      <a:pt x="467" y="160"/>
                    </a:lnTo>
                    <a:lnTo>
                      <a:pt x="472" y="196"/>
                    </a:lnTo>
                    <a:lnTo>
                      <a:pt x="476" y="228"/>
                    </a:lnTo>
                    <a:lnTo>
                      <a:pt x="481" y="257"/>
                    </a:lnTo>
                    <a:lnTo>
                      <a:pt x="486" y="288"/>
                    </a:lnTo>
                    <a:lnTo>
                      <a:pt x="490" y="306"/>
                    </a:lnTo>
                    <a:lnTo>
                      <a:pt x="495" y="317"/>
                    </a:lnTo>
                    <a:lnTo>
                      <a:pt x="498" y="311"/>
                    </a:lnTo>
                    <a:lnTo>
                      <a:pt x="502" y="297"/>
                    </a:lnTo>
                    <a:lnTo>
                      <a:pt x="507" y="288"/>
                    </a:lnTo>
                    <a:lnTo>
                      <a:pt x="512" y="273"/>
                    </a:lnTo>
                    <a:lnTo>
                      <a:pt x="516" y="249"/>
                    </a:lnTo>
                    <a:lnTo>
                      <a:pt x="521" y="223"/>
                    </a:lnTo>
                    <a:lnTo>
                      <a:pt x="526" y="194"/>
                    </a:lnTo>
                    <a:lnTo>
                      <a:pt x="530" y="165"/>
                    </a:lnTo>
                    <a:lnTo>
                      <a:pt x="533" y="131"/>
                    </a:lnTo>
                    <a:lnTo>
                      <a:pt x="538" y="106"/>
                    </a:lnTo>
                    <a:lnTo>
                      <a:pt x="542" y="77"/>
                    </a:lnTo>
                    <a:lnTo>
                      <a:pt x="547" y="62"/>
                    </a:lnTo>
                    <a:lnTo>
                      <a:pt x="552" y="60"/>
                    </a:lnTo>
                    <a:lnTo>
                      <a:pt x="556" y="54"/>
                    </a:lnTo>
                    <a:lnTo>
                      <a:pt x="561" y="50"/>
                    </a:lnTo>
                    <a:lnTo>
                      <a:pt x="565" y="63"/>
                    </a:lnTo>
                    <a:lnTo>
                      <a:pt x="568" y="73"/>
                    </a:lnTo>
                    <a:lnTo>
                      <a:pt x="573" y="88"/>
                    </a:lnTo>
                    <a:lnTo>
                      <a:pt x="578" y="110"/>
                    </a:lnTo>
                    <a:lnTo>
                      <a:pt x="582" y="133"/>
                    </a:lnTo>
                    <a:lnTo>
                      <a:pt x="587" y="153"/>
                    </a:lnTo>
                    <a:lnTo>
                      <a:pt x="592" y="185"/>
                    </a:lnTo>
                    <a:lnTo>
                      <a:pt x="596" y="186"/>
                    </a:lnTo>
                    <a:lnTo>
                      <a:pt x="601" y="180"/>
                    </a:lnTo>
                    <a:lnTo>
                      <a:pt x="604" y="189"/>
                    </a:lnTo>
                    <a:lnTo>
                      <a:pt x="608" y="206"/>
                    </a:lnTo>
                    <a:lnTo>
                      <a:pt x="613" y="216"/>
                    </a:lnTo>
                    <a:lnTo>
                      <a:pt x="618" y="229"/>
                    </a:lnTo>
                    <a:lnTo>
                      <a:pt x="622" y="231"/>
                    </a:lnTo>
                    <a:lnTo>
                      <a:pt x="627" y="222"/>
                    </a:lnTo>
                    <a:lnTo>
                      <a:pt x="631" y="217"/>
                    </a:lnTo>
                    <a:lnTo>
                      <a:pt x="636" y="206"/>
                    </a:lnTo>
                    <a:lnTo>
                      <a:pt x="639" y="211"/>
                    </a:lnTo>
                    <a:lnTo>
                      <a:pt x="644" y="216"/>
                    </a:lnTo>
                    <a:lnTo>
                      <a:pt x="648" y="157"/>
                    </a:lnTo>
                    <a:lnTo>
                      <a:pt x="653" y="157"/>
                    </a:lnTo>
                    <a:lnTo>
                      <a:pt x="658" y="262"/>
                    </a:lnTo>
                    <a:lnTo>
                      <a:pt x="662" y="262"/>
                    </a:lnTo>
                    <a:lnTo>
                      <a:pt x="667" y="240"/>
                    </a:lnTo>
                    <a:lnTo>
                      <a:pt x="671" y="237"/>
                    </a:lnTo>
                    <a:lnTo>
                      <a:pt x="674" y="214"/>
                    </a:lnTo>
                    <a:lnTo>
                      <a:pt x="679" y="200"/>
                    </a:lnTo>
                    <a:lnTo>
                      <a:pt x="684" y="160"/>
                    </a:lnTo>
                    <a:lnTo>
                      <a:pt x="688" y="131"/>
                    </a:lnTo>
                    <a:lnTo>
                      <a:pt x="693" y="119"/>
                    </a:lnTo>
                    <a:lnTo>
                      <a:pt x="697" y="97"/>
                    </a:lnTo>
                    <a:lnTo>
                      <a:pt x="702" y="97"/>
                    </a:lnTo>
                    <a:lnTo>
                      <a:pt x="707" y="90"/>
                    </a:lnTo>
                    <a:lnTo>
                      <a:pt x="710" y="74"/>
                    </a:lnTo>
                    <a:lnTo>
                      <a:pt x="714" y="73"/>
                    </a:lnTo>
                    <a:lnTo>
                      <a:pt x="719" y="77"/>
                    </a:lnTo>
                    <a:lnTo>
                      <a:pt x="724" y="90"/>
                    </a:lnTo>
                    <a:lnTo>
                      <a:pt x="728" y="120"/>
                    </a:lnTo>
                    <a:lnTo>
                      <a:pt x="733" y="139"/>
                    </a:lnTo>
                    <a:lnTo>
                      <a:pt x="737" y="157"/>
                    </a:lnTo>
                    <a:lnTo>
                      <a:pt x="742" y="185"/>
                    </a:lnTo>
                    <a:lnTo>
                      <a:pt x="745" y="185"/>
                    </a:lnTo>
                    <a:lnTo>
                      <a:pt x="750" y="185"/>
                    </a:lnTo>
                    <a:lnTo>
                      <a:pt x="754" y="202"/>
                    </a:lnTo>
                    <a:lnTo>
                      <a:pt x="759" y="213"/>
                    </a:lnTo>
                    <a:lnTo>
                      <a:pt x="763" y="228"/>
                    </a:lnTo>
                    <a:lnTo>
                      <a:pt x="768" y="197"/>
                    </a:lnTo>
                    <a:lnTo>
                      <a:pt x="773" y="174"/>
                    </a:lnTo>
                    <a:lnTo>
                      <a:pt x="777" y="196"/>
                    </a:lnTo>
                    <a:lnTo>
                      <a:pt x="780" y="206"/>
                    </a:lnTo>
                    <a:lnTo>
                      <a:pt x="785" y="202"/>
                    </a:lnTo>
                    <a:lnTo>
                      <a:pt x="790" y="197"/>
                    </a:lnTo>
                    <a:lnTo>
                      <a:pt x="794" y="202"/>
                    </a:lnTo>
                    <a:lnTo>
                      <a:pt x="799" y="186"/>
                    </a:lnTo>
                    <a:lnTo>
                      <a:pt x="803" y="166"/>
                    </a:lnTo>
                    <a:lnTo>
                      <a:pt x="808" y="143"/>
                    </a:lnTo>
                    <a:lnTo>
                      <a:pt x="813" y="139"/>
                    </a:lnTo>
                    <a:lnTo>
                      <a:pt x="816" y="116"/>
                    </a:lnTo>
                    <a:lnTo>
                      <a:pt x="820" y="97"/>
                    </a:lnTo>
                    <a:lnTo>
                      <a:pt x="825" y="90"/>
                    </a:lnTo>
                    <a:lnTo>
                      <a:pt x="830" y="82"/>
                    </a:lnTo>
                    <a:lnTo>
                      <a:pt x="834" y="123"/>
                    </a:lnTo>
                    <a:lnTo>
                      <a:pt x="839" y="123"/>
                    </a:lnTo>
                    <a:lnTo>
                      <a:pt x="843" y="133"/>
                    </a:lnTo>
                    <a:lnTo>
                      <a:pt x="848" y="150"/>
                    </a:lnTo>
                    <a:lnTo>
                      <a:pt x="851" y="163"/>
                    </a:lnTo>
                    <a:lnTo>
                      <a:pt x="856" y="183"/>
                    </a:lnTo>
                    <a:lnTo>
                      <a:pt x="860" y="206"/>
                    </a:lnTo>
                    <a:lnTo>
                      <a:pt x="865" y="222"/>
                    </a:lnTo>
                    <a:lnTo>
                      <a:pt x="869" y="208"/>
                    </a:lnTo>
                    <a:lnTo>
                      <a:pt x="874" y="200"/>
                    </a:lnTo>
                    <a:lnTo>
                      <a:pt x="879" y="206"/>
                    </a:lnTo>
                    <a:lnTo>
                      <a:pt x="883" y="214"/>
                    </a:lnTo>
                  </a:path>
                </a:pathLst>
              </a:custGeom>
              <a:noFill/>
              <a:ln w="9525">
                <a:solidFill>
                  <a:srgbClr val="000000"/>
                </a:solidFill>
                <a:prstDash val="solid"/>
                <a:round/>
                <a:headEnd/>
                <a:tailEnd/>
              </a:ln>
            </p:spPr>
            <p:txBody>
              <a:bodyPr/>
              <a:lstStyle/>
              <a:p>
                <a:endParaRPr lang="en-US"/>
              </a:p>
            </p:txBody>
          </p:sp>
          <p:sp>
            <p:nvSpPr>
              <p:cNvPr id="61" name="Freeform 32"/>
              <p:cNvSpPr>
                <a:spLocks/>
              </p:cNvSpPr>
              <p:nvPr/>
            </p:nvSpPr>
            <p:spPr bwMode="auto">
              <a:xfrm>
                <a:off x="7114527" y="2443914"/>
                <a:ext cx="1514989" cy="633825"/>
              </a:xfrm>
              <a:custGeom>
                <a:avLst/>
                <a:gdLst>
                  <a:gd name="T0" fmla="*/ 13 w 883"/>
                  <a:gd name="T1" fmla="*/ 242 h 294"/>
                  <a:gd name="T2" fmla="*/ 31 w 883"/>
                  <a:gd name="T3" fmla="*/ 285 h 294"/>
                  <a:gd name="T4" fmla="*/ 48 w 883"/>
                  <a:gd name="T5" fmla="*/ 314 h 294"/>
                  <a:gd name="T6" fmla="*/ 66 w 883"/>
                  <a:gd name="T7" fmla="*/ 305 h 294"/>
                  <a:gd name="T8" fmla="*/ 83 w 883"/>
                  <a:gd name="T9" fmla="*/ 259 h 294"/>
                  <a:gd name="T10" fmla="*/ 102 w 883"/>
                  <a:gd name="T11" fmla="*/ 192 h 294"/>
                  <a:gd name="T12" fmla="*/ 119 w 883"/>
                  <a:gd name="T13" fmla="*/ 135 h 294"/>
                  <a:gd name="T14" fmla="*/ 137 w 883"/>
                  <a:gd name="T15" fmla="*/ 139 h 294"/>
                  <a:gd name="T16" fmla="*/ 154 w 883"/>
                  <a:gd name="T17" fmla="*/ 197 h 294"/>
                  <a:gd name="T18" fmla="*/ 172 w 883"/>
                  <a:gd name="T19" fmla="*/ 267 h 294"/>
                  <a:gd name="T20" fmla="*/ 189 w 883"/>
                  <a:gd name="T21" fmla="*/ 310 h 294"/>
                  <a:gd name="T22" fmla="*/ 208 w 883"/>
                  <a:gd name="T23" fmla="*/ 327 h 294"/>
                  <a:gd name="T24" fmla="*/ 225 w 883"/>
                  <a:gd name="T25" fmla="*/ 348 h 294"/>
                  <a:gd name="T26" fmla="*/ 243 w 883"/>
                  <a:gd name="T27" fmla="*/ 369 h 294"/>
                  <a:gd name="T28" fmla="*/ 260 w 883"/>
                  <a:gd name="T29" fmla="*/ 275 h 294"/>
                  <a:gd name="T30" fmla="*/ 278 w 883"/>
                  <a:gd name="T31" fmla="*/ 61 h 294"/>
                  <a:gd name="T32" fmla="*/ 295 w 883"/>
                  <a:gd name="T33" fmla="*/ 18 h 294"/>
                  <a:gd name="T34" fmla="*/ 314 w 883"/>
                  <a:gd name="T35" fmla="*/ 212 h 294"/>
                  <a:gd name="T36" fmla="*/ 331 w 883"/>
                  <a:gd name="T37" fmla="*/ 416 h 294"/>
                  <a:gd name="T38" fmla="*/ 349 w 883"/>
                  <a:gd name="T39" fmla="*/ 408 h 294"/>
                  <a:gd name="T40" fmla="*/ 366 w 883"/>
                  <a:gd name="T41" fmla="*/ 285 h 294"/>
                  <a:gd name="T42" fmla="*/ 384 w 883"/>
                  <a:gd name="T43" fmla="*/ 285 h 294"/>
                  <a:gd name="T44" fmla="*/ 401 w 883"/>
                  <a:gd name="T45" fmla="*/ 253 h 294"/>
                  <a:gd name="T46" fmla="*/ 420 w 883"/>
                  <a:gd name="T47" fmla="*/ 112 h 294"/>
                  <a:gd name="T48" fmla="*/ 436 w 883"/>
                  <a:gd name="T49" fmla="*/ 66 h 294"/>
                  <a:gd name="T50" fmla="*/ 455 w 883"/>
                  <a:gd name="T51" fmla="*/ 111 h 294"/>
                  <a:gd name="T52" fmla="*/ 472 w 883"/>
                  <a:gd name="T53" fmla="*/ 305 h 294"/>
                  <a:gd name="T54" fmla="*/ 490 w 883"/>
                  <a:gd name="T55" fmla="*/ 478 h 294"/>
                  <a:gd name="T56" fmla="*/ 507 w 883"/>
                  <a:gd name="T57" fmla="*/ 464 h 294"/>
                  <a:gd name="T58" fmla="*/ 526 w 883"/>
                  <a:gd name="T59" fmla="*/ 293 h 294"/>
                  <a:gd name="T60" fmla="*/ 542 w 883"/>
                  <a:gd name="T61" fmla="*/ 111 h 294"/>
                  <a:gd name="T62" fmla="*/ 561 w 883"/>
                  <a:gd name="T63" fmla="*/ 72 h 294"/>
                  <a:gd name="T64" fmla="*/ 578 w 883"/>
                  <a:gd name="T65" fmla="*/ 150 h 294"/>
                  <a:gd name="T66" fmla="*/ 596 w 883"/>
                  <a:gd name="T67" fmla="*/ 264 h 294"/>
                  <a:gd name="T68" fmla="*/ 613 w 883"/>
                  <a:gd name="T69" fmla="*/ 305 h 294"/>
                  <a:gd name="T70" fmla="*/ 631 w 883"/>
                  <a:gd name="T71" fmla="*/ 275 h 294"/>
                  <a:gd name="T72" fmla="*/ 648 w 883"/>
                  <a:gd name="T73" fmla="*/ 291 h 294"/>
                  <a:gd name="T74" fmla="*/ 667 w 883"/>
                  <a:gd name="T75" fmla="*/ 349 h 294"/>
                  <a:gd name="T76" fmla="*/ 684 w 883"/>
                  <a:gd name="T77" fmla="*/ 242 h 294"/>
                  <a:gd name="T78" fmla="*/ 702 w 883"/>
                  <a:gd name="T79" fmla="*/ 141 h 294"/>
                  <a:gd name="T80" fmla="*/ 719 w 883"/>
                  <a:gd name="T81" fmla="*/ 120 h 294"/>
                  <a:gd name="T82" fmla="*/ 737 w 883"/>
                  <a:gd name="T83" fmla="*/ 197 h 294"/>
                  <a:gd name="T84" fmla="*/ 754 w 883"/>
                  <a:gd name="T85" fmla="*/ 301 h 294"/>
                  <a:gd name="T86" fmla="*/ 773 w 883"/>
                  <a:gd name="T87" fmla="*/ 353 h 294"/>
                  <a:gd name="T88" fmla="*/ 790 w 883"/>
                  <a:gd name="T89" fmla="*/ 348 h 294"/>
                  <a:gd name="T90" fmla="*/ 808 w 883"/>
                  <a:gd name="T91" fmla="*/ 291 h 294"/>
                  <a:gd name="T92" fmla="*/ 825 w 883"/>
                  <a:gd name="T93" fmla="*/ 180 h 294"/>
                  <a:gd name="T94" fmla="*/ 843 w 883"/>
                  <a:gd name="T95" fmla="*/ 178 h 294"/>
                  <a:gd name="T96" fmla="*/ 860 w 883"/>
                  <a:gd name="T97" fmla="*/ 218 h 294"/>
                  <a:gd name="T98" fmla="*/ 879 w 883"/>
                  <a:gd name="T99" fmla="*/ 208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294"/>
                  <a:gd name="T152" fmla="*/ 883 w 883"/>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294">
                    <a:moveTo>
                      <a:pt x="0" y="133"/>
                    </a:moveTo>
                    <a:lnTo>
                      <a:pt x="3" y="136"/>
                    </a:lnTo>
                    <a:lnTo>
                      <a:pt x="8" y="139"/>
                    </a:lnTo>
                    <a:lnTo>
                      <a:pt x="13" y="143"/>
                    </a:lnTo>
                    <a:lnTo>
                      <a:pt x="17" y="149"/>
                    </a:lnTo>
                    <a:lnTo>
                      <a:pt x="22" y="156"/>
                    </a:lnTo>
                    <a:lnTo>
                      <a:pt x="26" y="162"/>
                    </a:lnTo>
                    <a:lnTo>
                      <a:pt x="31" y="168"/>
                    </a:lnTo>
                    <a:lnTo>
                      <a:pt x="36" y="174"/>
                    </a:lnTo>
                    <a:lnTo>
                      <a:pt x="39" y="179"/>
                    </a:lnTo>
                    <a:lnTo>
                      <a:pt x="43" y="182"/>
                    </a:lnTo>
                    <a:lnTo>
                      <a:pt x="48" y="185"/>
                    </a:lnTo>
                    <a:lnTo>
                      <a:pt x="53" y="186"/>
                    </a:lnTo>
                    <a:lnTo>
                      <a:pt x="57" y="186"/>
                    </a:lnTo>
                    <a:lnTo>
                      <a:pt x="62" y="185"/>
                    </a:lnTo>
                    <a:lnTo>
                      <a:pt x="66" y="180"/>
                    </a:lnTo>
                    <a:lnTo>
                      <a:pt x="71" y="176"/>
                    </a:lnTo>
                    <a:lnTo>
                      <a:pt x="74" y="169"/>
                    </a:lnTo>
                    <a:lnTo>
                      <a:pt x="79" y="162"/>
                    </a:lnTo>
                    <a:lnTo>
                      <a:pt x="83" y="153"/>
                    </a:lnTo>
                    <a:lnTo>
                      <a:pt x="88" y="142"/>
                    </a:lnTo>
                    <a:lnTo>
                      <a:pt x="93" y="133"/>
                    </a:lnTo>
                    <a:lnTo>
                      <a:pt x="97" y="123"/>
                    </a:lnTo>
                    <a:lnTo>
                      <a:pt x="102" y="113"/>
                    </a:lnTo>
                    <a:lnTo>
                      <a:pt x="106" y="103"/>
                    </a:lnTo>
                    <a:lnTo>
                      <a:pt x="109" y="94"/>
                    </a:lnTo>
                    <a:lnTo>
                      <a:pt x="114" y="86"/>
                    </a:lnTo>
                    <a:lnTo>
                      <a:pt x="119" y="80"/>
                    </a:lnTo>
                    <a:lnTo>
                      <a:pt x="123" y="76"/>
                    </a:lnTo>
                    <a:lnTo>
                      <a:pt x="128" y="76"/>
                    </a:lnTo>
                    <a:lnTo>
                      <a:pt x="132" y="77"/>
                    </a:lnTo>
                    <a:lnTo>
                      <a:pt x="137" y="82"/>
                    </a:lnTo>
                    <a:lnTo>
                      <a:pt x="142" y="88"/>
                    </a:lnTo>
                    <a:lnTo>
                      <a:pt x="145" y="94"/>
                    </a:lnTo>
                    <a:lnTo>
                      <a:pt x="149" y="105"/>
                    </a:lnTo>
                    <a:lnTo>
                      <a:pt x="154" y="116"/>
                    </a:lnTo>
                    <a:lnTo>
                      <a:pt x="159" y="126"/>
                    </a:lnTo>
                    <a:lnTo>
                      <a:pt x="163" y="137"/>
                    </a:lnTo>
                    <a:lnTo>
                      <a:pt x="168" y="148"/>
                    </a:lnTo>
                    <a:lnTo>
                      <a:pt x="172" y="157"/>
                    </a:lnTo>
                    <a:lnTo>
                      <a:pt x="177" y="166"/>
                    </a:lnTo>
                    <a:lnTo>
                      <a:pt x="180" y="174"/>
                    </a:lnTo>
                    <a:lnTo>
                      <a:pt x="185" y="179"/>
                    </a:lnTo>
                    <a:lnTo>
                      <a:pt x="189" y="183"/>
                    </a:lnTo>
                    <a:lnTo>
                      <a:pt x="194" y="186"/>
                    </a:lnTo>
                    <a:lnTo>
                      <a:pt x="198" y="189"/>
                    </a:lnTo>
                    <a:lnTo>
                      <a:pt x="203" y="191"/>
                    </a:lnTo>
                    <a:lnTo>
                      <a:pt x="208" y="193"/>
                    </a:lnTo>
                    <a:lnTo>
                      <a:pt x="212" y="196"/>
                    </a:lnTo>
                    <a:lnTo>
                      <a:pt x="215" y="199"/>
                    </a:lnTo>
                    <a:lnTo>
                      <a:pt x="220" y="202"/>
                    </a:lnTo>
                    <a:lnTo>
                      <a:pt x="225" y="205"/>
                    </a:lnTo>
                    <a:lnTo>
                      <a:pt x="229" y="209"/>
                    </a:lnTo>
                    <a:lnTo>
                      <a:pt x="234" y="214"/>
                    </a:lnTo>
                    <a:lnTo>
                      <a:pt x="238" y="217"/>
                    </a:lnTo>
                    <a:lnTo>
                      <a:pt x="243" y="217"/>
                    </a:lnTo>
                    <a:lnTo>
                      <a:pt x="248" y="213"/>
                    </a:lnTo>
                    <a:lnTo>
                      <a:pt x="251" y="203"/>
                    </a:lnTo>
                    <a:lnTo>
                      <a:pt x="255" y="186"/>
                    </a:lnTo>
                    <a:lnTo>
                      <a:pt x="260" y="162"/>
                    </a:lnTo>
                    <a:lnTo>
                      <a:pt x="264" y="133"/>
                    </a:lnTo>
                    <a:lnTo>
                      <a:pt x="269" y="99"/>
                    </a:lnTo>
                    <a:lnTo>
                      <a:pt x="274" y="65"/>
                    </a:lnTo>
                    <a:lnTo>
                      <a:pt x="278" y="36"/>
                    </a:lnTo>
                    <a:lnTo>
                      <a:pt x="283" y="14"/>
                    </a:lnTo>
                    <a:lnTo>
                      <a:pt x="286" y="2"/>
                    </a:lnTo>
                    <a:lnTo>
                      <a:pt x="291" y="0"/>
                    </a:lnTo>
                    <a:lnTo>
                      <a:pt x="295" y="11"/>
                    </a:lnTo>
                    <a:lnTo>
                      <a:pt x="300" y="31"/>
                    </a:lnTo>
                    <a:lnTo>
                      <a:pt x="304" y="59"/>
                    </a:lnTo>
                    <a:lnTo>
                      <a:pt x="309" y="88"/>
                    </a:lnTo>
                    <a:lnTo>
                      <a:pt x="314" y="125"/>
                    </a:lnTo>
                    <a:lnTo>
                      <a:pt x="318" y="162"/>
                    </a:lnTo>
                    <a:lnTo>
                      <a:pt x="321" y="194"/>
                    </a:lnTo>
                    <a:lnTo>
                      <a:pt x="326" y="225"/>
                    </a:lnTo>
                    <a:lnTo>
                      <a:pt x="331" y="245"/>
                    </a:lnTo>
                    <a:lnTo>
                      <a:pt x="335" y="259"/>
                    </a:lnTo>
                    <a:lnTo>
                      <a:pt x="340" y="262"/>
                    </a:lnTo>
                    <a:lnTo>
                      <a:pt x="344" y="256"/>
                    </a:lnTo>
                    <a:lnTo>
                      <a:pt x="349" y="240"/>
                    </a:lnTo>
                    <a:lnTo>
                      <a:pt x="354" y="219"/>
                    </a:lnTo>
                    <a:lnTo>
                      <a:pt x="357" y="199"/>
                    </a:lnTo>
                    <a:lnTo>
                      <a:pt x="361" y="182"/>
                    </a:lnTo>
                    <a:lnTo>
                      <a:pt x="366" y="168"/>
                    </a:lnTo>
                    <a:lnTo>
                      <a:pt x="370" y="162"/>
                    </a:lnTo>
                    <a:lnTo>
                      <a:pt x="375" y="162"/>
                    </a:lnTo>
                    <a:lnTo>
                      <a:pt x="380" y="163"/>
                    </a:lnTo>
                    <a:lnTo>
                      <a:pt x="384" y="168"/>
                    </a:lnTo>
                    <a:lnTo>
                      <a:pt x="389" y="171"/>
                    </a:lnTo>
                    <a:lnTo>
                      <a:pt x="392" y="171"/>
                    </a:lnTo>
                    <a:lnTo>
                      <a:pt x="397" y="166"/>
                    </a:lnTo>
                    <a:lnTo>
                      <a:pt x="401" y="149"/>
                    </a:lnTo>
                    <a:lnTo>
                      <a:pt x="406" y="131"/>
                    </a:lnTo>
                    <a:lnTo>
                      <a:pt x="410" y="110"/>
                    </a:lnTo>
                    <a:lnTo>
                      <a:pt x="415" y="85"/>
                    </a:lnTo>
                    <a:lnTo>
                      <a:pt x="420" y="66"/>
                    </a:lnTo>
                    <a:lnTo>
                      <a:pt x="424" y="53"/>
                    </a:lnTo>
                    <a:lnTo>
                      <a:pt x="427" y="42"/>
                    </a:lnTo>
                    <a:lnTo>
                      <a:pt x="432" y="37"/>
                    </a:lnTo>
                    <a:lnTo>
                      <a:pt x="436" y="39"/>
                    </a:lnTo>
                    <a:lnTo>
                      <a:pt x="441" y="40"/>
                    </a:lnTo>
                    <a:lnTo>
                      <a:pt x="446" y="42"/>
                    </a:lnTo>
                    <a:lnTo>
                      <a:pt x="450" y="50"/>
                    </a:lnTo>
                    <a:lnTo>
                      <a:pt x="455" y="65"/>
                    </a:lnTo>
                    <a:lnTo>
                      <a:pt x="459" y="90"/>
                    </a:lnTo>
                    <a:lnTo>
                      <a:pt x="463" y="119"/>
                    </a:lnTo>
                    <a:lnTo>
                      <a:pt x="467" y="148"/>
                    </a:lnTo>
                    <a:lnTo>
                      <a:pt x="472" y="180"/>
                    </a:lnTo>
                    <a:lnTo>
                      <a:pt x="476" y="211"/>
                    </a:lnTo>
                    <a:lnTo>
                      <a:pt x="481" y="239"/>
                    </a:lnTo>
                    <a:lnTo>
                      <a:pt x="486" y="263"/>
                    </a:lnTo>
                    <a:lnTo>
                      <a:pt x="490" y="282"/>
                    </a:lnTo>
                    <a:lnTo>
                      <a:pt x="495" y="293"/>
                    </a:lnTo>
                    <a:lnTo>
                      <a:pt x="498" y="294"/>
                    </a:lnTo>
                    <a:lnTo>
                      <a:pt x="502" y="286"/>
                    </a:lnTo>
                    <a:lnTo>
                      <a:pt x="507" y="273"/>
                    </a:lnTo>
                    <a:lnTo>
                      <a:pt x="512" y="259"/>
                    </a:lnTo>
                    <a:lnTo>
                      <a:pt x="516" y="233"/>
                    </a:lnTo>
                    <a:lnTo>
                      <a:pt x="521" y="203"/>
                    </a:lnTo>
                    <a:lnTo>
                      <a:pt x="526" y="173"/>
                    </a:lnTo>
                    <a:lnTo>
                      <a:pt x="530" y="140"/>
                    </a:lnTo>
                    <a:lnTo>
                      <a:pt x="533" y="111"/>
                    </a:lnTo>
                    <a:lnTo>
                      <a:pt x="538" y="86"/>
                    </a:lnTo>
                    <a:lnTo>
                      <a:pt x="542" y="65"/>
                    </a:lnTo>
                    <a:lnTo>
                      <a:pt x="547" y="56"/>
                    </a:lnTo>
                    <a:lnTo>
                      <a:pt x="552" y="46"/>
                    </a:lnTo>
                    <a:lnTo>
                      <a:pt x="556" y="42"/>
                    </a:lnTo>
                    <a:lnTo>
                      <a:pt x="561" y="42"/>
                    </a:lnTo>
                    <a:lnTo>
                      <a:pt x="565" y="51"/>
                    </a:lnTo>
                    <a:lnTo>
                      <a:pt x="568" y="62"/>
                    </a:lnTo>
                    <a:lnTo>
                      <a:pt x="573" y="71"/>
                    </a:lnTo>
                    <a:lnTo>
                      <a:pt x="578" y="88"/>
                    </a:lnTo>
                    <a:lnTo>
                      <a:pt x="582" y="108"/>
                    </a:lnTo>
                    <a:lnTo>
                      <a:pt x="587" y="123"/>
                    </a:lnTo>
                    <a:lnTo>
                      <a:pt x="592" y="142"/>
                    </a:lnTo>
                    <a:lnTo>
                      <a:pt x="596" y="156"/>
                    </a:lnTo>
                    <a:lnTo>
                      <a:pt x="601" y="163"/>
                    </a:lnTo>
                    <a:lnTo>
                      <a:pt x="604" y="176"/>
                    </a:lnTo>
                    <a:lnTo>
                      <a:pt x="608" y="179"/>
                    </a:lnTo>
                    <a:lnTo>
                      <a:pt x="613" y="180"/>
                    </a:lnTo>
                    <a:lnTo>
                      <a:pt x="618" y="185"/>
                    </a:lnTo>
                    <a:lnTo>
                      <a:pt x="622" y="179"/>
                    </a:lnTo>
                    <a:lnTo>
                      <a:pt x="627" y="171"/>
                    </a:lnTo>
                    <a:lnTo>
                      <a:pt x="631" y="162"/>
                    </a:lnTo>
                    <a:lnTo>
                      <a:pt x="636" y="156"/>
                    </a:lnTo>
                    <a:lnTo>
                      <a:pt x="639" y="156"/>
                    </a:lnTo>
                    <a:lnTo>
                      <a:pt x="644" y="162"/>
                    </a:lnTo>
                    <a:lnTo>
                      <a:pt x="648" y="171"/>
                    </a:lnTo>
                    <a:lnTo>
                      <a:pt x="653" y="186"/>
                    </a:lnTo>
                    <a:lnTo>
                      <a:pt x="658" y="191"/>
                    </a:lnTo>
                    <a:lnTo>
                      <a:pt x="662" y="203"/>
                    </a:lnTo>
                    <a:lnTo>
                      <a:pt x="667" y="206"/>
                    </a:lnTo>
                    <a:lnTo>
                      <a:pt x="671" y="206"/>
                    </a:lnTo>
                    <a:lnTo>
                      <a:pt x="674" y="208"/>
                    </a:lnTo>
                    <a:lnTo>
                      <a:pt x="679" y="185"/>
                    </a:lnTo>
                    <a:lnTo>
                      <a:pt x="684" y="143"/>
                    </a:lnTo>
                    <a:lnTo>
                      <a:pt x="688" y="128"/>
                    </a:lnTo>
                    <a:lnTo>
                      <a:pt x="693" y="113"/>
                    </a:lnTo>
                    <a:lnTo>
                      <a:pt x="697" y="96"/>
                    </a:lnTo>
                    <a:lnTo>
                      <a:pt x="702" y="83"/>
                    </a:lnTo>
                    <a:lnTo>
                      <a:pt x="707" y="76"/>
                    </a:lnTo>
                    <a:lnTo>
                      <a:pt x="710" y="77"/>
                    </a:lnTo>
                    <a:lnTo>
                      <a:pt x="714" y="71"/>
                    </a:lnTo>
                    <a:lnTo>
                      <a:pt x="719" y="71"/>
                    </a:lnTo>
                    <a:lnTo>
                      <a:pt x="724" y="74"/>
                    </a:lnTo>
                    <a:lnTo>
                      <a:pt x="728" y="96"/>
                    </a:lnTo>
                    <a:lnTo>
                      <a:pt x="733" y="108"/>
                    </a:lnTo>
                    <a:lnTo>
                      <a:pt x="737" y="116"/>
                    </a:lnTo>
                    <a:lnTo>
                      <a:pt x="742" y="139"/>
                    </a:lnTo>
                    <a:lnTo>
                      <a:pt x="745" y="153"/>
                    </a:lnTo>
                    <a:lnTo>
                      <a:pt x="750" y="163"/>
                    </a:lnTo>
                    <a:lnTo>
                      <a:pt x="754" y="177"/>
                    </a:lnTo>
                    <a:lnTo>
                      <a:pt x="759" y="191"/>
                    </a:lnTo>
                    <a:lnTo>
                      <a:pt x="763" y="203"/>
                    </a:lnTo>
                    <a:lnTo>
                      <a:pt x="768" y="214"/>
                    </a:lnTo>
                    <a:lnTo>
                      <a:pt x="773" y="208"/>
                    </a:lnTo>
                    <a:lnTo>
                      <a:pt x="777" y="206"/>
                    </a:lnTo>
                    <a:lnTo>
                      <a:pt x="780" y="206"/>
                    </a:lnTo>
                    <a:lnTo>
                      <a:pt x="785" y="213"/>
                    </a:lnTo>
                    <a:lnTo>
                      <a:pt x="790" y="205"/>
                    </a:lnTo>
                    <a:lnTo>
                      <a:pt x="794" y="206"/>
                    </a:lnTo>
                    <a:lnTo>
                      <a:pt x="799" y="196"/>
                    </a:lnTo>
                    <a:lnTo>
                      <a:pt x="803" y="182"/>
                    </a:lnTo>
                    <a:lnTo>
                      <a:pt x="808" y="171"/>
                    </a:lnTo>
                    <a:lnTo>
                      <a:pt x="813" y="149"/>
                    </a:lnTo>
                    <a:lnTo>
                      <a:pt x="816" y="130"/>
                    </a:lnTo>
                    <a:lnTo>
                      <a:pt x="820" y="119"/>
                    </a:lnTo>
                    <a:lnTo>
                      <a:pt x="825" y="106"/>
                    </a:lnTo>
                    <a:lnTo>
                      <a:pt x="830" y="97"/>
                    </a:lnTo>
                    <a:lnTo>
                      <a:pt x="834" y="91"/>
                    </a:lnTo>
                    <a:lnTo>
                      <a:pt x="839" y="97"/>
                    </a:lnTo>
                    <a:lnTo>
                      <a:pt x="843" y="105"/>
                    </a:lnTo>
                    <a:lnTo>
                      <a:pt x="848" y="97"/>
                    </a:lnTo>
                    <a:lnTo>
                      <a:pt x="851" y="114"/>
                    </a:lnTo>
                    <a:lnTo>
                      <a:pt x="856" y="119"/>
                    </a:lnTo>
                    <a:lnTo>
                      <a:pt x="860" y="128"/>
                    </a:lnTo>
                    <a:lnTo>
                      <a:pt x="865" y="130"/>
                    </a:lnTo>
                    <a:lnTo>
                      <a:pt x="869" y="125"/>
                    </a:lnTo>
                    <a:lnTo>
                      <a:pt x="874" y="134"/>
                    </a:lnTo>
                    <a:lnTo>
                      <a:pt x="879" y="123"/>
                    </a:lnTo>
                    <a:lnTo>
                      <a:pt x="883" y="133"/>
                    </a:lnTo>
                  </a:path>
                </a:pathLst>
              </a:custGeom>
              <a:noFill/>
              <a:ln w="9525" cap="flat">
                <a:solidFill>
                  <a:srgbClr val="FF0000"/>
                </a:solidFill>
                <a:prstDash val="dash"/>
                <a:round/>
                <a:headEnd/>
                <a:tailEnd/>
              </a:ln>
            </p:spPr>
            <p:txBody>
              <a:bodyPr/>
              <a:lstStyle/>
              <a:p>
                <a:endParaRPr lang="en-US"/>
              </a:p>
            </p:txBody>
          </p:sp>
          <p:sp>
            <p:nvSpPr>
              <p:cNvPr id="62" name="Freeform 33"/>
              <p:cNvSpPr>
                <a:spLocks/>
              </p:cNvSpPr>
              <p:nvPr/>
            </p:nvSpPr>
            <p:spPr bwMode="auto">
              <a:xfrm>
                <a:off x="7114527" y="3153865"/>
                <a:ext cx="1514989" cy="269748"/>
              </a:xfrm>
              <a:custGeom>
                <a:avLst/>
                <a:gdLst>
                  <a:gd name="T0" fmla="*/ 13 w 883"/>
                  <a:gd name="T1" fmla="*/ 61 h 125"/>
                  <a:gd name="T2" fmla="*/ 31 w 883"/>
                  <a:gd name="T3" fmla="*/ 73 h 125"/>
                  <a:gd name="T4" fmla="*/ 48 w 883"/>
                  <a:gd name="T5" fmla="*/ 94 h 125"/>
                  <a:gd name="T6" fmla="*/ 66 w 883"/>
                  <a:gd name="T7" fmla="*/ 112 h 125"/>
                  <a:gd name="T8" fmla="*/ 83 w 883"/>
                  <a:gd name="T9" fmla="*/ 117 h 125"/>
                  <a:gd name="T10" fmla="*/ 102 w 883"/>
                  <a:gd name="T11" fmla="*/ 111 h 125"/>
                  <a:gd name="T12" fmla="*/ 119 w 883"/>
                  <a:gd name="T13" fmla="*/ 87 h 125"/>
                  <a:gd name="T14" fmla="*/ 137 w 883"/>
                  <a:gd name="T15" fmla="*/ 68 h 125"/>
                  <a:gd name="T16" fmla="*/ 154 w 883"/>
                  <a:gd name="T17" fmla="*/ 78 h 125"/>
                  <a:gd name="T18" fmla="*/ 172 w 883"/>
                  <a:gd name="T19" fmla="*/ 91 h 125"/>
                  <a:gd name="T20" fmla="*/ 189 w 883"/>
                  <a:gd name="T21" fmla="*/ 100 h 125"/>
                  <a:gd name="T22" fmla="*/ 208 w 883"/>
                  <a:gd name="T23" fmla="*/ 91 h 125"/>
                  <a:gd name="T24" fmla="*/ 225 w 883"/>
                  <a:gd name="T25" fmla="*/ 77 h 125"/>
                  <a:gd name="T26" fmla="*/ 243 w 883"/>
                  <a:gd name="T27" fmla="*/ 82 h 125"/>
                  <a:gd name="T28" fmla="*/ 260 w 883"/>
                  <a:gd name="T29" fmla="*/ 117 h 125"/>
                  <a:gd name="T30" fmla="*/ 278 w 883"/>
                  <a:gd name="T31" fmla="*/ 96 h 125"/>
                  <a:gd name="T32" fmla="*/ 295 w 883"/>
                  <a:gd name="T33" fmla="*/ 44 h 125"/>
                  <a:gd name="T34" fmla="*/ 314 w 883"/>
                  <a:gd name="T35" fmla="*/ 52 h 125"/>
                  <a:gd name="T36" fmla="*/ 331 w 883"/>
                  <a:gd name="T37" fmla="*/ 96 h 125"/>
                  <a:gd name="T38" fmla="*/ 349 w 883"/>
                  <a:gd name="T39" fmla="*/ 145 h 125"/>
                  <a:gd name="T40" fmla="*/ 366 w 883"/>
                  <a:gd name="T41" fmla="*/ 125 h 125"/>
                  <a:gd name="T42" fmla="*/ 384 w 883"/>
                  <a:gd name="T43" fmla="*/ 94 h 125"/>
                  <a:gd name="T44" fmla="*/ 401 w 883"/>
                  <a:gd name="T45" fmla="*/ 96 h 125"/>
                  <a:gd name="T46" fmla="*/ 420 w 883"/>
                  <a:gd name="T47" fmla="*/ 63 h 125"/>
                  <a:gd name="T48" fmla="*/ 436 w 883"/>
                  <a:gd name="T49" fmla="*/ 61 h 125"/>
                  <a:gd name="T50" fmla="*/ 455 w 883"/>
                  <a:gd name="T51" fmla="*/ 73 h 125"/>
                  <a:gd name="T52" fmla="*/ 472 w 883"/>
                  <a:gd name="T53" fmla="*/ 82 h 125"/>
                  <a:gd name="T54" fmla="*/ 490 w 883"/>
                  <a:gd name="T55" fmla="*/ 96 h 125"/>
                  <a:gd name="T56" fmla="*/ 507 w 883"/>
                  <a:gd name="T57" fmla="*/ 82 h 125"/>
                  <a:gd name="T58" fmla="*/ 526 w 883"/>
                  <a:gd name="T59" fmla="*/ 91 h 125"/>
                  <a:gd name="T60" fmla="*/ 542 w 883"/>
                  <a:gd name="T61" fmla="*/ 73 h 125"/>
                  <a:gd name="T62" fmla="*/ 561 w 883"/>
                  <a:gd name="T63" fmla="*/ 68 h 125"/>
                  <a:gd name="T64" fmla="*/ 578 w 883"/>
                  <a:gd name="T65" fmla="*/ 91 h 125"/>
                  <a:gd name="T66" fmla="*/ 596 w 883"/>
                  <a:gd name="T67" fmla="*/ 107 h 125"/>
                  <a:gd name="T68" fmla="*/ 613 w 883"/>
                  <a:gd name="T69" fmla="*/ 116 h 125"/>
                  <a:gd name="T70" fmla="*/ 631 w 883"/>
                  <a:gd name="T71" fmla="*/ 150 h 125"/>
                  <a:gd name="T72" fmla="*/ 648 w 883"/>
                  <a:gd name="T73" fmla="*/ 33 h 125"/>
                  <a:gd name="T74" fmla="*/ 667 w 883"/>
                  <a:gd name="T75" fmla="*/ 112 h 125"/>
                  <a:gd name="T76" fmla="*/ 684 w 883"/>
                  <a:gd name="T77" fmla="*/ 83 h 125"/>
                  <a:gd name="T78" fmla="*/ 702 w 883"/>
                  <a:gd name="T79" fmla="*/ 78 h 125"/>
                  <a:gd name="T80" fmla="*/ 719 w 883"/>
                  <a:gd name="T81" fmla="*/ 63 h 125"/>
                  <a:gd name="T82" fmla="*/ 737 w 883"/>
                  <a:gd name="T83" fmla="*/ 125 h 125"/>
                  <a:gd name="T84" fmla="*/ 754 w 883"/>
                  <a:gd name="T85" fmla="*/ 96 h 125"/>
                  <a:gd name="T86" fmla="*/ 773 w 883"/>
                  <a:gd name="T87" fmla="*/ 0 h 125"/>
                  <a:gd name="T88" fmla="*/ 790 w 883"/>
                  <a:gd name="T89" fmla="*/ 43 h 125"/>
                  <a:gd name="T90" fmla="*/ 808 w 883"/>
                  <a:gd name="T91" fmla="*/ 9 h 125"/>
                  <a:gd name="T92" fmla="*/ 825 w 883"/>
                  <a:gd name="T93" fmla="*/ 27 h 125"/>
                  <a:gd name="T94" fmla="*/ 843 w 883"/>
                  <a:gd name="T95" fmla="*/ 102 h 125"/>
                  <a:gd name="T96" fmla="*/ 860 w 883"/>
                  <a:gd name="T97" fmla="*/ 189 h 125"/>
                  <a:gd name="T98" fmla="*/ 879 w 883"/>
                  <a:gd name="T99" fmla="*/ 196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125"/>
                  <a:gd name="T152" fmla="*/ 883 w 883"/>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125">
                    <a:moveTo>
                      <a:pt x="0" y="37"/>
                    </a:moveTo>
                    <a:lnTo>
                      <a:pt x="3" y="36"/>
                    </a:lnTo>
                    <a:lnTo>
                      <a:pt x="8" y="36"/>
                    </a:lnTo>
                    <a:lnTo>
                      <a:pt x="13" y="36"/>
                    </a:lnTo>
                    <a:lnTo>
                      <a:pt x="17" y="37"/>
                    </a:lnTo>
                    <a:lnTo>
                      <a:pt x="22" y="39"/>
                    </a:lnTo>
                    <a:lnTo>
                      <a:pt x="26" y="42"/>
                    </a:lnTo>
                    <a:lnTo>
                      <a:pt x="31" y="43"/>
                    </a:lnTo>
                    <a:lnTo>
                      <a:pt x="36" y="46"/>
                    </a:lnTo>
                    <a:lnTo>
                      <a:pt x="39" y="49"/>
                    </a:lnTo>
                    <a:lnTo>
                      <a:pt x="43" y="52"/>
                    </a:lnTo>
                    <a:lnTo>
                      <a:pt x="48" y="55"/>
                    </a:lnTo>
                    <a:lnTo>
                      <a:pt x="53" y="59"/>
                    </a:lnTo>
                    <a:lnTo>
                      <a:pt x="57" y="62"/>
                    </a:lnTo>
                    <a:lnTo>
                      <a:pt x="62" y="65"/>
                    </a:lnTo>
                    <a:lnTo>
                      <a:pt x="66" y="66"/>
                    </a:lnTo>
                    <a:lnTo>
                      <a:pt x="71" y="68"/>
                    </a:lnTo>
                    <a:lnTo>
                      <a:pt x="74" y="69"/>
                    </a:lnTo>
                    <a:lnTo>
                      <a:pt x="79" y="71"/>
                    </a:lnTo>
                    <a:lnTo>
                      <a:pt x="83" y="69"/>
                    </a:lnTo>
                    <a:lnTo>
                      <a:pt x="88" y="69"/>
                    </a:lnTo>
                    <a:lnTo>
                      <a:pt x="93" y="68"/>
                    </a:lnTo>
                    <a:lnTo>
                      <a:pt x="97" y="66"/>
                    </a:lnTo>
                    <a:lnTo>
                      <a:pt x="102" y="65"/>
                    </a:lnTo>
                    <a:lnTo>
                      <a:pt x="106" y="62"/>
                    </a:lnTo>
                    <a:lnTo>
                      <a:pt x="109" y="57"/>
                    </a:lnTo>
                    <a:lnTo>
                      <a:pt x="114" y="54"/>
                    </a:lnTo>
                    <a:lnTo>
                      <a:pt x="119" y="51"/>
                    </a:lnTo>
                    <a:lnTo>
                      <a:pt x="123" y="48"/>
                    </a:lnTo>
                    <a:lnTo>
                      <a:pt x="128" y="45"/>
                    </a:lnTo>
                    <a:lnTo>
                      <a:pt x="132" y="42"/>
                    </a:lnTo>
                    <a:lnTo>
                      <a:pt x="137" y="40"/>
                    </a:lnTo>
                    <a:lnTo>
                      <a:pt x="142" y="42"/>
                    </a:lnTo>
                    <a:lnTo>
                      <a:pt x="145" y="43"/>
                    </a:lnTo>
                    <a:lnTo>
                      <a:pt x="149" y="45"/>
                    </a:lnTo>
                    <a:lnTo>
                      <a:pt x="154" y="46"/>
                    </a:lnTo>
                    <a:lnTo>
                      <a:pt x="159" y="48"/>
                    </a:lnTo>
                    <a:lnTo>
                      <a:pt x="163" y="49"/>
                    </a:lnTo>
                    <a:lnTo>
                      <a:pt x="168" y="52"/>
                    </a:lnTo>
                    <a:lnTo>
                      <a:pt x="172" y="54"/>
                    </a:lnTo>
                    <a:lnTo>
                      <a:pt x="177" y="55"/>
                    </a:lnTo>
                    <a:lnTo>
                      <a:pt x="180" y="55"/>
                    </a:lnTo>
                    <a:lnTo>
                      <a:pt x="185" y="57"/>
                    </a:lnTo>
                    <a:lnTo>
                      <a:pt x="189" y="59"/>
                    </a:lnTo>
                    <a:lnTo>
                      <a:pt x="194" y="59"/>
                    </a:lnTo>
                    <a:lnTo>
                      <a:pt x="198" y="57"/>
                    </a:lnTo>
                    <a:lnTo>
                      <a:pt x="203" y="57"/>
                    </a:lnTo>
                    <a:lnTo>
                      <a:pt x="208" y="54"/>
                    </a:lnTo>
                    <a:lnTo>
                      <a:pt x="212" y="51"/>
                    </a:lnTo>
                    <a:lnTo>
                      <a:pt x="215" y="49"/>
                    </a:lnTo>
                    <a:lnTo>
                      <a:pt x="220" y="46"/>
                    </a:lnTo>
                    <a:lnTo>
                      <a:pt x="225" y="45"/>
                    </a:lnTo>
                    <a:lnTo>
                      <a:pt x="229" y="43"/>
                    </a:lnTo>
                    <a:lnTo>
                      <a:pt x="234" y="45"/>
                    </a:lnTo>
                    <a:lnTo>
                      <a:pt x="238" y="45"/>
                    </a:lnTo>
                    <a:lnTo>
                      <a:pt x="243" y="48"/>
                    </a:lnTo>
                    <a:lnTo>
                      <a:pt x="248" y="52"/>
                    </a:lnTo>
                    <a:lnTo>
                      <a:pt x="251" y="59"/>
                    </a:lnTo>
                    <a:lnTo>
                      <a:pt x="255" y="65"/>
                    </a:lnTo>
                    <a:lnTo>
                      <a:pt x="260" y="69"/>
                    </a:lnTo>
                    <a:lnTo>
                      <a:pt x="264" y="69"/>
                    </a:lnTo>
                    <a:lnTo>
                      <a:pt x="269" y="69"/>
                    </a:lnTo>
                    <a:lnTo>
                      <a:pt x="274" y="65"/>
                    </a:lnTo>
                    <a:lnTo>
                      <a:pt x="278" y="57"/>
                    </a:lnTo>
                    <a:lnTo>
                      <a:pt x="283" y="48"/>
                    </a:lnTo>
                    <a:lnTo>
                      <a:pt x="286" y="39"/>
                    </a:lnTo>
                    <a:lnTo>
                      <a:pt x="291" y="32"/>
                    </a:lnTo>
                    <a:lnTo>
                      <a:pt x="295" y="26"/>
                    </a:lnTo>
                    <a:lnTo>
                      <a:pt x="300" y="23"/>
                    </a:lnTo>
                    <a:lnTo>
                      <a:pt x="304" y="14"/>
                    </a:lnTo>
                    <a:lnTo>
                      <a:pt x="309" y="23"/>
                    </a:lnTo>
                    <a:lnTo>
                      <a:pt x="314" y="31"/>
                    </a:lnTo>
                    <a:lnTo>
                      <a:pt x="318" y="34"/>
                    </a:lnTo>
                    <a:lnTo>
                      <a:pt x="321" y="42"/>
                    </a:lnTo>
                    <a:lnTo>
                      <a:pt x="326" y="48"/>
                    </a:lnTo>
                    <a:lnTo>
                      <a:pt x="331" y="57"/>
                    </a:lnTo>
                    <a:lnTo>
                      <a:pt x="335" y="71"/>
                    </a:lnTo>
                    <a:lnTo>
                      <a:pt x="340" y="77"/>
                    </a:lnTo>
                    <a:lnTo>
                      <a:pt x="344" y="82"/>
                    </a:lnTo>
                    <a:lnTo>
                      <a:pt x="349" y="85"/>
                    </a:lnTo>
                    <a:lnTo>
                      <a:pt x="354" y="86"/>
                    </a:lnTo>
                    <a:lnTo>
                      <a:pt x="357" y="83"/>
                    </a:lnTo>
                    <a:lnTo>
                      <a:pt x="361" y="79"/>
                    </a:lnTo>
                    <a:lnTo>
                      <a:pt x="366" y="74"/>
                    </a:lnTo>
                    <a:lnTo>
                      <a:pt x="370" y="63"/>
                    </a:lnTo>
                    <a:lnTo>
                      <a:pt x="375" y="63"/>
                    </a:lnTo>
                    <a:lnTo>
                      <a:pt x="380" y="57"/>
                    </a:lnTo>
                    <a:lnTo>
                      <a:pt x="384" y="55"/>
                    </a:lnTo>
                    <a:lnTo>
                      <a:pt x="389" y="54"/>
                    </a:lnTo>
                    <a:lnTo>
                      <a:pt x="392" y="54"/>
                    </a:lnTo>
                    <a:lnTo>
                      <a:pt x="397" y="55"/>
                    </a:lnTo>
                    <a:lnTo>
                      <a:pt x="401" y="57"/>
                    </a:lnTo>
                    <a:lnTo>
                      <a:pt x="406" y="52"/>
                    </a:lnTo>
                    <a:lnTo>
                      <a:pt x="410" y="46"/>
                    </a:lnTo>
                    <a:lnTo>
                      <a:pt x="415" y="42"/>
                    </a:lnTo>
                    <a:lnTo>
                      <a:pt x="420" y="37"/>
                    </a:lnTo>
                    <a:lnTo>
                      <a:pt x="424" y="40"/>
                    </a:lnTo>
                    <a:lnTo>
                      <a:pt x="427" y="37"/>
                    </a:lnTo>
                    <a:lnTo>
                      <a:pt x="432" y="34"/>
                    </a:lnTo>
                    <a:lnTo>
                      <a:pt x="436" y="36"/>
                    </a:lnTo>
                    <a:lnTo>
                      <a:pt x="441" y="42"/>
                    </a:lnTo>
                    <a:lnTo>
                      <a:pt x="446" y="43"/>
                    </a:lnTo>
                    <a:lnTo>
                      <a:pt x="450" y="45"/>
                    </a:lnTo>
                    <a:lnTo>
                      <a:pt x="455" y="43"/>
                    </a:lnTo>
                    <a:lnTo>
                      <a:pt x="459" y="46"/>
                    </a:lnTo>
                    <a:lnTo>
                      <a:pt x="463" y="48"/>
                    </a:lnTo>
                    <a:lnTo>
                      <a:pt x="467" y="45"/>
                    </a:lnTo>
                    <a:lnTo>
                      <a:pt x="472" y="48"/>
                    </a:lnTo>
                    <a:lnTo>
                      <a:pt x="476" y="49"/>
                    </a:lnTo>
                    <a:lnTo>
                      <a:pt x="481" y="51"/>
                    </a:lnTo>
                    <a:lnTo>
                      <a:pt x="486" y="57"/>
                    </a:lnTo>
                    <a:lnTo>
                      <a:pt x="490" y="57"/>
                    </a:lnTo>
                    <a:lnTo>
                      <a:pt x="495" y="57"/>
                    </a:lnTo>
                    <a:lnTo>
                      <a:pt x="498" y="49"/>
                    </a:lnTo>
                    <a:lnTo>
                      <a:pt x="502" y="43"/>
                    </a:lnTo>
                    <a:lnTo>
                      <a:pt x="507" y="48"/>
                    </a:lnTo>
                    <a:lnTo>
                      <a:pt x="512" y="48"/>
                    </a:lnTo>
                    <a:lnTo>
                      <a:pt x="516" y="49"/>
                    </a:lnTo>
                    <a:lnTo>
                      <a:pt x="521" y="52"/>
                    </a:lnTo>
                    <a:lnTo>
                      <a:pt x="526" y="54"/>
                    </a:lnTo>
                    <a:lnTo>
                      <a:pt x="530" y="57"/>
                    </a:lnTo>
                    <a:lnTo>
                      <a:pt x="533" y="52"/>
                    </a:lnTo>
                    <a:lnTo>
                      <a:pt x="538" y="52"/>
                    </a:lnTo>
                    <a:lnTo>
                      <a:pt x="542" y="43"/>
                    </a:lnTo>
                    <a:lnTo>
                      <a:pt x="547" y="39"/>
                    </a:lnTo>
                    <a:lnTo>
                      <a:pt x="552" y="46"/>
                    </a:lnTo>
                    <a:lnTo>
                      <a:pt x="556" y="45"/>
                    </a:lnTo>
                    <a:lnTo>
                      <a:pt x="561" y="40"/>
                    </a:lnTo>
                    <a:lnTo>
                      <a:pt x="565" y="45"/>
                    </a:lnTo>
                    <a:lnTo>
                      <a:pt x="568" y="43"/>
                    </a:lnTo>
                    <a:lnTo>
                      <a:pt x="573" y="48"/>
                    </a:lnTo>
                    <a:lnTo>
                      <a:pt x="578" y="54"/>
                    </a:lnTo>
                    <a:lnTo>
                      <a:pt x="582" y="59"/>
                    </a:lnTo>
                    <a:lnTo>
                      <a:pt x="587" y="62"/>
                    </a:lnTo>
                    <a:lnTo>
                      <a:pt x="592" y="77"/>
                    </a:lnTo>
                    <a:lnTo>
                      <a:pt x="596" y="63"/>
                    </a:lnTo>
                    <a:lnTo>
                      <a:pt x="601" y="49"/>
                    </a:lnTo>
                    <a:lnTo>
                      <a:pt x="604" y="48"/>
                    </a:lnTo>
                    <a:lnTo>
                      <a:pt x="608" y="59"/>
                    </a:lnTo>
                    <a:lnTo>
                      <a:pt x="613" y="68"/>
                    </a:lnTo>
                    <a:lnTo>
                      <a:pt x="618" y="77"/>
                    </a:lnTo>
                    <a:lnTo>
                      <a:pt x="622" y="85"/>
                    </a:lnTo>
                    <a:lnTo>
                      <a:pt x="627" y="83"/>
                    </a:lnTo>
                    <a:lnTo>
                      <a:pt x="631" y="88"/>
                    </a:lnTo>
                    <a:lnTo>
                      <a:pt x="636" y="82"/>
                    </a:lnTo>
                    <a:lnTo>
                      <a:pt x="639" y="88"/>
                    </a:lnTo>
                    <a:lnTo>
                      <a:pt x="644" y="86"/>
                    </a:lnTo>
                    <a:lnTo>
                      <a:pt x="648" y="19"/>
                    </a:lnTo>
                    <a:lnTo>
                      <a:pt x="653" y="3"/>
                    </a:lnTo>
                    <a:lnTo>
                      <a:pt x="658" y="103"/>
                    </a:lnTo>
                    <a:lnTo>
                      <a:pt x="662" y="91"/>
                    </a:lnTo>
                    <a:lnTo>
                      <a:pt x="667" y="66"/>
                    </a:lnTo>
                    <a:lnTo>
                      <a:pt x="671" y="63"/>
                    </a:lnTo>
                    <a:lnTo>
                      <a:pt x="674" y="39"/>
                    </a:lnTo>
                    <a:lnTo>
                      <a:pt x="679" y="48"/>
                    </a:lnTo>
                    <a:lnTo>
                      <a:pt x="684" y="49"/>
                    </a:lnTo>
                    <a:lnTo>
                      <a:pt x="688" y="36"/>
                    </a:lnTo>
                    <a:lnTo>
                      <a:pt x="693" y="37"/>
                    </a:lnTo>
                    <a:lnTo>
                      <a:pt x="697" y="34"/>
                    </a:lnTo>
                    <a:lnTo>
                      <a:pt x="702" y="46"/>
                    </a:lnTo>
                    <a:lnTo>
                      <a:pt x="707" y="46"/>
                    </a:lnTo>
                    <a:lnTo>
                      <a:pt x="710" y="29"/>
                    </a:lnTo>
                    <a:lnTo>
                      <a:pt x="714" y="32"/>
                    </a:lnTo>
                    <a:lnTo>
                      <a:pt x="719" y="37"/>
                    </a:lnTo>
                    <a:lnTo>
                      <a:pt x="724" y="48"/>
                    </a:lnTo>
                    <a:lnTo>
                      <a:pt x="728" y="55"/>
                    </a:lnTo>
                    <a:lnTo>
                      <a:pt x="733" y="63"/>
                    </a:lnTo>
                    <a:lnTo>
                      <a:pt x="737" y="74"/>
                    </a:lnTo>
                    <a:lnTo>
                      <a:pt x="742" y="80"/>
                    </a:lnTo>
                    <a:lnTo>
                      <a:pt x="745" y="65"/>
                    </a:lnTo>
                    <a:lnTo>
                      <a:pt x="750" y="54"/>
                    </a:lnTo>
                    <a:lnTo>
                      <a:pt x="754" y="57"/>
                    </a:lnTo>
                    <a:lnTo>
                      <a:pt x="759" y="52"/>
                    </a:lnTo>
                    <a:lnTo>
                      <a:pt x="763" y="59"/>
                    </a:lnTo>
                    <a:lnTo>
                      <a:pt x="768" y="16"/>
                    </a:lnTo>
                    <a:lnTo>
                      <a:pt x="773" y="0"/>
                    </a:lnTo>
                    <a:lnTo>
                      <a:pt x="777" y="22"/>
                    </a:lnTo>
                    <a:lnTo>
                      <a:pt x="780" y="32"/>
                    </a:lnTo>
                    <a:lnTo>
                      <a:pt x="785" y="22"/>
                    </a:lnTo>
                    <a:lnTo>
                      <a:pt x="790" y="25"/>
                    </a:lnTo>
                    <a:lnTo>
                      <a:pt x="794" y="26"/>
                    </a:lnTo>
                    <a:lnTo>
                      <a:pt x="799" y="23"/>
                    </a:lnTo>
                    <a:lnTo>
                      <a:pt x="803" y="17"/>
                    </a:lnTo>
                    <a:lnTo>
                      <a:pt x="808" y="5"/>
                    </a:lnTo>
                    <a:lnTo>
                      <a:pt x="813" y="20"/>
                    </a:lnTo>
                    <a:lnTo>
                      <a:pt x="816" y="17"/>
                    </a:lnTo>
                    <a:lnTo>
                      <a:pt x="820" y="11"/>
                    </a:lnTo>
                    <a:lnTo>
                      <a:pt x="825" y="16"/>
                    </a:lnTo>
                    <a:lnTo>
                      <a:pt x="830" y="17"/>
                    </a:lnTo>
                    <a:lnTo>
                      <a:pt x="834" y="65"/>
                    </a:lnTo>
                    <a:lnTo>
                      <a:pt x="839" y="59"/>
                    </a:lnTo>
                    <a:lnTo>
                      <a:pt x="843" y="60"/>
                    </a:lnTo>
                    <a:lnTo>
                      <a:pt x="848" y="85"/>
                    </a:lnTo>
                    <a:lnTo>
                      <a:pt x="851" y="83"/>
                    </a:lnTo>
                    <a:lnTo>
                      <a:pt x="856" y="97"/>
                    </a:lnTo>
                    <a:lnTo>
                      <a:pt x="860" y="111"/>
                    </a:lnTo>
                    <a:lnTo>
                      <a:pt x="865" y="125"/>
                    </a:lnTo>
                    <a:lnTo>
                      <a:pt x="869" y="115"/>
                    </a:lnTo>
                    <a:lnTo>
                      <a:pt x="874" y="99"/>
                    </a:lnTo>
                    <a:lnTo>
                      <a:pt x="879" y="115"/>
                    </a:lnTo>
                    <a:lnTo>
                      <a:pt x="883" y="115"/>
                    </a:lnTo>
                  </a:path>
                </a:pathLst>
              </a:custGeom>
              <a:noFill/>
              <a:ln w="9525">
                <a:solidFill>
                  <a:schemeClr val="bg2"/>
                </a:solidFill>
                <a:prstDash val="solid"/>
                <a:round/>
                <a:headEnd/>
                <a:tailEnd/>
              </a:ln>
            </p:spPr>
            <p:txBody>
              <a:bodyPr/>
              <a:lstStyle/>
              <a:p>
                <a:endParaRPr lang="en-US"/>
              </a:p>
            </p:txBody>
          </p:sp>
          <p:grpSp>
            <p:nvGrpSpPr>
              <p:cNvPr id="5" name="Group 236"/>
              <p:cNvGrpSpPr/>
              <p:nvPr/>
            </p:nvGrpSpPr>
            <p:grpSpPr>
              <a:xfrm>
                <a:off x="6923315" y="3452454"/>
                <a:ext cx="1939035" cy="2019551"/>
                <a:chOff x="6654302" y="4497454"/>
                <a:chExt cx="2187127" cy="2019551"/>
              </a:xfrm>
            </p:grpSpPr>
            <p:grpSp>
              <p:nvGrpSpPr>
                <p:cNvPr id="6" name="Group 235"/>
                <p:cNvGrpSpPr/>
                <p:nvPr/>
              </p:nvGrpSpPr>
              <p:grpSpPr>
                <a:xfrm>
                  <a:off x="6654302" y="4497454"/>
                  <a:ext cx="2187127" cy="1713164"/>
                  <a:chOff x="6654302" y="4497454"/>
                  <a:chExt cx="2187127" cy="1713164"/>
                </a:xfrm>
              </p:grpSpPr>
              <p:sp>
                <p:nvSpPr>
                  <p:cNvPr id="66" name="Rectangle 57"/>
                  <p:cNvSpPr>
                    <a:spLocks noChangeArrowheads="1"/>
                  </p:cNvSpPr>
                  <p:nvPr/>
                </p:nvSpPr>
                <p:spPr bwMode="auto">
                  <a:xfrm>
                    <a:off x="6654302" y="6058218"/>
                    <a:ext cx="69251" cy="152400"/>
                  </a:xfrm>
                  <a:prstGeom prst="rect">
                    <a:avLst/>
                  </a:prstGeom>
                  <a:noFill/>
                  <a:ln w="9525">
                    <a:noFill/>
                    <a:miter lim="800000"/>
                    <a:headEnd/>
                    <a:tailEnd/>
                  </a:ln>
                </p:spPr>
                <p:txBody>
                  <a:bodyPr wrap="none" lIns="0" tIns="0" rIns="0" bIns="0">
                    <a:spAutoFit/>
                  </a:bodyPr>
                  <a:lstStyle/>
                  <a:p>
                    <a:r>
                      <a:rPr lang="en-US" sz="1000">
                        <a:solidFill>
                          <a:srgbClr val="000000"/>
                        </a:solidFill>
                      </a:rPr>
                      <a:t>2</a:t>
                    </a:r>
                    <a:endParaRPr lang="en-US" sz="1000"/>
                  </a:p>
                </p:txBody>
              </p:sp>
              <p:sp>
                <p:nvSpPr>
                  <p:cNvPr id="67" name="Rectangle 58"/>
                  <p:cNvSpPr>
                    <a:spLocks noChangeArrowheads="1"/>
                  </p:cNvSpPr>
                  <p:nvPr/>
                </p:nvSpPr>
                <p:spPr bwMode="auto">
                  <a:xfrm>
                    <a:off x="6994787" y="6058218"/>
                    <a:ext cx="69251" cy="152400"/>
                  </a:xfrm>
                  <a:prstGeom prst="rect">
                    <a:avLst/>
                  </a:prstGeom>
                  <a:noFill/>
                  <a:ln w="9525">
                    <a:noFill/>
                    <a:miter lim="800000"/>
                    <a:headEnd/>
                    <a:tailEnd/>
                  </a:ln>
                </p:spPr>
                <p:txBody>
                  <a:bodyPr wrap="none" lIns="0" tIns="0" rIns="0" bIns="0">
                    <a:spAutoFit/>
                  </a:bodyPr>
                  <a:lstStyle/>
                  <a:p>
                    <a:r>
                      <a:rPr lang="en-US" sz="1000">
                        <a:solidFill>
                          <a:srgbClr val="000000"/>
                        </a:solidFill>
                      </a:rPr>
                      <a:t>4</a:t>
                    </a:r>
                    <a:endParaRPr lang="en-US" sz="1000"/>
                  </a:p>
                </p:txBody>
              </p:sp>
              <p:sp>
                <p:nvSpPr>
                  <p:cNvPr id="68" name="Rectangle 59"/>
                  <p:cNvSpPr>
                    <a:spLocks noChangeArrowheads="1"/>
                  </p:cNvSpPr>
                  <p:nvPr/>
                </p:nvSpPr>
                <p:spPr bwMode="auto">
                  <a:xfrm>
                    <a:off x="7335272" y="6058218"/>
                    <a:ext cx="69251" cy="152400"/>
                  </a:xfrm>
                  <a:prstGeom prst="rect">
                    <a:avLst/>
                  </a:prstGeom>
                  <a:noFill/>
                  <a:ln w="9525">
                    <a:noFill/>
                    <a:miter lim="800000"/>
                    <a:headEnd/>
                    <a:tailEnd/>
                  </a:ln>
                </p:spPr>
                <p:txBody>
                  <a:bodyPr wrap="none" lIns="0" tIns="0" rIns="0" bIns="0">
                    <a:spAutoFit/>
                  </a:bodyPr>
                  <a:lstStyle/>
                  <a:p>
                    <a:r>
                      <a:rPr lang="en-US" sz="1000">
                        <a:solidFill>
                          <a:srgbClr val="000000"/>
                        </a:solidFill>
                      </a:rPr>
                      <a:t>6</a:t>
                    </a:r>
                    <a:endParaRPr lang="en-US" sz="1000"/>
                  </a:p>
                </p:txBody>
              </p:sp>
              <p:sp>
                <p:nvSpPr>
                  <p:cNvPr id="69" name="Rectangle 60"/>
                  <p:cNvSpPr>
                    <a:spLocks noChangeArrowheads="1"/>
                  </p:cNvSpPr>
                  <p:nvPr/>
                </p:nvSpPr>
                <p:spPr bwMode="auto">
                  <a:xfrm>
                    <a:off x="7673833" y="6058218"/>
                    <a:ext cx="69251" cy="152400"/>
                  </a:xfrm>
                  <a:prstGeom prst="rect">
                    <a:avLst/>
                  </a:prstGeom>
                  <a:noFill/>
                  <a:ln w="9525">
                    <a:noFill/>
                    <a:miter lim="800000"/>
                    <a:headEnd/>
                    <a:tailEnd/>
                  </a:ln>
                </p:spPr>
                <p:txBody>
                  <a:bodyPr wrap="none" lIns="0" tIns="0" rIns="0" bIns="0">
                    <a:spAutoFit/>
                  </a:bodyPr>
                  <a:lstStyle/>
                  <a:p>
                    <a:r>
                      <a:rPr lang="en-US" sz="1000">
                        <a:solidFill>
                          <a:srgbClr val="000000"/>
                        </a:solidFill>
                      </a:rPr>
                      <a:t>8</a:t>
                    </a:r>
                    <a:endParaRPr lang="en-US" sz="1000"/>
                  </a:p>
                </p:txBody>
              </p:sp>
              <p:sp>
                <p:nvSpPr>
                  <p:cNvPr id="70" name="Rectangle 61"/>
                  <p:cNvSpPr>
                    <a:spLocks noChangeArrowheads="1"/>
                  </p:cNvSpPr>
                  <p:nvPr/>
                </p:nvSpPr>
                <p:spPr bwMode="auto">
                  <a:xfrm>
                    <a:off x="7998929" y="6058218"/>
                    <a:ext cx="140426" cy="152400"/>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sz="1000"/>
                  </a:p>
                </p:txBody>
              </p:sp>
              <p:sp>
                <p:nvSpPr>
                  <p:cNvPr id="71" name="Rectangle 62"/>
                  <p:cNvSpPr>
                    <a:spLocks noChangeArrowheads="1"/>
                  </p:cNvSpPr>
                  <p:nvPr/>
                </p:nvSpPr>
                <p:spPr bwMode="auto">
                  <a:xfrm>
                    <a:off x="8339413" y="6058218"/>
                    <a:ext cx="138502" cy="152400"/>
                  </a:xfrm>
                  <a:prstGeom prst="rect">
                    <a:avLst/>
                  </a:prstGeom>
                  <a:noFill/>
                  <a:ln w="9525">
                    <a:noFill/>
                    <a:miter lim="800000"/>
                    <a:headEnd/>
                    <a:tailEnd/>
                  </a:ln>
                </p:spPr>
                <p:txBody>
                  <a:bodyPr wrap="none" lIns="0" tIns="0" rIns="0" bIns="0">
                    <a:spAutoFit/>
                  </a:bodyPr>
                  <a:lstStyle/>
                  <a:p>
                    <a:r>
                      <a:rPr lang="en-US" sz="1000">
                        <a:solidFill>
                          <a:srgbClr val="000000"/>
                        </a:solidFill>
                      </a:rPr>
                      <a:t>12</a:t>
                    </a:r>
                    <a:endParaRPr lang="en-US" sz="1000"/>
                  </a:p>
                </p:txBody>
              </p:sp>
              <p:sp>
                <p:nvSpPr>
                  <p:cNvPr id="72" name="Rectangle 63"/>
                  <p:cNvSpPr>
                    <a:spLocks noChangeArrowheads="1"/>
                  </p:cNvSpPr>
                  <p:nvPr/>
                </p:nvSpPr>
                <p:spPr bwMode="auto">
                  <a:xfrm>
                    <a:off x="8677975" y="6058218"/>
                    <a:ext cx="138502" cy="152400"/>
                  </a:xfrm>
                  <a:prstGeom prst="rect">
                    <a:avLst/>
                  </a:prstGeom>
                  <a:noFill/>
                  <a:ln w="9525">
                    <a:noFill/>
                    <a:miter lim="800000"/>
                    <a:headEnd/>
                    <a:tailEnd/>
                  </a:ln>
                </p:spPr>
                <p:txBody>
                  <a:bodyPr wrap="none" lIns="0" tIns="0" rIns="0" bIns="0">
                    <a:spAutoFit/>
                  </a:bodyPr>
                  <a:lstStyle/>
                  <a:p>
                    <a:r>
                      <a:rPr lang="en-US" sz="1000">
                        <a:solidFill>
                          <a:srgbClr val="000000"/>
                        </a:solidFill>
                      </a:rPr>
                      <a:t>14</a:t>
                    </a:r>
                    <a:endParaRPr lang="en-US" sz="1000"/>
                  </a:p>
                </p:txBody>
              </p:sp>
              <p:sp>
                <p:nvSpPr>
                  <p:cNvPr id="73" name="Freeform 64"/>
                  <p:cNvSpPr>
                    <a:spLocks/>
                  </p:cNvSpPr>
                  <p:nvPr/>
                </p:nvSpPr>
                <p:spPr bwMode="auto">
                  <a:xfrm>
                    <a:off x="6867826" y="4789805"/>
                    <a:ext cx="1698577" cy="933450"/>
                  </a:xfrm>
                  <a:custGeom>
                    <a:avLst/>
                    <a:gdLst>
                      <a:gd name="T0" fmla="*/ 12 w 883"/>
                      <a:gd name="T1" fmla="*/ 377 h 588"/>
                      <a:gd name="T2" fmla="*/ 30 w 883"/>
                      <a:gd name="T3" fmla="*/ 371 h 588"/>
                      <a:gd name="T4" fmla="*/ 47 w 883"/>
                      <a:gd name="T5" fmla="*/ 342 h 588"/>
                      <a:gd name="T6" fmla="*/ 66 w 883"/>
                      <a:gd name="T7" fmla="*/ 280 h 588"/>
                      <a:gd name="T8" fmla="*/ 83 w 883"/>
                      <a:gd name="T9" fmla="*/ 203 h 588"/>
                      <a:gd name="T10" fmla="*/ 101 w 883"/>
                      <a:gd name="T11" fmla="*/ 126 h 588"/>
                      <a:gd name="T12" fmla="*/ 118 w 883"/>
                      <a:gd name="T13" fmla="*/ 71 h 588"/>
                      <a:gd name="T14" fmla="*/ 136 w 883"/>
                      <a:gd name="T15" fmla="*/ 43 h 588"/>
                      <a:gd name="T16" fmla="*/ 153 w 883"/>
                      <a:gd name="T17" fmla="*/ 68 h 588"/>
                      <a:gd name="T18" fmla="*/ 172 w 883"/>
                      <a:gd name="T19" fmla="*/ 154 h 588"/>
                      <a:gd name="T20" fmla="*/ 189 w 883"/>
                      <a:gd name="T21" fmla="*/ 306 h 588"/>
                      <a:gd name="T22" fmla="*/ 207 w 883"/>
                      <a:gd name="T23" fmla="*/ 459 h 588"/>
                      <a:gd name="T24" fmla="*/ 224 w 883"/>
                      <a:gd name="T25" fmla="*/ 555 h 588"/>
                      <a:gd name="T26" fmla="*/ 242 w 883"/>
                      <a:gd name="T27" fmla="*/ 588 h 588"/>
                      <a:gd name="T28" fmla="*/ 259 w 883"/>
                      <a:gd name="T29" fmla="*/ 529 h 588"/>
                      <a:gd name="T30" fmla="*/ 278 w 883"/>
                      <a:gd name="T31" fmla="*/ 360 h 588"/>
                      <a:gd name="T32" fmla="*/ 294 w 883"/>
                      <a:gd name="T33" fmla="*/ 200 h 588"/>
                      <a:gd name="T34" fmla="*/ 313 w 883"/>
                      <a:gd name="T35" fmla="*/ 159 h 588"/>
                      <a:gd name="T36" fmla="*/ 330 w 883"/>
                      <a:gd name="T37" fmla="*/ 242 h 588"/>
                      <a:gd name="T38" fmla="*/ 348 w 883"/>
                      <a:gd name="T39" fmla="*/ 222 h 588"/>
                      <a:gd name="T40" fmla="*/ 365 w 883"/>
                      <a:gd name="T41" fmla="*/ 151 h 588"/>
                      <a:gd name="T42" fmla="*/ 384 w 883"/>
                      <a:gd name="T43" fmla="*/ 173 h 588"/>
                      <a:gd name="T44" fmla="*/ 400 w 883"/>
                      <a:gd name="T45" fmla="*/ 228 h 588"/>
                      <a:gd name="T46" fmla="*/ 419 w 883"/>
                      <a:gd name="T47" fmla="*/ 285 h 588"/>
                      <a:gd name="T48" fmla="*/ 436 w 883"/>
                      <a:gd name="T49" fmla="*/ 343 h 588"/>
                      <a:gd name="T50" fmla="*/ 454 w 883"/>
                      <a:gd name="T51" fmla="*/ 376 h 588"/>
                      <a:gd name="T52" fmla="*/ 471 w 883"/>
                      <a:gd name="T53" fmla="*/ 451 h 588"/>
                      <a:gd name="T54" fmla="*/ 489 w 883"/>
                      <a:gd name="T55" fmla="*/ 496 h 588"/>
                      <a:gd name="T56" fmla="*/ 506 w 883"/>
                      <a:gd name="T57" fmla="*/ 436 h 588"/>
                      <a:gd name="T58" fmla="*/ 525 w 883"/>
                      <a:gd name="T59" fmla="*/ 308 h 588"/>
                      <a:gd name="T60" fmla="*/ 542 w 883"/>
                      <a:gd name="T61" fmla="*/ 128 h 588"/>
                      <a:gd name="T62" fmla="*/ 560 w 883"/>
                      <a:gd name="T63" fmla="*/ 11 h 588"/>
                      <a:gd name="T64" fmla="*/ 577 w 883"/>
                      <a:gd name="T65" fmla="*/ 30 h 588"/>
                      <a:gd name="T66" fmla="*/ 595 w 883"/>
                      <a:gd name="T67" fmla="*/ 146 h 588"/>
                      <a:gd name="T68" fmla="*/ 612 w 883"/>
                      <a:gd name="T69" fmla="*/ 285 h 588"/>
                      <a:gd name="T70" fmla="*/ 631 w 883"/>
                      <a:gd name="T71" fmla="*/ 420 h 588"/>
                      <a:gd name="T72" fmla="*/ 648 w 883"/>
                      <a:gd name="T73" fmla="*/ 482 h 588"/>
                      <a:gd name="T74" fmla="*/ 666 w 883"/>
                      <a:gd name="T75" fmla="*/ 529 h 588"/>
                      <a:gd name="T76" fmla="*/ 683 w 883"/>
                      <a:gd name="T77" fmla="*/ 437 h 588"/>
                      <a:gd name="T78" fmla="*/ 701 w 883"/>
                      <a:gd name="T79" fmla="*/ 351 h 588"/>
                      <a:gd name="T80" fmla="*/ 718 w 883"/>
                      <a:gd name="T81" fmla="*/ 251 h 588"/>
                      <a:gd name="T82" fmla="*/ 737 w 883"/>
                      <a:gd name="T83" fmla="*/ 179 h 588"/>
                      <a:gd name="T84" fmla="*/ 754 w 883"/>
                      <a:gd name="T85" fmla="*/ 160 h 588"/>
                      <a:gd name="T86" fmla="*/ 772 w 883"/>
                      <a:gd name="T87" fmla="*/ 183 h 588"/>
                      <a:gd name="T88" fmla="*/ 789 w 883"/>
                      <a:gd name="T89" fmla="*/ 229 h 588"/>
                      <a:gd name="T90" fmla="*/ 807 w 883"/>
                      <a:gd name="T91" fmla="*/ 228 h 588"/>
                      <a:gd name="T92" fmla="*/ 824 w 883"/>
                      <a:gd name="T93" fmla="*/ 276 h 588"/>
                      <a:gd name="T94" fmla="*/ 843 w 883"/>
                      <a:gd name="T95" fmla="*/ 337 h 588"/>
                      <a:gd name="T96" fmla="*/ 860 w 883"/>
                      <a:gd name="T97" fmla="*/ 389 h 588"/>
                      <a:gd name="T98" fmla="*/ 878 w 883"/>
                      <a:gd name="T99" fmla="*/ 374 h 5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588"/>
                      <a:gd name="T152" fmla="*/ 883 w 883"/>
                      <a:gd name="T153" fmla="*/ 588 h 5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588">
                        <a:moveTo>
                          <a:pt x="0" y="382"/>
                        </a:moveTo>
                        <a:lnTo>
                          <a:pt x="3" y="379"/>
                        </a:lnTo>
                        <a:lnTo>
                          <a:pt x="7" y="379"/>
                        </a:lnTo>
                        <a:lnTo>
                          <a:pt x="12" y="377"/>
                        </a:lnTo>
                        <a:lnTo>
                          <a:pt x="17" y="376"/>
                        </a:lnTo>
                        <a:lnTo>
                          <a:pt x="21" y="376"/>
                        </a:lnTo>
                        <a:lnTo>
                          <a:pt x="26" y="372"/>
                        </a:lnTo>
                        <a:lnTo>
                          <a:pt x="30" y="371"/>
                        </a:lnTo>
                        <a:lnTo>
                          <a:pt x="35" y="368"/>
                        </a:lnTo>
                        <a:lnTo>
                          <a:pt x="38" y="360"/>
                        </a:lnTo>
                        <a:lnTo>
                          <a:pt x="43" y="352"/>
                        </a:lnTo>
                        <a:lnTo>
                          <a:pt x="47" y="342"/>
                        </a:lnTo>
                        <a:lnTo>
                          <a:pt x="52" y="329"/>
                        </a:lnTo>
                        <a:lnTo>
                          <a:pt x="57" y="314"/>
                        </a:lnTo>
                        <a:lnTo>
                          <a:pt x="61" y="297"/>
                        </a:lnTo>
                        <a:lnTo>
                          <a:pt x="66" y="280"/>
                        </a:lnTo>
                        <a:lnTo>
                          <a:pt x="70" y="262"/>
                        </a:lnTo>
                        <a:lnTo>
                          <a:pt x="73" y="243"/>
                        </a:lnTo>
                        <a:lnTo>
                          <a:pt x="78" y="225"/>
                        </a:lnTo>
                        <a:lnTo>
                          <a:pt x="83" y="203"/>
                        </a:lnTo>
                        <a:lnTo>
                          <a:pt x="87" y="182"/>
                        </a:lnTo>
                        <a:lnTo>
                          <a:pt x="92" y="165"/>
                        </a:lnTo>
                        <a:lnTo>
                          <a:pt x="96" y="146"/>
                        </a:lnTo>
                        <a:lnTo>
                          <a:pt x="101" y="126"/>
                        </a:lnTo>
                        <a:lnTo>
                          <a:pt x="106" y="111"/>
                        </a:lnTo>
                        <a:lnTo>
                          <a:pt x="109" y="99"/>
                        </a:lnTo>
                        <a:lnTo>
                          <a:pt x="113" y="83"/>
                        </a:lnTo>
                        <a:lnTo>
                          <a:pt x="118" y="71"/>
                        </a:lnTo>
                        <a:lnTo>
                          <a:pt x="123" y="62"/>
                        </a:lnTo>
                        <a:lnTo>
                          <a:pt x="127" y="51"/>
                        </a:lnTo>
                        <a:lnTo>
                          <a:pt x="132" y="45"/>
                        </a:lnTo>
                        <a:lnTo>
                          <a:pt x="136" y="43"/>
                        </a:lnTo>
                        <a:lnTo>
                          <a:pt x="141" y="43"/>
                        </a:lnTo>
                        <a:lnTo>
                          <a:pt x="144" y="46"/>
                        </a:lnTo>
                        <a:lnTo>
                          <a:pt x="149" y="56"/>
                        </a:lnTo>
                        <a:lnTo>
                          <a:pt x="153" y="68"/>
                        </a:lnTo>
                        <a:lnTo>
                          <a:pt x="158" y="82"/>
                        </a:lnTo>
                        <a:lnTo>
                          <a:pt x="162" y="103"/>
                        </a:lnTo>
                        <a:lnTo>
                          <a:pt x="167" y="131"/>
                        </a:lnTo>
                        <a:lnTo>
                          <a:pt x="172" y="154"/>
                        </a:lnTo>
                        <a:lnTo>
                          <a:pt x="176" y="191"/>
                        </a:lnTo>
                        <a:lnTo>
                          <a:pt x="179" y="228"/>
                        </a:lnTo>
                        <a:lnTo>
                          <a:pt x="184" y="266"/>
                        </a:lnTo>
                        <a:lnTo>
                          <a:pt x="189" y="306"/>
                        </a:lnTo>
                        <a:lnTo>
                          <a:pt x="193" y="348"/>
                        </a:lnTo>
                        <a:lnTo>
                          <a:pt x="198" y="385"/>
                        </a:lnTo>
                        <a:lnTo>
                          <a:pt x="202" y="423"/>
                        </a:lnTo>
                        <a:lnTo>
                          <a:pt x="207" y="459"/>
                        </a:lnTo>
                        <a:lnTo>
                          <a:pt x="212" y="488"/>
                        </a:lnTo>
                        <a:lnTo>
                          <a:pt x="215" y="517"/>
                        </a:lnTo>
                        <a:lnTo>
                          <a:pt x="219" y="537"/>
                        </a:lnTo>
                        <a:lnTo>
                          <a:pt x="224" y="555"/>
                        </a:lnTo>
                        <a:lnTo>
                          <a:pt x="228" y="569"/>
                        </a:lnTo>
                        <a:lnTo>
                          <a:pt x="233" y="580"/>
                        </a:lnTo>
                        <a:lnTo>
                          <a:pt x="238" y="586"/>
                        </a:lnTo>
                        <a:lnTo>
                          <a:pt x="242" y="588"/>
                        </a:lnTo>
                        <a:lnTo>
                          <a:pt x="247" y="585"/>
                        </a:lnTo>
                        <a:lnTo>
                          <a:pt x="250" y="569"/>
                        </a:lnTo>
                        <a:lnTo>
                          <a:pt x="255" y="554"/>
                        </a:lnTo>
                        <a:lnTo>
                          <a:pt x="259" y="529"/>
                        </a:lnTo>
                        <a:lnTo>
                          <a:pt x="264" y="496"/>
                        </a:lnTo>
                        <a:lnTo>
                          <a:pt x="268" y="456"/>
                        </a:lnTo>
                        <a:lnTo>
                          <a:pt x="273" y="403"/>
                        </a:lnTo>
                        <a:lnTo>
                          <a:pt x="278" y="360"/>
                        </a:lnTo>
                        <a:lnTo>
                          <a:pt x="282" y="313"/>
                        </a:lnTo>
                        <a:lnTo>
                          <a:pt x="285" y="262"/>
                        </a:lnTo>
                        <a:lnTo>
                          <a:pt x="290" y="229"/>
                        </a:lnTo>
                        <a:lnTo>
                          <a:pt x="294" y="200"/>
                        </a:lnTo>
                        <a:lnTo>
                          <a:pt x="299" y="176"/>
                        </a:lnTo>
                        <a:lnTo>
                          <a:pt x="304" y="159"/>
                        </a:lnTo>
                        <a:lnTo>
                          <a:pt x="308" y="153"/>
                        </a:lnTo>
                        <a:lnTo>
                          <a:pt x="313" y="159"/>
                        </a:lnTo>
                        <a:lnTo>
                          <a:pt x="318" y="179"/>
                        </a:lnTo>
                        <a:lnTo>
                          <a:pt x="321" y="211"/>
                        </a:lnTo>
                        <a:lnTo>
                          <a:pt x="325" y="228"/>
                        </a:lnTo>
                        <a:lnTo>
                          <a:pt x="330" y="242"/>
                        </a:lnTo>
                        <a:lnTo>
                          <a:pt x="334" y="253"/>
                        </a:lnTo>
                        <a:lnTo>
                          <a:pt x="339" y="251"/>
                        </a:lnTo>
                        <a:lnTo>
                          <a:pt x="344" y="242"/>
                        </a:lnTo>
                        <a:lnTo>
                          <a:pt x="348" y="222"/>
                        </a:lnTo>
                        <a:lnTo>
                          <a:pt x="353" y="205"/>
                        </a:lnTo>
                        <a:lnTo>
                          <a:pt x="356" y="183"/>
                        </a:lnTo>
                        <a:lnTo>
                          <a:pt x="361" y="169"/>
                        </a:lnTo>
                        <a:lnTo>
                          <a:pt x="365" y="151"/>
                        </a:lnTo>
                        <a:lnTo>
                          <a:pt x="370" y="143"/>
                        </a:lnTo>
                        <a:lnTo>
                          <a:pt x="374" y="137"/>
                        </a:lnTo>
                        <a:lnTo>
                          <a:pt x="379" y="146"/>
                        </a:lnTo>
                        <a:lnTo>
                          <a:pt x="384" y="173"/>
                        </a:lnTo>
                        <a:lnTo>
                          <a:pt x="388" y="191"/>
                        </a:lnTo>
                        <a:lnTo>
                          <a:pt x="391" y="202"/>
                        </a:lnTo>
                        <a:lnTo>
                          <a:pt x="396" y="222"/>
                        </a:lnTo>
                        <a:lnTo>
                          <a:pt x="400" y="228"/>
                        </a:lnTo>
                        <a:lnTo>
                          <a:pt x="405" y="233"/>
                        </a:lnTo>
                        <a:lnTo>
                          <a:pt x="410" y="254"/>
                        </a:lnTo>
                        <a:lnTo>
                          <a:pt x="414" y="274"/>
                        </a:lnTo>
                        <a:lnTo>
                          <a:pt x="419" y="285"/>
                        </a:lnTo>
                        <a:lnTo>
                          <a:pt x="423" y="283"/>
                        </a:lnTo>
                        <a:lnTo>
                          <a:pt x="427" y="299"/>
                        </a:lnTo>
                        <a:lnTo>
                          <a:pt x="431" y="319"/>
                        </a:lnTo>
                        <a:lnTo>
                          <a:pt x="436" y="343"/>
                        </a:lnTo>
                        <a:lnTo>
                          <a:pt x="440" y="345"/>
                        </a:lnTo>
                        <a:lnTo>
                          <a:pt x="445" y="349"/>
                        </a:lnTo>
                        <a:lnTo>
                          <a:pt x="450" y="368"/>
                        </a:lnTo>
                        <a:lnTo>
                          <a:pt x="454" y="376"/>
                        </a:lnTo>
                        <a:lnTo>
                          <a:pt x="459" y="389"/>
                        </a:lnTo>
                        <a:lnTo>
                          <a:pt x="462" y="406"/>
                        </a:lnTo>
                        <a:lnTo>
                          <a:pt x="466" y="431"/>
                        </a:lnTo>
                        <a:lnTo>
                          <a:pt x="471" y="451"/>
                        </a:lnTo>
                        <a:lnTo>
                          <a:pt x="476" y="465"/>
                        </a:lnTo>
                        <a:lnTo>
                          <a:pt x="480" y="477"/>
                        </a:lnTo>
                        <a:lnTo>
                          <a:pt x="485" y="486"/>
                        </a:lnTo>
                        <a:lnTo>
                          <a:pt x="489" y="496"/>
                        </a:lnTo>
                        <a:lnTo>
                          <a:pt x="494" y="499"/>
                        </a:lnTo>
                        <a:lnTo>
                          <a:pt x="497" y="488"/>
                        </a:lnTo>
                        <a:lnTo>
                          <a:pt x="502" y="466"/>
                        </a:lnTo>
                        <a:lnTo>
                          <a:pt x="506" y="436"/>
                        </a:lnTo>
                        <a:lnTo>
                          <a:pt x="511" y="409"/>
                        </a:lnTo>
                        <a:lnTo>
                          <a:pt x="516" y="363"/>
                        </a:lnTo>
                        <a:lnTo>
                          <a:pt x="520" y="334"/>
                        </a:lnTo>
                        <a:lnTo>
                          <a:pt x="525" y="308"/>
                        </a:lnTo>
                        <a:lnTo>
                          <a:pt x="529" y="246"/>
                        </a:lnTo>
                        <a:lnTo>
                          <a:pt x="532" y="219"/>
                        </a:lnTo>
                        <a:lnTo>
                          <a:pt x="537" y="174"/>
                        </a:lnTo>
                        <a:lnTo>
                          <a:pt x="542" y="128"/>
                        </a:lnTo>
                        <a:lnTo>
                          <a:pt x="546" y="86"/>
                        </a:lnTo>
                        <a:lnTo>
                          <a:pt x="551" y="51"/>
                        </a:lnTo>
                        <a:lnTo>
                          <a:pt x="556" y="36"/>
                        </a:lnTo>
                        <a:lnTo>
                          <a:pt x="560" y="11"/>
                        </a:lnTo>
                        <a:lnTo>
                          <a:pt x="565" y="54"/>
                        </a:lnTo>
                        <a:lnTo>
                          <a:pt x="568" y="45"/>
                        </a:lnTo>
                        <a:lnTo>
                          <a:pt x="572" y="0"/>
                        </a:lnTo>
                        <a:lnTo>
                          <a:pt x="577" y="30"/>
                        </a:lnTo>
                        <a:lnTo>
                          <a:pt x="582" y="59"/>
                        </a:lnTo>
                        <a:lnTo>
                          <a:pt x="586" y="94"/>
                        </a:lnTo>
                        <a:lnTo>
                          <a:pt x="591" y="137"/>
                        </a:lnTo>
                        <a:lnTo>
                          <a:pt x="595" y="146"/>
                        </a:lnTo>
                        <a:lnTo>
                          <a:pt x="600" y="160"/>
                        </a:lnTo>
                        <a:lnTo>
                          <a:pt x="603" y="214"/>
                        </a:lnTo>
                        <a:lnTo>
                          <a:pt x="608" y="253"/>
                        </a:lnTo>
                        <a:lnTo>
                          <a:pt x="612" y="285"/>
                        </a:lnTo>
                        <a:lnTo>
                          <a:pt x="617" y="342"/>
                        </a:lnTo>
                        <a:lnTo>
                          <a:pt x="622" y="376"/>
                        </a:lnTo>
                        <a:lnTo>
                          <a:pt x="626" y="416"/>
                        </a:lnTo>
                        <a:lnTo>
                          <a:pt x="631" y="420"/>
                        </a:lnTo>
                        <a:lnTo>
                          <a:pt x="635" y="425"/>
                        </a:lnTo>
                        <a:lnTo>
                          <a:pt x="638" y="459"/>
                        </a:lnTo>
                        <a:lnTo>
                          <a:pt x="643" y="477"/>
                        </a:lnTo>
                        <a:lnTo>
                          <a:pt x="648" y="482"/>
                        </a:lnTo>
                        <a:lnTo>
                          <a:pt x="652" y="471"/>
                        </a:lnTo>
                        <a:lnTo>
                          <a:pt x="657" y="462"/>
                        </a:lnTo>
                        <a:lnTo>
                          <a:pt x="661" y="485"/>
                        </a:lnTo>
                        <a:lnTo>
                          <a:pt x="666" y="529"/>
                        </a:lnTo>
                        <a:lnTo>
                          <a:pt x="671" y="534"/>
                        </a:lnTo>
                        <a:lnTo>
                          <a:pt x="674" y="534"/>
                        </a:lnTo>
                        <a:lnTo>
                          <a:pt x="678" y="486"/>
                        </a:lnTo>
                        <a:lnTo>
                          <a:pt x="683" y="437"/>
                        </a:lnTo>
                        <a:lnTo>
                          <a:pt x="688" y="419"/>
                        </a:lnTo>
                        <a:lnTo>
                          <a:pt x="692" y="419"/>
                        </a:lnTo>
                        <a:lnTo>
                          <a:pt x="697" y="403"/>
                        </a:lnTo>
                        <a:lnTo>
                          <a:pt x="701" y="351"/>
                        </a:lnTo>
                        <a:lnTo>
                          <a:pt x="706" y="332"/>
                        </a:lnTo>
                        <a:lnTo>
                          <a:pt x="709" y="326"/>
                        </a:lnTo>
                        <a:lnTo>
                          <a:pt x="714" y="283"/>
                        </a:lnTo>
                        <a:lnTo>
                          <a:pt x="718" y="251"/>
                        </a:lnTo>
                        <a:lnTo>
                          <a:pt x="723" y="229"/>
                        </a:lnTo>
                        <a:lnTo>
                          <a:pt x="727" y="219"/>
                        </a:lnTo>
                        <a:lnTo>
                          <a:pt x="732" y="211"/>
                        </a:lnTo>
                        <a:lnTo>
                          <a:pt x="737" y="179"/>
                        </a:lnTo>
                        <a:lnTo>
                          <a:pt x="741" y="163"/>
                        </a:lnTo>
                        <a:lnTo>
                          <a:pt x="744" y="179"/>
                        </a:lnTo>
                        <a:lnTo>
                          <a:pt x="749" y="171"/>
                        </a:lnTo>
                        <a:lnTo>
                          <a:pt x="754" y="160"/>
                        </a:lnTo>
                        <a:lnTo>
                          <a:pt x="758" y="148"/>
                        </a:lnTo>
                        <a:lnTo>
                          <a:pt x="763" y="163"/>
                        </a:lnTo>
                        <a:lnTo>
                          <a:pt x="767" y="194"/>
                        </a:lnTo>
                        <a:lnTo>
                          <a:pt x="772" y="183"/>
                        </a:lnTo>
                        <a:lnTo>
                          <a:pt x="777" y="153"/>
                        </a:lnTo>
                        <a:lnTo>
                          <a:pt x="780" y="130"/>
                        </a:lnTo>
                        <a:lnTo>
                          <a:pt x="784" y="185"/>
                        </a:lnTo>
                        <a:lnTo>
                          <a:pt x="789" y="229"/>
                        </a:lnTo>
                        <a:lnTo>
                          <a:pt x="794" y="197"/>
                        </a:lnTo>
                        <a:lnTo>
                          <a:pt x="798" y="229"/>
                        </a:lnTo>
                        <a:lnTo>
                          <a:pt x="803" y="219"/>
                        </a:lnTo>
                        <a:lnTo>
                          <a:pt x="807" y="228"/>
                        </a:lnTo>
                        <a:lnTo>
                          <a:pt x="812" y="249"/>
                        </a:lnTo>
                        <a:lnTo>
                          <a:pt x="815" y="249"/>
                        </a:lnTo>
                        <a:lnTo>
                          <a:pt x="820" y="251"/>
                        </a:lnTo>
                        <a:lnTo>
                          <a:pt x="824" y="276"/>
                        </a:lnTo>
                        <a:lnTo>
                          <a:pt x="829" y="254"/>
                        </a:lnTo>
                        <a:lnTo>
                          <a:pt x="833" y="279"/>
                        </a:lnTo>
                        <a:lnTo>
                          <a:pt x="838" y="300"/>
                        </a:lnTo>
                        <a:lnTo>
                          <a:pt x="843" y="337"/>
                        </a:lnTo>
                        <a:lnTo>
                          <a:pt x="847" y="308"/>
                        </a:lnTo>
                        <a:lnTo>
                          <a:pt x="850" y="308"/>
                        </a:lnTo>
                        <a:lnTo>
                          <a:pt x="855" y="357"/>
                        </a:lnTo>
                        <a:lnTo>
                          <a:pt x="860" y="389"/>
                        </a:lnTo>
                        <a:lnTo>
                          <a:pt x="864" y="400"/>
                        </a:lnTo>
                        <a:lnTo>
                          <a:pt x="869" y="402"/>
                        </a:lnTo>
                        <a:lnTo>
                          <a:pt x="873" y="391"/>
                        </a:lnTo>
                        <a:lnTo>
                          <a:pt x="878" y="374"/>
                        </a:lnTo>
                        <a:lnTo>
                          <a:pt x="883" y="411"/>
                        </a:lnTo>
                      </a:path>
                    </a:pathLst>
                  </a:custGeom>
                  <a:noFill/>
                  <a:ln w="9525" cap="flat">
                    <a:solidFill>
                      <a:srgbClr val="000000"/>
                    </a:solidFill>
                    <a:prstDash val="solid"/>
                    <a:round/>
                    <a:headEnd/>
                    <a:tailEnd/>
                  </a:ln>
                </p:spPr>
                <p:txBody>
                  <a:bodyPr/>
                  <a:lstStyle/>
                  <a:p>
                    <a:endParaRPr lang="en-US"/>
                  </a:p>
                </p:txBody>
              </p:sp>
              <p:sp>
                <p:nvSpPr>
                  <p:cNvPr id="74" name="Freeform 65"/>
                  <p:cNvSpPr>
                    <a:spLocks/>
                  </p:cNvSpPr>
                  <p:nvPr/>
                </p:nvSpPr>
                <p:spPr bwMode="auto">
                  <a:xfrm>
                    <a:off x="6867826" y="4843780"/>
                    <a:ext cx="1698577" cy="862013"/>
                  </a:xfrm>
                  <a:custGeom>
                    <a:avLst/>
                    <a:gdLst>
                      <a:gd name="T0" fmla="*/ 12 w 883"/>
                      <a:gd name="T1" fmla="*/ 349 h 543"/>
                      <a:gd name="T2" fmla="*/ 30 w 883"/>
                      <a:gd name="T3" fmla="*/ 342 h 543"/>
                      <a:gd name="T4" fmla="*/ 47 w 883"/>
                      <a:gd name="T5" fmla="*/ 305 h 543"/>
                      <a:gd name="T6" fmla="*/ 66 w 883"/>
                      <a:gd name="T7" fmla="*/ 240 h 543"/>
                      <a:gd name="T8" fmla="*/ 83 w 883"/>
                      <a:gd name="T9" fmla="*/ 168 h 543"/>
                      <a:gd name="T10" fmla="*/ 101 w 883"/>
                      <a:gd name="T11" fmla="*/ 102 h 543"/>
                      <a:gd name="T12" fmla="*/ 118 w 883"/>
                      <a:gd name="T13" fmla="*/ 54 h 543"/>
                      <a:gd name="T14" fmla="*/ 136 w 883"/>
                      <a:gd name="T15" fmla="*/ 42 h 543"/>
                      <a:gd name="T16" fmla="*/ 153 w 883"/>
                      <a:gd name="T17" fmla="*/ 63 h 543"/>
                      <a:gd name="T18" fmla="*/ 172 w 883"/>
                      <a:gd name="T19" fmla="*/ 142 h 543"/>
                      <a:gd name="T20" fmla="*/ 189 w 883"/>
                      <a:gd name="T21" fmla="*/ 269 h 543"/>
                      <a:gd name="T22" fmla="*/ 207 w 883"/>
                      <a:gd name="T23" fmla="*/ 414 h 543"/>
                      <a:gd name="T24" fmla="*/ 224 w 883"/>
                      <a:gd name="T25" fmla="*/ 512 h 543"/>
                      <a:gd name="T26" fmla="*/ 242 w 883"/>
                      <a:gd name="T27" fmla="*/ 543 h 543"/>
                      <a:gd name="T28" fmla="*/ 259 w 883"/>
                      <a:gd name="T29" fmla="*/ 468 h 543"/>
                      <a:gd name="T30" fmla="*/ 278 w 883"/>
                      <a:gd name="T31" fmla="*/ 297 h 543"/>
                      <a:gd name="T32" fmla="*/ 294 w 883"/>
                      <a:gd name="T33" fmla="*/ 165 h 543"/>
                      <a:gd name="T34" fmla="*/ 313 w 883"/>
                      <a:gd name="T35" fmla="*/ 159 h 543"/>
                      <a:gd name="T36" fmla="*/ 330 w 883"/>
                      <a:gd name="T37" fmla="*/ 225 h 543"/>
                      <a:gd name="T38" fmla="*/ 348 w 883"/>
                      <a:gd name="T39" fmla="*/ 186 h 543"/>
                      <a:gd name="T40" fmla="*/ 365 w 883"/>
                      <a:gd name="T41" fmla="*/ 88 h 543"/>
                      <a:gd name="T42" fmla="*/ 384 w 883"/>
                      <a:gd name="T43" fmla="*/ 102 h 543"/>
                      <a:gd name="T44" fmla="*/ 400 w 883"/>
                      <a:gd name="T45" fmla="*/ 165 h 543"/>
                      <a:gd name="T46" fmla="*/ 419 w 883"/>
                      <a:gd name="T47" fmla="*/ 240 h 543"/>
                      <a:gd name="T48" fmla="*/ 436 w 883"/>
                      <a:gd name="T49" fmla="*/ 335 h 543"/>
                      <a:gd name="T50" fmla="*/ 454 w 883"/>
                      <a:gd name="T51" fmla="*/ 386 h 543"/>
                      <a:gd name="T52" fmla="*/ 471 w 883"/>
                      <a:gd name="T53" fmla="*/ 426 h 543"/>
                      <a:gd name="T54" fmla="*/ 489 w 883"/>
                      <a:gd name="T55" fmla="*/ 448 h 543"/>
                      <a:gd name="T56" fmla="*/ 506 w 883"/>
                      <a:gd name="T57" fmla="*/ 378 h 543"/>
                      <a:gd name="T58" fmla="*/ 525 w 883"/>
                      <a:gd name="T59" fmla="*/ 259 h 543"/>
                      <a:gd name="T60" fmla="*/ 542 w 883"/>
                      <a:gd name="T61" fmla="*/ 108 h 543"/>
                      <a:gd name="T62" fmla="*/ 560 w 883"/>
                      <a:gd name="T63" fmla="*/ 11 h 543"/>
                      <a:gd name="T64" fmla="*/ 577 w 883"/>
                      <a:gd name="T65" fmla="*/ 17 h 543"/>
                      <a:gd name="T66" fmla="*/ 595 w 883"/>
                      <a:gd name="T67" fmla="*/ 114 h 543"/>
                      <a:gd name="T68" fmla="*/ 612 w 883"/>
                      <a:gd name="T69" fmla="*/ 239 h 543"/>
                      <a:gd name="T70" fmla="*/ 631 w 883"/>
                      <a:gd name="T71" fmla="*/ 306 h 543"/>
                      <a:gd name="T72" fmla="*/ 648 w 883"/>
                      <a:gd name="T73" fmla="*/ 455 h 543"/>
                      <a:gd name="T74" fmla="*/ 666 w 883"/>
                      <a:gd name="T75" fmla="*/ 475 h 543"/>
                      <a:gd name="T76" fmla="*/ 683 w 883"/>
                      <a:gd name="T77" fmla="*/ 405 h 543"/>
                      <a:gd name="T78" fmla="*/ 701 w 883"/>
                      <a:gd name="T79" fmla="*/ 318 h 543"/>
                      <a:gd name="T80" fmla="*/ 718 w 883"/>
                      <a:gd name="T81" fmla="*/ 260 h 543"/>
                      <a:gd name="T82" fmla="*/ 737 w 883"/>
                      <a:gd name="T83" fmla="*/ 186 h 543"/>
                      <a:gd name="T84" fmla="*/ 754 w 883"/>
                      <a:gd name="T85" fmla="*/ 152 h 543"/>
                      <a:gd name="T86" fmla="*/ 772 w 883"/>
                      <a:gd name="T87" fmla="*/ 142 h 543"/>
                      <a:gd name="T88" fmla="*/ 789 w 883"/>
                      <a:gd name="T89" fmla="*/ 174 h 543"/>
                      <a:gd name="T90" fmla="*/ 807 w 883"/>
                      <a:gd name="T91" fmla="*/ 228 h 543"/>
                      <a:gd name="T92" fmla="*/ 824 w 883"/>
                      <a:gd name="T93" fmla="*/ 188 h 543"/>
                      <a:gd name="T94" fmla="*/ 843 w 883"/>
                      <a:gd name="T95" fmla="*/ 254 h 543"/>
                      <a:gd name="T96" fmla="*/ 860 w 883"/>
                      <a:gd name="T97" fmla="*/ 295 h 543"/>
                      <a:gd name="T98" fmla="*/ 878 w 883"/>
                      <a:gd name="T99" fmla="*/ 365 h 5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543"/>
                      <a:gd name="T152" fmla="*/ 883 w 883"/>
                      <a:gd name="T153" fmla="*/ 543 h 5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543">
                        <a:moveTo>
                          <a:pt x="0" y="348"/>
                        </a:moveTo>
                        <a:lnTo>
                          <a:pt x="3" y="348"/>
                        </a:lnTo>
                        <a:lnTo>
                          <a:pt x="7" y="349"/>
                        </a:lnTo>
                        <a:lnTo>
                          <a:pt x="12" y="349"/>
                        </a:lnTo>
                        <a:lnTo>
                          <a:pt x="17" y="349"/>
                        </a:lnTo>
                        <a:lnTo>
                          <a:pt x="21" y="348"/>
                        </a:lnTo>
                        <a:lnTo>
                          <a:pt x="26" y="346"/>
                        </a:lnTo>
                        <a:lnTo>
                          <a:pt x="30" y="342"/>
                        </a:lnTo>
                        <a:lnTo>
                          <a:pt x="35" y="335"/>
                        </a:lnTo>
                        <a:lnTo>
                          <a:pt x="38" y="328"/>
                        </a:lnTo>
                        <a:lnTo>
                          <a:pt x="43" y="318"/>
                        </a:lnTo>
                        <a:lnTo>
                          <a:pt x="47" y="305"/>
                        </a:lnTo>
                        <a:lnTo>
                          <a:pt x="52" y="291"/>
                        </a:lnTo>
                        <a:lnTo>
                          <a:pt x="57" y="274"/>
                        </a:lnTo>
                        <a:lnTo>
                          <a:pt x="61" y="255"/>
                        </a:lnTo>
                        <a:lnTo>
                          <a:pt x="66" y="240"/>
                        </a:lnTo>
                        <a:lnTo>
                          <a:pt x="70" y="225"/>
                        </a:lnTo>
                        <a:lnTo>
                          <a:pt x="73" y="208"/>
                        </a:lnTo>
                        <a:lnTo>
                          <a:pt x="78" y="188"/>
                        </a:lnTo>
                        <a:lnTo>
                          <a:pt x="83" y="168"/>
                        </a:lnTo>
                        <a:lnTo>
                          <a:pt x="87" y="148"/>
                        </a:lnTo>
                        <a:lnTo>
                          <a:pt x="92" y="131"/>
                        </a:lnTo>
                        <a:lnTo>
                          <a:pt x="96" y="117"/>
                        </a:lnTo>
                        <a:lnTo>
                          <a:pt x="101" y="102"/>
                        </a:lnTo>
                        <a:lnTo>
                          <a:pt x="106" y="88"/>
                        </a:lnTo>
                        <a:lnTo>
                          <a:pt x="109" y="74"/>
                        </a:lnTo>
                        <a:lnTo>
                          <a:pt x="113" y="63"/>
                        </a:lnTo>
                        <a:lnTo>
                          <a:pt x="118" y="54"/>
                        </a:lnTo>
                        <a:lnTo>
                          <a:pt x="123" y="48"/>
                        </a:lnTo>
                        <a:lnTo>
                          <a:pt x="127" y="45"/>
                        </a:lnTo>
                        <a:lnTo>
                          <a:pt x="132" y="42"/>
                        </a:lnTo>
                        <a:lnTo>
                          <a:pt x="136" y="42"/>
                        </a:lnTo>
                        <a:lnTo>
                          <a:pt x="141" y="45"/>
                        </a:lnTo>
                        <a:lnTo>
                          <a:pt x="144" y="48"/>
                        </a:lnTo>
                        <a:lnTo>
                          <a:pt x="149" y="54"/>
                        </a:lnTo>
                        <a:lnTo>
                          <a:pt x="153" y="63"/>
                        </a:lnTo>
                        <a:lnTo>
                          <a:pt x="158" y="79"/>
                        </a:lnTo>
                        <a:lnTo>
                          <a:pt x="162" y="99"/>
                        </a:lnTo>
                        <a:lnTo>
                          <a:pt x="167" y="117"/>
                        </a:lnTo>
                        <a:lnTo>
                          <a:pt x="172" y="142"/>
                        </a:lnTo>
                        <a:lnTo>
                          <a:pt x="176" y="172"/>
                        </a:lnTo>
                        <a:lnTo>
                          <a:pt x="179" y="203"/>
                        </a:lnTo>
                        <a:lnTo>
                          <a:pt x="184" y="235"/>
                        </a:lnTo>
                        <a:lnTo>
                          <a:pt x="189" y="269"/>
                        </a:lnTo>
                        <a:lnTo>
                          <a:pt x="193" y="306"/>
                        </a:lnTo>
                        <a:lnTo>
                          <a:pt x="198" y="346"/>
                        </a:lnTo>
                        <a:lnTo>
                          <a:pt x="202" y="380"/>
                        </a:lnTo>
                        <a:lnTo>
                          <a:pt x="207" y="414"/>
                        </a:lnTo>
                        <a:lnTo>
                          <a:pt x="212" y="449"/>
                        </a:lnTo>
                        <a:lnTo>
                          <a:pt x="215" y="475"/>
                        </a:lnTo>
                        <a:lnTo>
                          <a:pt x="219" y="494"/>
                        </a:lnTo>
                        <a:lnTo>
                          <a:pt x="224" y="512"/>
                        </a:lnTo>
                        <a:lnTo>
                          <a:pt x="228" y="526"/>
                        </a:lnTo>
                        <a:lnTo>
                          <a:pt x="233" y="537"/>
                        </a:lnTo>
                        <a:lnTo>
                          <a:pt x="238" y="543"/>
                        </a:lnTo>
                        <a:lnTo>
                          <a:pt x="242" y="543"/>
                        </a:lnTo>
                        <a:lnTo>
                          <a:pt x="247" y="537"/>
                        </a:lnTo>
                        <a:lnTo>
                          <a:pt x="250" y="521"/>
                        </a:lnTo>
                        <a:lnTo>
                          <a:pt x="255" y="501"/>
                        </a:lnTo>
                        <a:lnTo>
                          <a:pt x="259" y="468"/>
                        </a:lnTo>
                        <a:lnTo>
                          <a:pt x="264" y="434"/>
                        </a:lnTo>
                        <a:lnTo>
                          <a:pt x="268" y="389"/>
                        </a:lnTo>
                        <a:lnTo>
                          <a:pt x="273" y="342"/>
                        </a:lnTo>
                        <a:lnTo>
                          <a:pt x="278" y="297"/>
                        </a:lnTo>
                        <a:lnTo>
                          <a:pt x="282" y="254"/>
                        </a:lnTo>
                        <a:lnTo>
                          <a:pt x="285" y="220"/>
                        </a:lnTo>
                        <a:lnTo>
                          <a:pt x="290" y="188"/>
                        </a:lnTo>
                        <a:lnTo>
                          <a:pt x="294" y="165"/>
                        </a:lnTo>
                        <a:lnTo>
                          <a:pt x="299" y="143"/>
                        </a:lnTo>
                        <a:lnTo>
                          <a:pt x="304" y="140"/>
                        </a:lnTo>
                        <a:lnTo>
                          <a:pt x="308" y="145"/>
                        </a:lnTo>
                        <a:lnTo>
                          <a:pt x="313" y="159"/>
                        </a:lnTo>
                        <a:lnTo>
                          <a:pt x="318" y="177"/>
                        </a:lnTo>
                        <a:lnTo>
                          <a:pt x="321" y="195"/>
                        </a:lnTo>
                        <a:lnTo>
                          <a:pt x="325" y="209"/>
                        </a:lnTo>
                        <a:lnTo>
                          <a:pt x="330" y="225"/>
                        </a:lnTo>
                        <a:lnTo>
                          <a:pt x="334" y="225"/>
                        </a:lnTo>
                        <a:lnTo>
                          <a:pt x="339" y="219"/>
                        </a:lnTo>
                        <a:lnTo>
                          <a:pt x="344" y="209"/>
                        </a:lnTo>
                        <a:lnTo>
                          <a:pt x="348" y="186"/>
                        </a:lnTo>
                        <a:lnTo>
                          <a:pt x="353" y="162"/>
                        </a:lnTo>
                        <a:lnTo>
                          <a:pt x="356" y="134"/>
                        </a:lnTo>
                        <a:lnTo>
                          <a:pt x="361" y="111"/>
                        </a:lnTo>
                        <a:lnTo>
                          <a:pt x="365" y="88"/>
                        </a:lnTo>
                        <a:lnTo>
                          <a:pt x="370" y="79"/>
                        </a:lnTo>
                        <a:lnTo>
                          <a:pt x="374" y="88"/>
                        </a:lnTo>
                        <a:lnTo>
                          <a:pt x="379" y="96"/>
                        </a:lnTo>
                        <a:lnTo>
                          <a:pt x="384" y="102"/>
                        </a:lnTo>
                        <a:lnTo>
                          <a:pt x="388" y="122"/>
                        </a:lnTo>
                        <a:lnTo>
                          <a:pt x="391" y="142"/>
                        </a:lnTo>
                        <a:lnTo>
                          <a:pt x="396" y="152"/>
                        </a:lnTo>
                        <a:lnTo>
                          <a:pt x="400" y="165"/>
                        </a:lnTo>
                        <a:lnTo>
                          <a:pt x="405" y="186"/>
                        </a:lnTo>
                        <a:lnTo>
                          <a:pt x="410" y="206"/>
                        </a:lnTo>
                        <a:lnTo>
                          <a:pt x="414" y="220"/>
                        </a:lnTo>
                        <a:lnTo>
                          <a:pt x="419" y="240"/>
                        </a:lnTo>
                        <a:lnTo>
                          <a:pt x="423" y="269"/>
                        </a:lnTo>
                        <a:lnTo>
                          <a:pt x="427" y="285"/>
                        </a:lnTo>
                        <a:lnTo>
                          <a:pt x="431" y="311"/>
                        </a:lnTo>
                        <a:lnTo>
                          <a:pt x="436" y="335"/>
                        </a:lnTo>
                        <a:lnTo>
                          <a:pt x="440" y="354"/>
                        </a:lnTo>
                        <a:lnTo>
                          <a:pt x="445" y="362"/>
                        </a:lnTo>
                        <a:lnTo>
                          <a:pt x="450" y="380"/>
                        </a:lnTo>
                        <a:lnTo>
                          <a:pt x="454" y="386"/>
                        </a:lnTo>
                        <a:lnTo>
                          <a:pt x="459" y="398"/>
                        </a:lnTo>
                        <a:lnTo>
                          <a:pt x="462" y="400"/>
                        </a:lnTo>
                        <a:lnTo>
                          <a:pt x="466" y="409"/>
                        </a:lnTo>
                        <a:lnTo>
                          <a:pt x="471" y="426"/>
                        </a:lnTo>
                        <a:lnTo>
                          <a:pt x="476" y="449"/>
                        </a:lnTo>
                        <a:lnTo>
                          <a:pt x="480" y="451"/>
                        </a:lnTo>
                        <a:lnTo>
                          <a:pt x="485" y="448"/>
                        </a:lnTo>
                        <a:lnTo>
                          <a:pt x="489" y="448"/>
                        </a:lnTo>
                        <a:lnTo>
                          <a:pt x="494" y="437"/>
                        </a:lnTo>
                        <a:lnTo>
                          <a:pt x="497" y="431"/>
                        </a:lnTo>
                        <a:lnTo>
                          <a:pt x="502" y="417"/>
                        </a:lnTo>
                        <a:lnTo>
                          <a:pt x="506" y="378"/>
                        </a:lnTo>
                        <a:lnTo>
                          <a:pt x="511" y="362"/>
                        </a:lnTo>
                        <a:lnTo>
                          <a:pt x="516" y="328"/>
                        </a:lnTo>
                        <a:lnTo>
                          <a:pt x="520" y="288"/>
                        </a:lnTo>
                        <a:lnTo>
                          <a:pt x="525" y="259"/>
                        </a:lnTo>
                        <a:lnTo>
                          <a:pt x="529" y="211"/>
                        </a:lnTo>
                        <a:lnTo>
                          <a:pt x="532" y="174"/>
                        </a:lnTo>
                        <a:lnTo>
                          <a:pt x="537" y="145"/>
                        </a:lnTo>
                        <a:lnTo>
                          <a:pt x="542" y="108"/>
                        </a:lnTo>
                        <a:lnTo>
                          <a:pt x="546" y="68"/>
                        </a:lnTo>
                        <a:lnTo>
                          <a:pt x="551" y="51"/>
                        </a:lnTo>
                        <a:lnTo>
                          <a:pt x="556" y="25"/>
                        </a:lnTo>
                        <a:lnTo>
                          <a:pt x="560" y="11"/>
                        </a:lnTo>
                        <a:lnTo>
                          <a:pt x="565" y="17"/>
                        </a:lnTo>
                        <a:lnTo>
                          <a:pt x="568" y="16"/>
                        </a:lnTo>
                        <a:lnTo>
                          <a:pt x="572" y="0"/>
                        </a:lnTo>
                        <a:lnTo>
                          <a:pt x="577" y="17"/>
                        </a:lnTo>
                        <a:lnTo>
                          <a:pt x="582" y="40"/>
                        </a:lnTo>
                        <a:lnTo>
                          <a:pt x="586" y="52"/>
                        </a:lnTo>
                        <a:lnTo>
                          <a:pt x="591" y="85"/>
                        </a:lnTo>
                        <a:lnTo>
                          <a:pt x="595" y="114"/>
                        </a:lnTo>
                        <a:lnTo>
                          <a:pt x="600" y="132"/>
                        </a:lnTo>
                        <a:lnTo>
                          <a:pt x="603" y="174"/>
                        </a:lnTo>
                        <a:lnTo>
                          <a:pt x="608" y="203"/>
                        </a:lnTo>
                        <a:lnTo>
                          <a:pt x="612" y="239"/>
                        </a:lnTo>
                        <a:lnTo>
                          <a:pt x="617" y="260"/>
                        </a:lnTo>
                        <a:lnTo>
                          <a:pt x="622" y="306"/>
                        </a:lnTo>
                        <a:lnTo>
                          <a:pt x="626" y="300"/>
                        </a:lnTo>
                        <a:lnTo>
                          <a:pt x="631" y="306"/>
                        </a:lnTo>
                        <a:lnTo>
                          <a:pt x="635" y="349"/>
                        </a:lnTo>
                        <a:lnTo>
                          <a:pt x="638" y="385"/>
                        </a:lnTo>
                        <a:lnTo>
                          <a:pt x="643" y="420"/>
                        </a:lnTo>
                        <a:lnTo>
                          <a:pt x="648" y="455"/>
                        </a:lnTo>
                        <a:lnTo>
                          <a:pt x="652" y="488"/>
                        </a:lnTo>
                        <a:lnTo>
                          <a:pt x="657" y="495"/>
                        </a:lnTo>
                        <a:lnTo>
                          <a:pt x="661" y="483"/>
                        </a:lnTo>
                        <a:lnTo>
                          <a:pt x="666" y="475"/>
                        </a:lnTo>
                        <a:lnTo>
                          <a:pt x="671" y="474"/>
                        </a:lnTo>
                        <a:lnTo>
                          <a:pt x="674" y="468"/>
                        </a:lnTo>
                        <a:lnTo>
                          <a:pt x="678" y="448"/>
                        </a:lnTo>
                        <a:lnTo>
                          <a:pt x="683" y="405"/>
                        </a:lnTo>
                        <a:lnTo>
                          <a:pt x="688" y="371"/>
                        </a:lnTo>
                        <a:lnTo>
                          <a:pt x="692" y="368"/>
                        </a:lnTo>
                        <a:lnTo>
                          <a:pt x="697" y="334"/>
                        </a:lnTo>
                        <a:lnTo>
                          <a:pt x="701" y="318"/>
                        </a:lnTo>
                        <a:lnTo>
                          <a:pt x="706" y="298"/>
                        </a:lnTo>
                        <a:lnTo>
                          <a:pt x="709" y="286"/>
                        </a:lnTo>
                        <a:lnTo>
                          <a:pt x="714" y="252"/>
                        </a:lnTo>
                        <a:lnTo>
                          <a:pt x="718" y="260"/>
                        </a:lnTo>
                        <a:lnTo>
                          <a:pt x="723" y="231"/>
                        </a:lnTo>
                        <a:lnTo>
                          <a:pt x="727" y="206"/>
                        </a:lnTo>
                        <a:lnTo>
                          <a:pt x="732" y="199"/>
                        </a:lnTo>
                        <a:lnTo>
                          <a:pt x="737" y="186"/>
                        </a:lnTo>
                        <a:lnTo>
                          <a:pt x="741" y="171"/>
                        </a:lnTo>
                        <a:lnTo>
                          <a:pt x="744" y="146"/>
                        </a:lnTo>
                        <a:lnTo>
                          <a:pt x="749" y="155"/>
                        </a:lnTo>
                        <a:lnTo>
                          <a:pt x="754" y="152"/>
                        </a:lnTo>
                        <a:lnTo>
                          <a:pt x="758" y="123"/>
                        </a:lnTo>
                        <a:lnTo>
                          <a:pt x="763" y="146"/>
                        </a:lnTo>
                        <a:lnTo>
                          <a:pt x="767" y="129"/>
                        </a:lnTo>
                        <a:lnTo>
                          <a:pt x="772" y="142"/>
                        </a:lnTo>
                        <a:lnTo>
                          <a:pt x="777" y="155"/>
                        </a:lnTo>
                        <a:lnTo>
                          <a:pt x="780" y="146"/>
                        </a:lnTo>
                        <a:lnTo>
                          <a:pt x="784" y="162"/>
                        </a:lnTo>
                        <a:lnTo>
                          <a:pt x="789" y="174"/>
                        </a:lnTo>
                        <a:lnTo>
                          <a:pt x="794" y="163"/>
                        </a:lnTo>
                        <a:lnTo>
                          <a:pt x="798" y="186"/>
                        </a:lnTo>
                        <a:lnTo>
                          <a:pt x="803" y="203"/>
                        </a:lnTo>
                        <a:lnTo>
                          <a:pt x="807" y="228"/>
                        </a:lnTo>
                        <a:lnTo>
                          <a:pt x="812" y="223"/>
                        </a:lnTo>
                        <a:lnTo>
                          <a:pt x="815" y="205"/>
                        </a:lnTo>
                        <a:lnTo>
                          <a:pt x="820" y="206"/>
                        </a:lnTo>
                        <a:lnTo>
                          <a:pt x="824" y="188"/>
                        </a:lnTo>
                        <a:lnTo>
                          <a:pt x="829" y="248"/>
                        </a:lnTo>
                        <a:lnTo>
                          <a:pt x="833" y="237"/>
                        </a:lnTo>
                        <a:lnTo>
                          <a:pt x="838" y="246"/>
                        </a:lnTo>
                        <a:lnTo>
                          <a:pt x="843" y="254"/>
                        </a:lnTo>
                        <a:lnTo>
                          <a:pt x="847" y="292"/>
                        </a:lnTo>
                        <a:lnTo>
                          <a:pt x="850" y="334"/>
                        </a:lnTo>
                        <a:lnTo>
                          <a:pt x="855" y="318"/>
                        </a:lnTo>
                        <a:lnTo>
                          <a:pt x="860" y="295"/>
                        </a:lnTo>
                        <a:lnTo>
                          <a:pt x="864" y="323"/>
                        </a:lnTo>
                        <a:lnTo>
                          <a:pt x="869" y="318"/>
                        </a:lnTo>
                        <a:lnTo>
                          <a:pt x="873" y="352"/>
                        </a:lnTo>
                        <a:lnTo>
                          <a:pt x="878" y="365"/>
                        </a:lnTo>
                        <a:lnTo>
                          <a:pt x="883" y="342"/>
                        </a:lnTo>
                      </a:path>
                    </a:pathLst>
                  </a:custGeom>
                  <a:noFill/>
                  <a:ln w="9525" cap="flat">
                    <a:solidFill>
                      <a:srgbClr val="FF0000"/>
                    </a:solidFill>
                    <a:prstDash val="dash"/>
                    <a:round/>
                    <a:headEnd/>
                    <a:tailEnd/>
                  </a:ln>
                </p:spPr>
                <p:txBody>
                  <a:bodyPr/>
                  <a:lstStyle/>
                  <a:p>
                    <a:endParaRPr lang="en-US"/>
                  </a:p>
                </p:txBody>
              </p:sp>
              <p:sp>
                <p:nvSpPr>
                  <p:cNvPr id="75" name="Freeform 66"/>
                  <p:cNvSpPr>
                    <a:spLocks/>
                  </p:cNvSpPr>
                  <p:nvPr/>
                </p:nvSpPr>
                <p:spPr bwMode="auto">
                  <a:xfrm>
                    <a:off x="6867826" y="5766118"/>
                    <a:ext cx="1698577" cy="236538"/>
                  </a:xfrm>
                  <a:custGeom>
                    <a:avLst/>
                    <a:gdLst>
                      <a:gd name="T0" fmla="*/ 12 w 883"/>
                      <a:gd name="T1" fmla="*/ 60 h 149"/>
                      <a:gd name="T2" fmla="*/ 30 w 883"/>
                      <a:gd name="T3" fmla="*/ 63 h 149"/>
                      <a:gd name="T4" fmla="*/ 47 w 883"/>
                      <a:gd name="T5" fmla="*/ 70 h 149"/>
                      <a:gd name="T6" fmla="*/ 66 w 883"/>
                      <a:gd name="T7" fmla="*/ 73 h 149"/>
                      <a:gd name="T8" fmla="*/ 83 w 883"/>
                      <a:gd name="T9" fmla="*/ 70 h 149"/>
                      <a:gd name="T10" fmla="*/ 101 w 883"/>
                      <a:gd name="T11" fmla="*/ 57 h 149"/>
                      <a:gd name="T12" fmla="*/ 118 w 883"/>
                      <a:gd name="T13" fmla="*/ 50 h 149"/>
                      <a:gd name="T14" fmla="*/ 136 w 883"/>
                      <a:gd name="T15" fmla="*/ 34 h 149"/>
                      <a:gd name="T16" fmla="*/ 153 w 883"/>
                      <a:gd name="T17" fmla="*/ 37 h 149"/>
                      <a:gd name="T18" fmla="*/ 172 w 883"/>
                      <a:gd name="T19" fmla="*/ 45 h 149"/>
                      <a:gd name="T20" fmla="*/ 189 w 883"/>
                      <a:gd name="T21" fmla="*/ 71 h 149"/>
                      <a:gd name="T22" fmla="*/ 207 w 883"/>
                      <a:gd name="T23" fmla="*/ 77 h 149"/>
                      <a:gd name="T24" fmla="*/ 224 w 883"/>
                      <a:gd name="T25" fmla="*/ 76 h 149"/>
                      <a:gd name="T26" fmla="*/ 242 w 883"/>
                      <a:gd name="T27" fmla="*/ 77 h 149"/>
                      <a:gd name="T28" fmla="*/ 259 w 883"/>
                      <a:gd name="T29" fmla="*/ 96 h 149"/>
                      <a:gd name="T30" fmla="*/ 278 w 883"/>
                      <a:gd name="T31" fmla="*/ 96 h 149"/>
                      <a:gd name="T32" fmla="*/ 294 w 883"/>
                      <a:gd name="T33" fmla="*/ 68 h 149"/>
                      <a:gd name="T34" fmla="*/ 313 w 883"/>
                      <a:gd name="T35" fmla="*/ 33 h 149"/>
                      <a:gd name="T36" fmla="*/ 330 w 883"/>
                      <a:gd name="T37" fmla="*/ 51 h 149"/>
                      <a:gd name="T38" fmla="*/ 348 w 883"/>
                      <a:gd name="T39" fmla="*/ 70 h 149"/>
                      <a:gd name="T40" fmla="*/ 365 w 883"/>
                      <a:gd name="T41" fmla="*/ 97 h 149"/>
                      <a:gd name="T42" fmla="*/ 384 w 883"/>
                      <a:gd name="T43" fmla="*/ 103 h 149"/>
                      <a:gd name="T44" fmla="*/ 400 w 883"/>
                      <a:gd name="T45" fmla="*/ 96 h 149"/>
                      <a:gd name="T46" fmla="*/ 419 w 883"/>
                      <a:gd name="T47" fmla="*/ 77 h 149"/>
                      <a:gd name="T48" fmla="*/ 436 w 883"/>
                      <a:gd name="T49" fmla="*/ 40 h 149"/>
                      <a:gd name="T50" fmla="*/ 454 w 883"/>
                      <a:gd name="T51" fmla="*/ 23 h 149"/>
                      <a:gd name="T52" fmla="*/ 471 w 883"/>
                      <a:gd name="T53" fmla="*/ 59 h 149"/>
                      <a:gd name="T54" fmla="*/ 489 w 883"/>
                      <a:gd name="T55" fmla="*/ 80 h 149"/>
                      <a:gd name="T56" fmla="*/ 506 w 883"/>
                      <a:gd name="T57" fmla="*/ 90 h 149"/>
                      <a:gd name="T58" fmla="*/ 525 w 883"/>
                      <a:gd name="T59" fmla="*/ 83 h 149"/>
                      <a:gd name="T60" fmla="*/ 542 w 883"/>
                      <a:gd name="T61" fmla="*/ 54 h 149"/>
                      <a:gd name="T62" fmla="*/ 560 w 883"/>
                      <a:gd name="T63" fmla="*/ 33 h 149"/>
                      <a:gd name="T64" fmla="*/ 577 w 883"/>
                      <a:gd name="T65" fmla="*/ 45 h 149"/>
                      <a:gd name="T66" fmla="*/ 595 w 883"/>
                      <a:gd name="T67" fmla="*/ 66 h 149"/>
                      <a:gd name="T68" fmla="*/ 612 w 883"/>
                      <a:gd name="T69" fmla="*/ 79 h 149"/>
                      <a:gd name="T70" fmla="*/ 631 w 883"/>
                      <a:gd name="T71" fmla="*/ 146 h 149"/>
                      <a:gd name="T72" fmla="*/ 648 w 883"/>
                      <a:gd name="T73" fmla="*/ 59 h 149"/>
                      <a:gd name="T74" fmla="*/ 666 w 883"/>
                      <a:gd name="T75" fmla="*/ 86 h 149"/>
                      <a:gd name="T76" fmla="*/ 683 w 883"/>
                      <a:gd name="T77" fmla="*/ 65 h 149"/>
                      <a:gd name="T78" fmla="*/ 701 w 883"/>
                      <a:gd name="T79" fmla="*/ 66 h 149"/>
                      <a:gd name="T80" fmla="*/ 718 w 883"/>
                      <a:gd name="T81" fmla="*/ 25 h 149"/>
                      <a:gd name="T82" fmla="*/ 737 w 883"/>
                      <a:gd name="T83" fmla="*/ 26 h 149"/>
                      <a:gd name="T84" fmla="*/ 754 w 883"/>
                      <a:gd name="T85" fmla="*/ 42 h 149"/>
                      <a:gd name="T86" fmla="*/ 772 w 883"/>
                      <a:gd name="T87" fmla="*/ 76 h 149"/>
                      <a:gd name="T88" fmla="*/ 789 w 883"/>
                      <a:gd name="T89" fmla="*/ 88 h 149"/>
                      <a:gd name="T90" fmla="*/ 807 w 883"/>
                      <a:gd name="T91" fmla="*/ 34 h 149"/>
                      <a:gd name="T92" fmla="*/ 824 w 883"/>
                      <a:gd name="T93" fmla="*/ 122 h 149"/>
                      <a:gd name="T94" fmla="*/ 843 w 883"/>
                      <a:gd name="T95" fmla="*/ 116 h 149"/>
                      <a:gd name="T96" fmla="*/ 860 w 883"/>
                      <a:gd name="T97" fmla="*/ 126 h 149"/>
                      <a:gd name="T98" fmla="*/ 878 w 883"/>
                      <a:gd name="T99" fmla="*/ 43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3"/>
                      <a:gd name="T151" fmla="*/ 0 h 149"/>
                      <a:gd name="T152" fmla="*/ 883 w 883"/>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3" h="149">
                        <a:moveTo>
                          <a:pt x="0" y="66"/>
                        </a:moveTo>
                        <a:lnTo>
                          <a:pt x="3" y="65"/>
                        </a:lnTo>
                        <a:lnTo>
                          <a:pt x="7" y="62"/>
                        </a:lnTo>
                        <a:lnTo>
                          <a:pt x="12" y="60"/>
                        </a:lnTo>
                        <a:lnTo>
                          <a:pt x="17" y="60"/>
                        </a:lnTo>
                        <a:lnTo>
                          <a:pt x="21" y="60"/>
                        </a:lnTo>
                        <a:lnTo>
                          <a:pt x="26" y="60"/>
                        </a:lnTo>
                        <a:lnTo>
                          <a:pt x="30" y="63"/>
                        </a:lnTo>
                        <a:lnTo>
                          <a:pt x="35" y="65"/>
                        </a:lnTo>
                        <a:lnTo>
                          <a:pt x="38" y="66"/>
                        </a:lnTo>
                        <a:lnTo>
                          <a:pt x="43" y="68"/>
                        </a:lnTo>
                        <a:lnTo>
                          <a:pt x="47" y="70"/>
                        </a:lnTo>
                        <a:lnTo>
                          <a:pt x="52" y="71"/>
                        </a:lnTo>
                        <a:lnTo>
                          <a:pt x="57" y="73"/>
                        </a:lnTo>
                        <a:lnTo>
                          <a:pt x="61" y="76"/>
                        </a:lnTo>
                        <a:lnTo>
                          <a:pt x="66" y="73"/>
                        </a:lnTo>
                        <a:lnTo>
                          <a:pt x="70" y="71"/>
                        </a:lnTo>
                        <a:lnTo>
                          <a:pt x="73" y="70"/>
                        </a:lnTo>
                        <a:lnTo>
                          <a:pt x="78" y="71"/>
                        </a:lnTo>
                        <a:lnTo>
                          <a:pt x="83" y="70"/>
                        </a:lnTo>
                        <a:lnTo>
                          <a:pt x="87" y="66"/>
                        </a:lnTo>
                        <a:lnTo>
                          <a:pt x="92" y="66"/>
                        </a:lnTo>
                        <a:lnTo>
                          <a:pt x="96" y="63"/>
                        </a:lnTo>
                        <a:lnTo>
                          <a:pt x="101" y="57"/>
                        </a:lnTo>
                        <a:lnTo>
                          <a:pt x="106" y="57"/>
                        </a:lnTo>
                        <a:lnTo>
                          <a:pt x="109" y="57"/>
                        </a:lnTo>
                        <a:lnTo>
                          <a:pt x="113" y="54"/>
                        </a:lnTo>
                        <a:lnTo>
                          <a:pt x="118" y="50"/>
                        </a:lnTo>
                        <a:lnTo>
                          <a:pt x="123" y="46"/>
                        </a:lnTo>
                        <a:lnTo>
                          <a:pt x="127" y="40"/>
                        </a:lnTo>
                        <a:lnTo>
                          <a:pt x="132" y="37"/>
                        </a:lnTo>
                        <a:lnTo>
                          <a:pt x="136" y="34"/>
                        </a:lnTo>
                        <a:lnTo>
                          <a:pt x="141" y="31"/>
                        </a:lnTo>
                        <a:lnTo>
                          <a:pt x="144" y="33"/>
                        </a:lnTo>
                        <a:lnTo>
                          <a:pt x="149" y="36"/>
                        </a:lnTo>
                        <a:lnTo>
                          <a:pt x="153" y="37"/>
                        </a:lnTo>
                        <a:lnTo>
                          <a:pt x="158" y="37"/>
                        </a:lnTo>
                        <a:lnTo>
                          <a:pt x="162" y="37"/>
                        </a:lnTo>
                        <a:lnTo>
                          <a:pt x="167" y="48"/>
                        </a:lnTo>
                        <a:lnTo>
                          <a:pt x="172" y="45"/>
                        </a:lnTo>
                        <a:lnTo>
                          <a:pt x="176" y="51"/>
                        </a:lnTo>
                        <a:lnTo>
                          <a:pt x="179" y="57"/>
                        </a:lnTo>
                        <a:lnTo>
                          <a:pt x="184" y="63"/>
                        </a:lnTo>
                        <a:lnTo>
                          <a:pt x="189" y="71"/>
                        </a:lnTo>
                        <a:lnTo>
                          <a:pt x="193" y="74"/>
                        </a:lnTo>
                        <a:lnTo>
                          <a:pt x="198" y="71"/>
                        </a:lnTo>
                        <a:lnTo>
                          <a:pt x="202" y="77"/>
                        </a:lnTo>
                        <a:lnTo>
                          <a:pt x="207" y="77"/>
                        </a:lnTo>
                        <a:lnTo>
                          <a:pt x="212" y="73"/>
                        </a:lnTo>
                        <a:lnTo>
                          <a:pt x="215" y="76"/>
                        </a:lnTo>
                        <a:lnTo>
                          <a:pt x="219" y="77"/>
                        </a:lnTo>
                        <a:lnTo>
                          <a:pt x="224" y="76"/>
                        </a:lnTo>
                        <a:lnTo>
                          <a:pt x="228" y="77"/>
                        </a:lnTo>
                        <a:lnTo>
                          <a:pt x="233" y="77"/>
                        </a:lnTo>
                        <a:lnTo>
                          <a:pt x="238" y="77"/>
                        </a:lnTo>
                        <a:lnTo>
                          <a:pt x="242" y="77"/>
                        </a:lnTo>
                        <a:lnTo>
                          <a:pt x="247" y="80"/>
                        </a:lnTo>
                        <a:lnTo>
                          <a:pt x="250" y="82"/>
                        </a:lnTo>
                        <a:lnTo>
                          <a:pt x="255" y="85"/>
                        </a:lnTo>
                        <a:lnTo>
                          <a:pt x="259" y="96"/>
                        </a:lnTo>
                        <a:lnTo>
                          <a:pt x="264" y="96"/>
                        </a:lnTo>
                        <a:lnTo>
                          <a:pt x="268" y="100"/>
                        </a:lnTo>
                        <a:lnTo>
                          <a:pt x="273" y="96"/>
                        </a:lnTo>
                        <a:lnTo>
                          <a:pt x="278" y="96"/>
                        </a:lnTo>
                        <a:lnTo>
                          <a:pt x="282" y="91"/>
                        </a:lnTo>
                        <a:lnTo>
                          <a:pt x="285" y="76"/>
                        </a:lnTo>
                        <a:lnTo>
                          <a:pt x="290" y="74"/>
                        </a:lnTo>
                        <a:lnTo>
                          <a:pt x="294" y="68"/>
                        </a:lnTo>
                        <a:lnTo>
                          <a:pt x="299" y="65"/>
                        </a:lnTo>
                        <a:lnTo>
                          <a:pt x="304" y="51"/>
                        </a:lnTo>
                        <a:lnTo>
                          <a:pt x="308" y="42"/>
                        </a:lnTo>
                        <a:lnTo>
                          <a:pt x="313" y="33"/>
                        </a:lnTo>
                        <a:lnTo>
                          <a:pt x="318" y="34"/>
                        </a:lnTo>
                        <a:lnTo>
                          <a:pt x="321" y="50"/>
                        </a:lnTo>
                        <a:lnTo>
                          <a:pt x="325" y="51"/>
                        </a:lnTo>
                        <a:lnTo>
                          <a:pt x="330" y="51"/>
                        </a:lnTo>
                        <a:lnTo>
                          <a:pt x="334" y="60"/>
                        </a:lnTo>
                        <a:lnTo>
                          <a:pt x="339" y="66"/>
                        </a:lnTo>
                        <a:lnTo>
                          <a:pt x="344" y="66"/>
                        </a:lnTo>
                        <a:lnTo>
                          <a:pt x="348" y="70"/>
                        </a:lnTo>
                        <a:lnTo>
                          <a:pt x="353" y="76"/>
                        </a:lnTo>
                        <a:lnTo>
                          <a:pt x="356" y="82"/>
                        </a:lnTo>
                        <a:lnTo>
                          <a:pt x="361" y="93"/>
                        </a:lnTo>
                        <a:lnTo>
                          <a:pt x="365" y="97"/>
                        </a:lnTo>
                        <a:lnTo>
                          <a:pt x="370" y="99"/>
                        </a:lnTo>
                        <a:lnTo>
                          <a:pt x="374" y="82"/>
                        </a:lnTo>
                        <a:lnTo>
                          <a:pt x="379" y="83"/>
                        </a:lnTo>
                        <a:lnTo>
                          <a:pt x="384" y="103"/>
                        </a:lnTo>
                        <a:lnTo>
                          <a:pt x="388" y="103"/>
                        </a:lnTo>
                        <a:lnTo>
                          <a:pt x="391" y="94"/>
                        </a:lnTo>
                        <a:lnTo>
                          <a:pt x="396" y="102"/>
                        </a:lnTo>
                        <a:lnTo>
                          <a:pt x="400" y="96"/>
                        </a:lnTo>
                        <a:lnTo>
                          <a:pt x="405" y="80"/>
                        </a:lnTo>
                        <a:lnTo>
                          <a:pt x="410" y="80"/>
                        </a:lnTo>
                        <a:lnTo>
                          <a:pt x="414" y="86"/>
                        </a:lnTo>
                        <a:lnTo>
                          <a:pt x="419" y="77"/>
                        </a:lnTo>
                        <a:lnTo>
                          <a:pt x="423" y="48"/>
                        </a:lnTo>
                        <a:lnTo>
                          <a:pt x="427" y="46"/>
                        </a:lnTo>
                        <a:lnTo>
                          <a:pt x="431" y="42"/>
                        </a:lnTo>
                        <a:lnTo>
                          <a:pt x="436" y="40"/>
                        </a:lnTo>
                        <a:lnTo>
                          <a:pt x="440" y="25"/>
                        </a:lnTo>
                        <a:lnTo>
                          <a:pt x="445" y="20"/>
                        </a:lnTo>
                        <a:lnTo>
                          <a:pt x="450" y="20"/>
                        </a:lnTo>
                        <a:lnTo>
                          <a:pt x="454" y="23"/>
                        </a:lnTo>
                        <a:lnTo>
                          <a:pt x="459" y="25"/>
                        </a:lnTo>
                        <a:lnTo>
                          <a:pt x="462" y="39"/>
                        </a:lnTo>
                        <a:lnTo>
                          <a:pt x="466" y="54"/>
                        </a:lnTo>
                        <a:lnTo>
                          <a:pt x="471" y="59"/>
                        </a:lnTo>
                        <a:lnTo>
                          <a:pt x="476" y="50"/>
                        </a:lnTo>
                        <a:lnTo>
                          <a:pt x="480" y="59"/>
                        </a:lnTo>
                        <a:lnTo>
                          <a:pt x="485" y="71"/>
                        </a:lnTo>
                        <a:lnTo>
                          <a:pt x="489" y="80"/>
                        </a:lnTo>
                        <a:lnTo>
                          <a:pt x="494" y="96"/>
                        </a:lnTo>
                        <a:lnTo>
                          <a:pt x="497" y="91"/>
                        </a:lnTo>
                        <a:lnTo>
                          <a:pt x="502" y="83"/>
                        </a:lnTo>
                        <a:lnTo>
                          <a:pt x="506" y="90"/>
                        </a:lnTo>
                        <a:lnTo>
                          <a:pt x="511" y="82"/>
                        </a:lnTo>
                        <a:lnTo>
                          <a:pt x="516" y="68"/>
                        </a:lnTo>
                        <a:lnTo>
                          <a:pt x="520" y="80"/>
                        </a:lnTo>
                        <a:lnTo>
                          <a:pt x="525" y="83"/>
                        </a:lnTo>
                        <a:lnTo>
                          <a:pt x="529" y="68"/>
                        </a:lnTo>
                        <a:lnTo>
                          <a:pt x="532" y="79"/>
                        </a:lnTo>
                        <a:lnTo>
                          <a:pt x="537" y="63"/>
                        </a:lnTo>
                        <a:lnTo>
                          <a:pt x="542" y="54"/>
                        </a:lnTo>
                        <a:lnTo>
                          <a:pt x="546" y="53"/>
                        </a:lnTo>
                        <a:lnTo>
                          <a:pt x="551" y="33"/>
                        </a:lnTo>
                        <a:lnTo>
                          <a:pt x="556" y="43"/>
                        </a:lnTo>
                        <a:lnTo>
                          <a:pt x="560" y="33"/>
                        </a:lnTo>
                        <a:lnTo>
                          <a:pt x="565" y="70"/>
                        </a:lnTo>
                        <a:lnTo>
                          <a:pt x="568" y="63"/>
                        </a:lnTo>
                        <a:lnTo>
                          <a:pt x="572" y="33"/>
                        </a:lnTo>
                        <a:lnTo>
                          <a:pt x="577" y="45"/>
                        </a:lnTo>
                        <a:lnTo>
                          <a:pt x="582" y="51"/>
                        </a:lnTo>
                        <a:lnTo>
                          <a:pt x="586" y="74"/>
                        </a:lnTo>
                        <a:lnTo>
                          <a:pt x="591" y="85"/>
                        </a:lnTo>
                        <a:lnTo>
                          <a:pt x="595" y="66"/>
                        </a:lnTo>
                        <a:lnTo>
                          <a:pt x="600" y="62"/>
                        </a:lnTo>
                        <a:lnTo>
                          <a:pt x="603" y="73"/>
                        </a:lnTo>
                        <a:lnTo>
                          <a:pt x="608" y="82"/>
                        </a:lnTo>
                        <a:lnTo>
                          <a:pt x="612" y="79"/>
                        </a:lnTo>
                        <a:lnTo>
                          <a:pt x="617" y="116"/>
                        </a:lnTo>
                        <a:lnTo>
                          <a:pt x="622" y="103"/>
                        </a:lnTo>
                        <a:lnTo>
                          <a:pt x="626" y="149"/>
                        </a:lnTo>
                        <a:lnTo>
                          <a:pt x="631" y="146"/>
                        </a:lnTo>
                        <a:lnTo>
                          <a:pt x="635" y="108"/>
                        </a:lnTo>
                        <a:lnTo>
                          <a:pt x="638" y="106"/>
                        </a:lnTo>
                        <a:lnTo>
                          <a:pt x="643" y="90"/>
                        </a:lnTo>
                        <a:lnTo>
                          <a:pt x="648" y="59"/>
                        </a:lnTo>
                        <a:lnTo>
                          <a:pt x="652" y="16"/>
                        </a:lnTo>
                        <a:lnTo>
                          <a:pt x="657" y="0"/>
                        </a:lnTo>
                        <a:lnTo>
                          <a:pt x="661" y="34"/>
                        </a:lnTo>
                        <a:lnTo>
                          <a:pt x="666" y="86"/>
                        </a:lnTo>
                        <a:lnTo>
                          <a:pt x="671" y="93"/>
                        </a:lnTo>
                        <a:lnTo>
                          <a:pt x="674" y="99"/>
                        </a:lnTo>
                        <a:lnTo>
                          <a:pt x="678" y="71"/>
                        </a:lnTo>
                        <a:lnTo>
                          <a:pt x="683" y="65"/>
                        </a:lnTo>
                        <a:lnTo>
                          <a:pt x="688" y="80"/>
                        </a:lnTo>
                        <a:lnTo>
                          <a:pt x="692" y="83"/>
                        </a:lnTo>
                        <a:lnTo>
                          <a:pt x="697" y="102"/>
                        </a:lnTo>
                        <a:lnTo>
                          <a:pt x="701" y="66"/>
                        </a:lnTo>
                        <a:lnTo>
                          <a:pt x="706" y="68"/>
                        </a:lnTo>
                        <a:lnTo>
                          <a:pt x="709" y="74"/>
                        </a:lnTo>
                        <a:lnTo>
                          <a:pt x="714" y="63"/>
                        </a:lnTo>
                        <a:lnTo>
                          <a:pt x="718" y="25"/>
                        </a:lnTo>
                        <a:lnTo>
                          <a:pt x="723" y="31"/>
                        </a:lnTo>
                        <a:lnTo>
                          <a:pt x="727" y="46"/>
                        </a:lnTo>
                        <a:lnTo>
                          <a:pt x="732" y="45"/>
                        </a:lnTo>
                        <a:lnTo>
                          <a:pt x="737" y="26"/>
                        </a:lnTo>
                        <a:lnTo>
                          <a:pt x="741" y="25"/>
                        </a:lnTo>
                        <a:lnTo>
                          <a:pt x="744" y="66"/>
                        </a:lnTo>
                        <a:lnTo>
                          <a:pt x="749" y="48"/>
                        </a:lnTo>
                        <a:lnTo>
                          <a:pt x="754" y="42"/>
                        </a:lnTo>
                        <a:lnTo>
                          <a:pt x="758" y="57"/>
                        </a:lnTo>
                        <a:lnTo>
                          <a:pt x="763" y="50"/>
                        </a:lnTo>
                        <a:lnTo>
                          <a:pt x="767" y="99"/>
                        </a:lnTo>
                        <a:lnTo>
                          <a:pt x="772" y="76"/>
                        </a:lnTo>
                        <a:lnTo>
                          <a:pt x="777" y="30"/>
                        </a:lnTo>
                        <a:lnTo>
                          <a:pt x="780" y="16"/>
                        </a:lnTo>
                        <a:lnTo>
                          <a:pt x="784" y="57"/>
                        </a:lnTo>
                        <a:lnTo>
                          <a:pt x="789" y="88"/>
                        </a:lnTo>
                        <a:lnTo>
                          <a:pt x="794" y="68"/>
                        </a:lnTo>
                        <a:lnTo>
                          <a:pt x="798" y="76"/>
                        </a:lnTo>
                        <a:lnTo>
                          <a:pt x="803" y="50"/>
                        </a:lnTo>
                        <a:lnTo>
                          <a:pt x="807" y="34"/>
                        </a:lnTo>
                        <a:lnTo>
                          <a:pt x="812" y="59"/>
                        </a:lnTo>
                        <a:lnTo>
                          <a:pt x="815" y="79"/>
                        </a:lnTo>
                        <a:lnTo>
                          <a:pt x="820" y="79"/>
                        </a:lnTo>
                        <a:lnTo>
                          <a:pt x="824" y="122"/>
                        </a:lnTo>
                        <a:lnTo>
                          <a:pt x="829" y="39"/>
                        </a:lnTo>
                        <a:lnTo>
                          <a:pt x="833" y="74"/>
                        </a:lnTo>
                        <a:lnTo>
                          <a:pt x="838" y="86"/>
                        </a:lnTo>
                        <a:lnTo>
                          <a:pt x="843" y="116"/>
                        </a:lnTo>
                        <a:lnTo>
                          <a:pt x="847" y="50"/>
                        </a:lnTo>
                        <a:lnTo>
                          <a:pt x="850" y="8"/>
                        </a:lnTo>
                        <a:lnTo>
                          <a:pt x="855" y="73"/>
                        </a:lnTo>
                        <a:lnTo>
                          <a:pt x="860" y="126"/>
                        </a:lnTo>
                        <a:lnTo>
                          <a:pt x="864" y="109"/>
                        </a:lnTo>
                        <a:lnTo>
                          <a:pt x="869" y="117"/>
                        </a:lnTo>
                        <a:lnTo>
                          <a:pt x="873" y="73"/>
                        </a:lnTo>
                        <a:lnTo>
                          <a:pt x="878" y="43"/>
                        </a:lnTo>
                        <a:lnTo>
                          <a:pt x="883" y="102"/>
                        </a:lnTo>
                      </a:path>
                    </a:pathLst>
                  </a:custGeom>
                  <a:noFill/>
                  <a:ln w="9525">
                    <a:solidFill>
                      <a:schemeClr val="bg2"/>
                    </a:solidFill>
                    <a:prstDash val="solid"/>
                    <a:round/>
                    <a:headEnd/>
                    <a:tailEnd/>
                  </a:ln>
                </p:spPr>
                <p:txBody>
                  <a:bodyPr/>
                  <a:lstStyle/>
                  <a:p>
                    <a:endParaRPr lang="en-US"/>
                  </a:p>
                </p:txBody>
              </p:sp>
              <p:sp>
                <p:nvSpPr>
                  <p:cNvPr id="76" name="Line 67"/>
                  <p:cNvSpPr>
                    <a:spLocks noChangeShapeType="1"/>
                  </p:cNvSpPr>
                  <p:nvPr/>
                </p:nvSpPr>
                <p:spPr bwMode="auto">
                  <a:xfrm flipV="1">
                    <a:off x="6696622" y="6023293"/>
                    <a:ext cx="1924" cy="25400"/>
                  </a:xfrm>
                  <a:prstGeom prst="line">
                    <a:avLst/>
                  </a:prstGeom>
                  <a:noFill/>
                  <a:ln w="3175">
                    <a:solidFill>
                      <a:srgbClr val="000000"/>
                    </a:solidFill>
                    <a:round/>
                    <a:headEnd/>
                    <a:tailEnd/>
                  </a:ln>
                </p:spPr>
                <p:txBody>
                  <a:bodyPr/>
                  <a:lstStyle/>
                  <a:p>
                    <a:endParaRPr lang="en-US"/>
                  </a:p>
                </p:txBody>
              </p:sp>
              <p:sp>
                <p:nvSpPr>
                  <p:cNvPr id="77" name="Line 68"/>
                  <p:cNvSpPr>
                    <a:spLocks noChangeShapeType="1"/>
                  </p:cNvSpPr>
                  <p:nvPr/>
                </p:nvSpPr>
                <p:spPr bwMode="auto">
                  <a:xfrm flipV="1">
                    <a:off x="6867826" y="6023293"/>
                    <a:ext cx="1924" cy="12700"/>
                  </a:xfrm>
                  <a:prstGeom prst="line">
                    <a:avLst/>
                  </a:prstGeom>
                  <a:noFill/>
                  <a:ln w="3175">
                    <a:solidFill>
                      <a:srgbClr val="000000"/>
                    </a:solidFill>
                    <a:round/>
                    <a:headEnd/>
                    <a:tailEnd/>
                  </a:ln>
                </p:spPr>
                <p:txBody>
                  <a:bodyPr/>
                  <a:lstStyle/>
                  <a:p>
                    <a:endParaRPr lang="en-US"/>
                  </a:p>
                </p:txBody>
              </p:sp>
              <p:sp>
                <p:nvSpPr>
                  <p:cNvPr id="78" name="Line 69"/>
                  <p:cNvSpPr>
                    <a:spLocks noChangeShapeType="1"/>
                  </p:cNvSpPr>
                  <p:nvPr/>
                </p:nvSpPr>
                <p:spPr bwMode="auto">
                  <a:xfrm flipV="1">
                    <a:off x="7035183" y="6023293"/>
                    <a:ext cx="1924" cy="25400"/>
                  </a:xfrm>
                  <a:prstGeom prst="line">
                    <a:avLst/>
                  </a:prstGeom>
                  <a:noFill/>
                  <a:ln w="3175">
                    <a:solidFill>
                      <a:srgbClr val="000000"/>
                    </a:solidFill>
                    <a:round/>
                    <a:headEnd/>
                    <a:tailEnd/>
                  </a:ln>
                </p:spPr>
                <p:txBody>
                  <a:bodyPr/>
                  <a:lstStyle/>
                  <a:p>
                    <a:endParaRPr lang="en-US"/>
                  </a:p>
                </p:txBody>
              </p:sp>
              <p:sp>
                <p:nvSpPr>
                  <p:cNvPr id="79" name="Line 70"/>
                  <p:cNvSpPr>
                    <a:spLocks noChangeShapeType="1"/>
                  </p:cNvSpPr>
                  <p:nvPr/>
                </p:nvSpPr>
                <p:spPr bwMode="auto">
                  <a:xfrm flipV="1">
                    <a:off x="7206388" y="6023293"/>
                    <a:ext cx="1924" cy="12700"/>
                  </a:xfrm>
                  <a:prstGeom prst="line">
                    <a:avLst/>
                  </a:prstGeom>
                  <a:noFill/>
                  <a:ln w="3175">
                    <a:solidFill>
                      <a:srgbClr val="000000"/>
                    </a:solidFill>
                    <a:round/>
                    <a:headEnd/>
                    <a:tailEnd/>
                  </a:ln>
                </p:spPr>
                <p:txBody>
                  <a:bodyPr/>
                  <a:lstStyle/>
                  <a:p>
                    <a:endParaRPr lang="en-US"/>
                  </a:p>
                </p:txBody>
              </p:sp>
              <p:sp>
                <p:nvSpPr>
                  <p:cNvPr id="80" name="Line 71"/>
                  <p:cNvSpPr>
                    <a:spLocks noChangeShapeType="1"/>
                  </p:cNvSpPr>
                  <p:nvPr/>
                </p:nvSpPr>
                <p:spPr bwMode="auto">
                  <a:xfrm flipV="1">
                    <a:off x="7375668" y="6023293"/>
                    <a:ext cx="1924" cy="25400"/>
                  </a:xfrm>
                  <a:prstGeom prst="line">
                    <a:avLst/>
                  </a:prstGeom>
                  <a:noFill/>
                  <a:ln w="3175">
                    <a:solidFill>
                      <a:srgbClr val="000000"/>
                    </a:solidFill>
                    <a:round/>
                    <a:headEnd/>
                    <a:tailEnd/>
                  </a:ln>
                </p:spPr>
                <p:txBody>
                  <a:bodyPr/>
                  <a:lstStyle/>
                  <a:p>
                    <a:endParaRPr lang="en-US"/>
                  </a:p>
                </p:txBody>
              </p:sp>
              <p:sp>
                <p:nvSpPr>
                  <p:cNvPr id="81" name="Line 72"/>
                  <p:cNvSpPr>
                    <a:spLocks noChangeShapeType="1"/>
                  </p:cNvSpPr>
                  <p:nvPr/>
                </p:nvSpPr>
                <p:spPr bwMode="auto">
                  <a:xfrm flipV="1">
                    <a:off x="7546872" y="6023293"/>
                    <a:ext cx="1924" cy="12700"/>
                  </a:xfrm>
                  <a:prstGeom prst="line">
                    <a:avLst/>
                  </a:prstGeom>
                  <a:noFill/>
                  <a:ln w="3175">
                    <a:solidFill>
                      <a:srgbClr val="000000"/>
                    </a:solidFill>
                    <a:round/>
                    <a:headEnd/>
                    <a:tailEnd/>
                  </a:ln>
                </p:spPr>
                <p:txBody>
                  <a:bodyPr/>
                  <a:lstStyle/>
                  <a:p>
                    <a:endParaRPr lang="en-US"/>
                  </a:p>
                </p:txBody>
              </p:sp>
              <p:sp>
                <p:nvSpPr>
                  <p:cNvPr id="82" name="Line 73"/>
                  <p:cNvSpPr>
                    <a:spLocks noChangeShapeType="1"/>
                  </p:cNvSpPr>
                  <p:nvPr/>
                </p:nvSpPr>
                <p:spPr bwMode="auto">
                  <a:xfrm flipV="1">
                    <a:off x="7714229" y="6023293"/>
                    <a:ext cx="1924" cy="25400"/>
                  </a:xfrm>
                  <a:prstGeom prst="line">
                    <a:avLst/>
                  </a:prstGeom>
                  <a:noFill/>
                  <a:ln w="3175">
                    <a:solidFill>
                      <a:srgbClr val="000000"/>
                    </a:solidFill>
                    <a:round/>
                    <a:headEnd/>
                    <a:tailEnd/>
                  </a:ln>
                </p:spPr>
                <p:txBody>
                  <a:bodyPr/>
                  <a:lstStyle/>
                  <a:p>
                    <a:endParaRPr lang="en-US"/>
                  </a:p>
                </p:txBody>
              </p:sp>
              <p:sp>
                <p:nvSpPr>
                  <p:cNvPr id="83" name="Line 74"/>
                  <p:cNvSpPr>
                    <a:spLocks noChangeShapeType="1"/>
                  </p:cNvSpPr>
                  <p:nvPr/>
                </p:nvSpPr>
                <p:spPr bwMode="auto">
                  <a:xfrm flipV="1">
                    <a:off x="7885434" y="6023293"/>
                    <a:ext cx="1924" cy="12700"/>
                  </a:xfrm>
                  <a:prstGeom prst="line">
                    <a:avLst/>
                  </a:prstGeom>
                  <a:noFill/>
                  <a:ln w="3175">
                    <a:solidFill>
                      <a:srgbClr val="000000"/>
                    </a:solidFill>
                    <a:round/>
                    <a:headEnd/>
                    <a:tailEnd/>
                  </a:ln>
                </p:spPr>
                <p:txBody>
                  <a:bodyPr/>
                  <a:lstStyle/>
                  <a:p>
                    <a:endParaRPr lang="en-US"/>
                  </a:p>
                </p:txBody>
              </p:sp>
              <p:sp>
                <p:nvSpPr>
                  <p:cNvPr id="84" name="Line 75"/>
                  <p:cNvSpPr>
                    <a:spLocks noChangeShapeType="1"/>
                  </p:cNvSpPr>
                  <p:nvPr/>
                </p:nvSpPr>
                <p:spPr bwMode="auto">
                  <a:xfrm flipV="1">
                    <a:off x="8054714" y="6023293"/>
                    <a:ext cx="1924" cy="25400"/>
                  </a:xfrm>
                  <a:prstGeom prst="line">
                    <a:avLst/>
                  </a:prstGeom>
                  <a:noFill/>
                  <a:ln w="3175">
                    <a:solidFill>
                      <a:srgbClr val="000000"/>
                    </a:solidFill>
                    <a:round/>
                    <a:headEnd/>
                    <a:tailEnd/>
                  </a:ln>
                </p:spPr>
                <p:txBody>
                  <a:bodyPr/>
                  <a:lstStyle/>
                  <a:p>
                    <a:endParaRPr lang="en-US"/>
                  </a:p>
                </p:txBody>
              </p:sp>
              <p:sp>
                <p:nvSpPr>
                  <p:cNvPr id="85" name="Line 76"/>
                  <p:cNvSpPr>
                    <a:spLocks noChangeShapeType="1"/>
                  </p:cNvSpPr>
                  <p:nvPr/>
                </p:nvSpPr>
                <p:spPr bwMode="auto">
                  <a:xfrm flipV="1">
                    <a:off x="8225919" y="6023293"/>
                    <a:ext cx="1924" cy="12700"/>
                  </a:xfrm>
                  <a:prstGeom prst="line">
                    <a:avLst/>
                  </a:prstGeom>
                  <a:noFill/>
                  <a:ln w="3175">
                    <a:solidFill>
                      <a:srgbClr val="000000"/>
                    </a:solidFill>
                    <a:round/>
                    <a:headEnd/>
                    <a:tailEnd/>
                  </a:ln>
                </p:spPr>
                <p:txBody>
                  <a:bodyPr/>
                  <a:lstStyle/>
                  <a:p>
                    <a:endParaRPr lang="en-US"/>
                  </a:p>
                </p:txBody>
              </p:sp>
              <p:sp>
                <p:nvSpPr>
                  <p:cNvPr id="86" name="Line 77"/>
                  <p:cNvSpPr>
                    <a:spLocks noChangeShapeType="1"/>
                  </p:cNvSpPr>
                  <p:nvPr/>
                </p:nvSpPr>
                <p:spPr bwMode="auto">
                  <a:xfrm flipV="1">
                    <a:off x="8395199" y="6023293"/>
                    <a:ext cx="1924" cy="25400"/>
                  </a:xfrm>
                  <a:prstGeom prst="line">
                    <a:avLst/>
                  </a:prstGeom>
                  <a:noFill/>
                  <a:ln w="3175">
                    <a:solidFill>
                      <a:srgbClr val="000000"/>
                    </a:solidFill>
                    <a:round/>
                    <a:headEnd/>
                    <a:tailEnd/>
                  </a:ln>
                </p:spPr>
                <p:txBody>
                  <a:bodyPr/>
                  <a:lstStyle/>
                  <a:p>
                    <a:endParaRPr lang="en-US"/>
                  </a:p>
                </p:txBody>
              </p:sp>
              <p:sp>
                <p:nvSpPr>
                  <p:cNvPr id="87" name="Line 78"/>
                  <p:cNvSpPr>
                    <a:spLocks noChangeShapeType="1"/>
                  </p:cNvSpPr>
                  <p:nvPr/>
                </p:nvSpPr>
                <p:spPr bwMode="auto">
                  <a:xfrm flipV="1">
                    <a:off x="8566403" y="6023293"/>
                    <a:ext cx="1924" cy="12700"/>
                  </a:xfrm>
                  <a:prstGeom prst="line">
                    <a:avLst/>
                  </a:prstGeom>
                  <a:noFill/>
                  <a:ln w="3175">
                    <a:solidFill>
                      <a:srgbClr val="000000"/>
                    </a:solidFill>
                    <a:round/>
                    <a:headEnd/>
                    <a:tailEnd/>
                  </a:ln>
                </p:spPr>
                <p:txBody>
                  <a:bodyPr/>
                  <a:lstStyle/>
                  <a:p>
                    <a:endParaRPr lang="en-US"/>
                  </a:p>
                </p:txBody>
              </p:sp>
              <p:sp>
                <p:nvSpPr>
                  <p:cNvPr id="88" name="Line 79"/>
                  <p:cNvSpPr>
                    <a:spLocks noChangeShapeType="1"/>
                  </p:cNvSpPr>
                  <p:nvPr/>
                </p:nvSpPr>
                <p:spPr bwMode="auto">
                  <a:xfrm flipV="1">
                    <a:off x="8733760" y="6023293"/>
                    <a:ext cx="1924" cy="25400"/>
                  </a:xfrm>
                  <a:prstGeom prst="line">
                    <a:avLst/>
                  </a:prstGeom>
                  <a:noFill/>
                  <a:ln w="3175">
                    <a:solidFill>
                      <a:srgbClr val="000000"/>
                    </a:solidFill>
                    <a:round/>
                    <a:headEnd/>
                    <a:tailEnd/>
                  </a:ln>
                </p:spPr>
                <p:txBody>
                  <a:bodyPr/>
                  <a:lstStyle/>
                  <a:p>
                    <a:endParaRPr lang="en-US"/>
                  </a:p>
                </p:txBody>
              </p:sp>
              <p:sp>
                <p:nvSpPr>
                  <p:cNvPr id="89" name="Line 80"/>
                  <p:cNvSpPr>
                    <a:spLocks noChangeShapeType="1"/>
                  </p:cNvSpPr>
                  <p:nvPr/>
                </p:nvSpPr>
                <p:spPr bwMode="auto">
                  <a:xfrm>
                    <a:off x="6696622" y="6023293"/>
                    <a:ext cx="2037138" cy="1588"/>
                  </a:xfrm>
                  <a:prstGeom prst="line">
                    <a:avLst/>
                  </a:prstGeom>
                  <a:noFill/>
                  <a:ln w="3175">
                    <a:solidFill>
                      <a:srgbClr val="000000"/>
                    </a:solidFill>
                    <a:round/>
                    <a:headEnd/>
                    <a:tailEnd/>
                  </a:ln>
                </p:spPr>
                <p:txBody>
                  <a:bodyPr/>
                  <a:lstStyle/>
                  <a:p>
                    <a:endParaRPr lang="en-US"/>
                  </a:p>
                </p:txBody>
              </p:sp>
              <p:sp>
                <p:nvSpPr>
                  <p:cNvPr id="90" name="Line 81"/>
                  <p:cNvSpPr>
                    <a:spLocks noChangeShapeType="1"/>
                  </p:cNvSpPr>
                  <p:nvPr/>
                </p:nvSpPr>
                <p:spPr bwMode="auto">
                  <a:xfrm>
                    <a:off x="6681233" y="6023293"/>
                    <a:ext cx="15389" cy="1588"/>
                  </a:xfrm>
                  <a:prstGeom prst="line">
                    <a:avLst/>
                  </a:prstGeom>
                  <a:noFill/>
                  <a:ln w="3175">
                    <a:solidFill>
                      <a:srgbClr val="000000"/>
                    </a:solidFill>
                    <a:round/>
                    <a:headEnd/>
                    <a:tailEnd/>
                  </a:ln>
                </p:spPr>
                <p:txBody>
                  <a:bodyPr/>
                  <a:lstStyle/>
                  <a:p>
                    <a:endParaRPr lang="en-US"/>
                  </a:p>
                </p:txBody>
              </p:sp>
              <p:sp>
                <p:nvSpPr>
                  <p:cNvPr id="91" name="Text Box 82"/>
                  <p:cNvSpPr txBox="1">
                    <a:spLocks noChangeArrowheads="1"/>
                  </p:cNvSpPr>
                  <p:nvPr/>
                </p:nvSpPr>
                <p:spPr bwMode="auto">
                  <a:xfrm>
                    <a:off x="7441687" y="4497454"/>
                    <a:ext cx="1399742" cy="276999"/>
                  </a:xfrm>
                  <a:prstGeom prst="rect">
                    <a:avLst/>
                  </a:prstGeom>
                  <a:noFill/>
                  <a:ln w="9525">
                    <a:noFill/>
                    <a:miter lim="800000"/>
                    <a:headEnd/>
                    <a:tailEnd/>
                  </a:ln>
                </p:spPr>
                <p:txBody>
                  <a:bodyPr wrap="none">
                    <a:spAutoFit/>
                  </a:bodyPr>
                  <a:lstStyle/>
                  <a:p>
                    <a:r>
                      <a:rPr lang="en-US" sz="1200" dirty="0" err="1" smtClean="0"/>
                      <a:t>subareal</a:t>
                    </a:r>
                    <a:r>
                      <a:rPr lang="en-US" sz="1200" dirty="0" smtClean="0"/>
                      <a:t> tailings</a:t>
                    </a:r>
                    <a:endParaRPr lang="en-US" sz="1200" dirty="0"/>
                  </a:p>
                </p:txBody>
              </p:sp>
            </p:grpSp>
            <p:sp>
              <p:nvSpPr>
                <p:cNvPr id="65" name="Text Box 169"/>
                <p:cNvSpPr txBox="1">
                  <a:spLocks noChangeArrowheads="1"/>
                </p:cNvSpPr>
                <p:nvPr/>
              </p:nvSpPr>
              <p:spPr bwMode="auto">
                <a:xfrm>
                  <a:off x="6663827" y="6272530"/>
                  <a:ext cx="2046287" cy="244475"/>
                </a:xfrm>
                <a:prstGeom prst="rect">
                  <a:avLst/>
                </a:prstGeom>
                <a:noFill/>
                <a:ln w="9525">
                  <a:noFill/>
                  <a:miter lim="800000"/>
                  <a:headEnd/>
                  <a:tailEnd/>
                </a:ln>
              </p:spPr>
              <p:txBody>
                <a:bodyPr wrap="none">
                  <a:spAutoFit/>
                </a:bodyPr>
                <a:lstStyle/>
                <a:p>
                  <a:r>
                    <a:rPr lang="en-US" sz="1000"/>
                    <a:t>photoelectron wave vector </a:t>
                  </a:r>
                  <a:r>
                    <a:rPr lang="en-US" sz="1000" b="1"/>
                    <a:t>k</a:t>
                  </a:r>
                  <a:r>
                    <a:rPr lang="en-US" sz="1000"/>
                    <a:t> (</a:t>
                  </a:r>
                  <a:r>
                    <a:rPr lang="en-US" sz="1000">
                      <a:cs typeface="Arial" charset="0"/>
                    </a:rPr>
                    <a:t>Å</a:t>
                  </a:r>
                  <a:r>
                    <a:rPr lang="en-US" sz="1000" baseline="30000">
                      <a:cs typeface="Arial" charset="0"/>
                    </a:rPr>
                    <a:t>-1</a:t>
                  </a:r>
                  <a:r>
                    <a:rPr lang="en-US" sz="1000">
                      <a:cs typeface="Arial" charset="0"/>
                    </a:rPr>
                    <a:t>)</a:t>
                  </a:r>
                </a:p>
              </p:txBody>
            </p:sp>
          </p:grpSp>
        </p:grpSp>
        <p:sp>
          <p:nvSpPr>
            <p:cNvPr id="57" name="Text Box 77"/>
            <p:cNvSpPr txBox="1">
              <a:spLocks noChangeArrowheads="1"/>
            </p:cNvSpPr>
            <p:nvPr/>
          </p:nvSpPr>
          <p:spPr bwMode="auto">
            <a:xfrm rot="16200000">
              <a:off x="6124371" y="3484671"/>
              <a:ext cx="1558440" cy="276999"/>
            </a:xfrm>
            <a:prstGeom prst="rect">
              <a:avLst/>
            </a:prstGeom>
            <a:noFill/>
            <a:ln w="9525">
              <a:noFill/>
              <a:miter lim="800000"/>
              <a:headEnd/>
              <a:tailEnd/>
            </a:ln>
            <a:effectLst/>
          </p:spPr>
          <p:txBody>
            <a:bodyPr wrap="none">
              <a:spAutoFit/>
            </a:bodyPr>
            <a:lstStyle/>
            <a:p>
              <a:r>
                <a:rPr lang="en-US" sz="1200" b="0" dirty="0"/>
                <a:t>k</a:t>
              </a:r>
              <a:r>
                <a:rPr lang="en-US" sz="1200" b="0" baseline="30000" dirty="0" smtClean="0"/>
                <a:t>3</a:t>
              </a:r>
              <a:r>
                <a:rPr lang="en-US" sz="1200" b="0" dirty="0" smtClean="0"/>
                <a:t>-weighted </a:t>
              </a:r>
              <a:r>
                <a:rPr lang="en-US" sz="1200" b="0" dirty="0"/>
                <a:t>EXAFS</a:t>
              </a:r>
            </a:p>
          </p:txBody>
        </p:sp>
      </p:grpSp>
      <p:sp>
        <p:nvSpPr>
          <p:cNvPr id="168" name="TextBox 167"/>
          <p:cNvSpPr txBox="1"/>
          <p:nvPr/>
        </p:nvSpPr>
        <p:spPr>
          <a:xfrm>
            <a:off x="204716" y="1146412"/>
            <a:ext cx="8707271" cy="923330"/>
          </a:xfrm>
          <a:prstGeom prst="rect">
            <a:avLst/>
          </a:prstGeom>
          <a:noFill/>
        </p:spPr>
        <p:txBody>
          <a:bodyPr wrap="square" rtlCol="0">
            <a:spAutoFit/>
          </a:bodyPr>
          <a:lstStyle/>
          <a:p>
            <a:r>
              <a:rPr lang="en-US" dirty="0" smtClean="0"/>
              <a:t>Our first studies at Lava Cap showed that submerged tailings from the private lake contain As in its original forms. Tailings exposed to air after the burst of a log dam in 1998 have oxidized considerably.</a:t>
            </a:r>
            <a:endParaRPr lang="en-US" dirty="0"/>
          </a:p>
        </p:txBody>
      </p:sp>
      <p:pic>
        <p:nvPicPr>
          <p:cNvPr id="169" name="Picture 6" descr="USGS_color_1inch"/>
          <p:cNvPicPr>
            <a:picLocks noChangeAspect="1" noChangeArrowheads="1"/>
          </p:cNvPicPr>
          <p:nvPr/>
        </p:nvPicPr>
        <p:blipFill>
          <a:blip r:embed="rId4"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73426" y="0"/>
            <a:ext cx="8686800" cy="1506865"/>
          </a:xfrm>
        </p:spPr>
        <p:txBody>
          <a:bodyPr>
            <a:noAutofit/>
          </a:bodyPr>
          <a:lstStyle/>
          <a:p>
            <a:pPr algn="l"/>
            <a:r>
              <a:rPr lang="en-US" sz="3000" dirty="0" smtClean="0"/>
              <a:t>Arsenic is an element of concern in mined gold deposits around the world</a:t>
            </a:r>
            <a:endParaRPr lang="en-US" sz="3000" dirty="0"/>
          </a:p>
        </p:txBody>
      </p:sp>
      <p:pic>
        <p:nvPicPr>
          <p:cNvPr id="157701" name="Picture 5"/>
          <p:cNvPicPr>
            <a:picLocks noChangeAspect="1" noChangeArrowheads="1"/>
          </p:cNvPicPr>
          <p:nvPr/>
        </p:nvPicPr>
        <p:blipFill>
          <a:blip r:embed="rId3" cstate="print"/>
          <a:srcRect l="5145" r="4921"/>
          <a:stretch>
            <a:fillRect/>
          </a:stretch>
        </p:blipFill>
        <p:spPr bwMode="auto">
          <a:xfrm>
            <a:off x="2412125" y="1513713"/>
            <a:ext cx="4477406" cy="5344288"/>
          </a:xfrm>
          <a:prstGeom prst="rect">
            <a:avLst/>
          </a:prstGeom>
          <a:noFill/>
          <a:ln w="9525">
            <a:noFill/>
            <a:miter lim="800000"/>
            <a:headEnd/>
            <a:tailEnd/>
          </a:ln>
          <a:effectLst/>
        </p:spPr>
      </p:pic>
      <p:grpSp>
        <p:nvGrpSpPr>
          <p:cNvPr id="11" name="Group 10"/>
          <p:cNvGrpSpPr/>
          <p:nvPr/>
        </p:nvGrpSpPr>
        <p:grpSpPr>
          <a:xfrm>
            <a:off x="662392" y="1466194"/>
            <a:ext cx="7992888" cy="4716822"/>
            <a:chOff x="482525" y="448455"/>
            <a:chExt cx="9500887" cy="6207526"/>
          </a:xfrm>
        </p:grpSpPr>
        <p:sp>
          <p:nvSpPr>
            <p:cNvPr id="12" name="TextBox 11"/>
            <p:cNvSpPr txBox="1"/>
            <p:nvPr/>
          </p:nvSpPr>
          <p:spPr>
            <a:xfrm>
              <a:off x="5347762" y="2443833"/>
              <a:ext cx="2713801" cy="931606"/>
            </a:xfrm>
            <a:prstGeom prst="rect">
              <a:avLst/>
            </a:prstGeom>
            <a:noFill/>
          </p:spPr>
          <p:txBody>
            <a:bodyPr wrap="none" rtlCol="0">
              <a:spAutoFit/>
            </a:bodyPr>
            <a:lstStyle/>
            <a:p>
              <a:r>
                <a:rPr lang="en-US" sz="2000" dirty="0" smtClean="0"/>
                <a:t>Don Pedro  </a:t>
              </a:r>
            </a:p>
            <a:p>
              <a:r>
                <a:rPr lang="en-US" sz="2000" dirty="0" smtClean="0"/>
                <a:t>Harvard/Jamestown</a:t>
              </a:r>
              <a:endParaRPr lang="en-US" sz="2000" dirty="0"/>
            </a:p>
          </p:txBody>
        </p:sp>
        <p:pic>
          <p:nvPicPr>
            <p:cNvPr id="13" name="Picture 7"/>
            <p:cNvPicPr>
              <a:picLocks noChangeAspect="1" noChangeArrowheads="1"/>
            </p:cNvPicPr>
            <p:nvPr/>
          </p:nvPicPr>
          <p:blipFill>
            <a:blip r:embed="rId4" cstate="print"/>
            <a:srcRect l="3210" r="6172" b="2133"/>
            <a:stretch>
              <a:fillRect/>
            </a:stretch>
          </p:blipFill>
          <p:spPr bwMode="auto">
            <a:xfrm>
              <a:off x="482525" y="559960"/>
              <a:ext cx="4875731" cy="6096021"/>
            </a:xfrm>
            <a:prstGeom prst="rect">
              <a:avLst/>
            </a:prstGeom>
            <a:noFill/>
            <a:ln w="9525">
              <a:noFill/>
              <a:miter lim="800000"/>
              <a:headEnd/>
              <a:tailEnd/>
            </a:ln>
            <a:effectLst/>
          </p:spPr>
        </p:pic>
        <p:sp>
          <p:nvSpPr>
            <p:cNvPr id="14" name="TextBox 13"/>
            <p:cNvSpPr txBox="1"/>
            <p:nvPr/>
          </p:nvSpPr>
          <p:spPr>
            <a:xfrm>
              <a:off x="5128022" y="4871601"/>
              <a:ext cx="2642385" cy="526561"/>
            </a:xfrm>
            <a:prstGeom prst="rect">
              <a:avLst/>
            </a:prstGeom>
            <a:noFill/>
          </p:spPr>
          <p:txBody>
            <a:bodyPr wrap="none" rtlCol="0">
              <a:spAutoFit/>
            </a:bodyPr>
            <a:lstStyle/>
            <a:p>
              <a:r>
                <a:rPr lang="en-US" sz="2000" dirty="0" smtClean="0"/>
                <a:t>Kelly/Rand  (Au/Ag)</a:t>
              </a:r>
            </a:p>
          </p:txBody>
        </p:sp>
        <p:cxnSp>
          <p:nvCxnSpPr>
            <p:cNvPr id="15" name="Straight Connector 14"/>
            <p:cNvCxnSpPr/>
            <p:nvPr/>
          </p:nvCxnSpPr>
          <p:spPr>
            <a:xfrm flipV="1">
              <a:off x="4199860" y="5305647"/>
              <a:ext cx="1446028" cy="21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55581" y="4253023"/>
              <a:ext cx="1307805" cy="106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6003" y="4063525"/>
              <a:ext cx="2166864" cy="526561"/>
            </a:xfrm>
            <a:prstGeom prst="rect">
              <a:avLst/>
            </a:prstGeom>
            <a:noFill/>
          </p:spPr>
          <p:txBody>
            <a:bodyPr wrap="none" rtlCol="0">
              <a:spAutoFit/>
            </a:bodyPr>
            <a:lstStyle/>
            <a:p>
              <a:r>
                <a:rPr lang="en-US" sz="2000" dirty="0" smtClean="0"/>
                <a:t>Ruth Mine  (Cu)</a:t>
              </a:r>
            </a:p>
          </p:txBody>
        </p:sp>
        <p:cxnSp>
          <p:nvCxnSpPr>
            <p:cNvPr id="18" name="Straight Connector 17"/>
            <p:cNvCxnSpPr/>
            <p:nvPr/>
          </p:nvCxnSpPr>
          <p:spPr>
            <a:xfrm flipV="1">
              <a:off x="2512828" y="723014"/>
              <a:ext cx="2016642" cy="17260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9558" y="448455"/>
              <a:ext cx="5333854" cy="1336653"/>
            </a:xfrm>
            <a:prstGeom prst="rect">
              <a:avLst/>
            </a:prstGeom>
            <a:noFill/>
          </p:spPr>
          <p:txBody>
            <a:bodyPr wrap="none" rtlCol="0">
              <a:spAutoFit/>
            </a:bodyPr>
            <a:lstStyle/>
            <a:p>
              <a:r>
                <a:rPr lang="en-US" sz="2000" dirty="0" err="1" smtClean="0"/>
                <a:t>Spenceville</a:t>
              </a:r>
              <a:r>
                <a:rPr lang="en-US" sz="2000" dirty="0" smtClean="0"/>
                <a:t> (Cu-Au-Ag)</a:t>
              </a:r>
            </a:p>
            <a:p>
              <a:r>
                <a:rPr lang="en-US" sz="2000" dirty="0" smtClean="0"/>
                <a:t>Lava Cap (Nevada)</a:t>
              </a:r>
            </a:p>
            <a:p>
              <a:r>
                <a:rPr lang="en-US" sz="2000" dirty="0" smtClean="0"/>
                <a:t>Empire Mine (Nevada) low-sulfide, </a:t>
              </a:r>
              <a:r>
                <a:rPr lang="en-US" sz="2000" dirty="0" err="1" smtClean="0"/>
                <a:t>qtz</a:t>
              </a:r>
              <a:r>
                <a:rPr lang="en-US" sz="2000" dirty="0" smtClean="0"/>
                <a:t> </a:t>
              </a:r>
              <a:r>
                <a:rPr lang="en-US" dirty="0" smtClean="0"/>
                <a:t>Au</a:t>
              </a:r>
            </a:p>
          </p:txBody>
        </p:sp>
        <p:cxnSp>
          <p:nvCxnSpPr>
            <p:cNvPr id="20" name="Straight Connector 19"/>
            <p:cNvCxnSpPr/>
            <p:nvPr/>
          </p:nvCxnSpPr>
          <p:spPr>
            <a:xfrm flipV="1">
              <a:off x="2495107" y="2870791"/>
              <a:ext cx="2512828" cy="46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89799" y="1639303"/>
              <a:ext cx="2675082" cy="526561"/>
            </a:xfrm>
            <a:prstGeom prst="rect">
              <a:avLst/>
            </a:prstGeom>
            <a:noFill/>
          </p:spPr>
          <p:txBody>
            <a:bodyPr wrap="none" rtlCol="0">
              <a:spAutoFit/>
            </a:bodyPr>
            <a:lstStyle/>
            <a:p>
              <a:r>
                <a:rPr lang="en-US" sz="2000" dirty="0" smtClean="0"/>
                <a:t>Argonaut Mine (Au)</a:t>
              </a:r>
              <a:endParaRPr lang="en-US" sz="2000" dirty="0"/>
            </a:p>
          </p:txBody>
        </p:sp>
        <p:cxnSp>
          <p:nvCxnSpPr>
            <p:cNvPr id="22" name="Straight Connector 21"/>
            <p:cNvCxnSpPr/>
            <p:nvPr/>
          </p:nvCxnSpPr>
          <p:spPr>
            <a:xfrm flipV="1">
              <a:off x="2158409" y="1988288"/>
              <a:ext cx="2775098" cy="1020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3" name="Picture 6" descr="USGS_color_1inch"/>
          <p:cNvPicPr>
            <a:picLocks noChangeAspect="1" noChangeArrowheads="1"/>
          </p:cNvPicPr>
          <p:nvPr/>
        </p:nvPicPr>
        <p:blipFill>
          <a:blip r:embed="rId5" cstate="print"/>
          <a:srcRect/>
          <a:stretch>
            <a:fillRect/>
          </a:stretch>
        </p:blipFill>
        <p:spPr bwMode="auto">
          <a:xfrm>
            <a:off x="7853658" y="6274325"/>
            <a:ext cx="1112921" cy="409544"/>
          </a:xfrm>
          <a:prstGeom prst="rect">
            <a:avLst/>
          </a:prstGeom>
          <a:noFill/>
          <a:ln w="9525">
            <a:noFill/>
            <a:miter lim="800000"/>
            <a:headEnd/>
            <a:tailEnd/>
          </a:ln>
          <a:effectLst/>
        </p:spPr>
      </p:pic>
      <p:grpSp>
        <p:nvGrpSpPr>
          <p:cNvPr id="25" name="Group 24"/>
          <p:cNvGrpSpPr/>
          <p:nvPr/>
        </p:nvGrpSpPr>
        <p:grpSpPr>
          <a:xfrm>
            <a:off x="315310" y="1182417"/>
            <a:ext cx="8529145" cy="4887310"/>
            <a:chOff x="315310" y="1072055"/>
            <a:chExt cx="8529145" cy="4887310"/>
          </a:xfrm>
        </p:grpSpPr>
        <p:grpSp>
          <p:nvGrpSpPr>
            <p:cNvPr id="26" name="Group 8"/>
            <p:cNvGrpSpPr/>
            <p:nvPr/>
          </p:nvGrpSpPr>
          <p:grpSpPr>
            <a:xfrm>
              <a:off x="315310" y="1072055"/>
              <a:ext cx="8529145" cy="4887310"/>
              <a:chOff x="315310" y="1072055"/>
              <a:chExt cx="8529145" cy="4887310"/>
            </a:xfrm>
          </p:grpSpPr>
          <p:pic>
            <p:nvPicPr>
              <p:cNvPr id="29" name="Picture 2" descr="A clickable map of Canada exhibiting its ten provinces and three territories, and their capitals."/>
              <p:cNvPicPr>
                <a:picLocks noChangeAspect="1" noChangeArrowheads="1"/>
              </p:cNvPicPr>
              <p:nvPr/>
            </p:nvPicPr>
            <p:blipFill>
              <a:blip r:embed="rId6" cstate="print"/>
              <a:srcRect/>
              <a:stretch>
                <a:fillRect/>
              </a:stretch>
            </p:blipFill>
            <p:spPr bwMode="auto">
              <a:xfrm>
                <a:off x="2268154" y="1072055"/>
                <a:ext cx="5446879" cy="4709456"/>
              </a:xfrm>
              <a:prstGeom prst="rect">
                <a:avLst/>
              </a:prstGeom>
              <a:noFill/>
            </p:spPr>
          </p:pic>
          <p:sp>
            <p:nvSpPr>
              <p:cNvPr id="30" name="TextBox 29"/>
              <p:cNvSpPr txBox="1"/>
              <p:nvPr/>
            </p:nvSpPr>
            <p:spPr>
              <a:xfrm>
                <a:off x="315310" y="2017985"/>
                <a:ext cx="2475187" cy="923330"/>
              </a:xfrm>
              <a:prstGeom prst="rect">
                <a:avLst/>
              </a:prstGeom>
              <a:noFill/>
            </p:spPr>
            <p:txBody>
              <a:bodyPr wrap="square" rtlCol="0">
                <a:spAutoFit/>
              </a:bodyPr>
              <a:lstStyle/>
              <a:p>
                <a:r>
                  <a:rPr lang="en-US" dirty="0" err="1" smtClean="0"/>
                  <a:t>Ketza</a:t>
                </a:r>
                <a:r>
                  <a:rPr lang="en-US" dirty="0" smtClean="0"/>
                  <a:t> River  (Au)</a:t>
                </a:r>
              </a:p>
              <a:p>
                <a:r>
                  <a:rPr lang="en-US" dirty="0" smtClean="0"/>
                  <a:t>sulfide and oxide ore bodies</a:t>
                </a:r>
                <a:endParaRPr lang="en-US" dirty="0"/>
              </a:p>
            </p:txBody>
          </p:sp>
          <p:sp>
            <p:nvSpPr>
              <p:cNvPr id="31" name="TextBox 30"/>
              <p:cNvSpPr txBox="1"/>
              <p:nvPr/>
            </p:nvSpPr>
            <p:spPr>
              <a:xfrm>
                <a:off x="6651867" y="5313034"/>
                <a:ext cx="2192588" cy="646331"/>
              </a:xfrm>
              <a:prstGeom prst="rect">
                <a:avLst/>
              </a:prstGeom>
              <a:noFill/>
            </p:spPr>
            <p:txBody>
              <a:bodyPr wrap="none" rtlCol="0">
                <a:spAutoFit/>
              </a:bodyPr>
              <a:lstStyle/>
              <a:p>
                <a:r>
                  <a:rPr lang="en-US" dirty="0" err="1" smtClean="0"/>
                  <a:t>Goldenville</a:t>
                </a:r>
                <a:r>
                  <a:rPr lang="en-US" dirty="0" smtClean="0"/>
                  <a:t>, Caribou, </a:t>
                </a:r>
              </a:p>
              <a:p>
                <a:r>
                  <a:rPr lang="en-US" dirty="0" smtClean="0"/>
                  <a:t>and Montague (Au)</a:t>
                </a:r>
                <a:endParaRPr lang="en-US" dirty="0"/>
              </a:p>
            </p:txBody>
          </p:sp>
        </p:grpSp>
        <p:cxnSp>
          <p:nvCxnSpPr>
            <p:cNvPr id="27" name="Straight Connector 26"/>
            <p:cNvCxnSpPr/>
            <p:nvPr/>
          </p:nvCxnSpPr>
          <p:spPr>
            <a:xfrm>
              <a:off x="1450428" y="2601310"/>
              <a:ext cx="1434662" cy="3468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68511" y="4677105"/>
              <a:ext cx="746234" cy="730467"/>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7701"/>
                                        </p:tgtEl>
                                      </p:cBhvr>
                                    </p:animEffect>
                                    <p:set>
                                      <p:cBhvr>
                                        <p:cTn id="7" dur="1" fill="hold">
                                          <p:stCondLst>
                                            <p:cond delay="999"/>
                                          </p:stCondLst>
                                        </p:cTn>
                                        <p:tgtEl>
                                          <p:spTgt spid="15770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88258"/>
            <a:ext cx="8505825" cy="752475"/>
          </a:xfrm>
        </p:spPr>
        <p:txBody>
          <a:bodyPr/>
          <a:lstStyle/>
          <a:p>
            <a:pPr algn="l"/>
            <a:r>
              <a:rPr lang="en-US" sz="2800" dirty="0"/>
              <a:t>Kelly/Rand Mines: Ultra-high arsenic in mine tailings</a:t>
            </a:r>
          </a:p>
        </p:txBody>
      </p:sp>
      <p:pic>
        <p:nvPicPr>
          <p:cNvPr id="107523" name="Picture 3" descr="sb_mp_042606_arsenic26_300"/>
          <p:cNvPicPr>
            <a:picLocks noChangeAspect="1" noChangeArrowheads="1"/>
          </p:cNvPicPr>
          <p:nvPr/>
        </p:nvPicPr>
        <p:blipFill>
          <a:blip r:embed="rId3" cstate="print"/>
          <a:srcRect/>
          <a:stretch>
            <a:fillRect/>
          </a:stretch>
        </p:blipFill>
        <p:spPr bwMode="auto">
          <a:xfrm>
            <a:off x="677863" y="1212850"/>
            <a:ext cx="2524125" cy="5124450"/>
          </a:xfrm>
          <a:prstGeom prst="rect">
            <a:avLst/>
          </a:prstGeom>
          <a:noFill/>
        </p:spPr>
      </p:pic>
      <p:sp>
        <p:nvSpPr>
          <p:cNvPr id="107524" name="Text Box 4"/>
          <p:cNvSpPr txBox="1">
            <a:spLocks noChangeArrowheads="1"/>
          </p:cNvSpPr>
          <p:nvPr/>
        </p:nvSpPr>
        <p:spPr bwMode="auto">
          <a:xfrm>
            <a:off x="3308350" y="815975"/>
            <a:ext cx="5835650" cy="1739900"/>
          </a:xfrm>
          <a:prstGeom prst="rect">
            <a:avLst/>
          </a:prstGeom>
          <a:noFill/>
          <a:ln w="9525">
            <a:noFill/>
            <a:miter lim="800000"/>
            <a:headEnd/>
            <a:tailEnd/>
          </a:ln>
          <a:effectLst/>
        </p:spPr>
        <p:txBody>
          <a:bodyPr>
            <a:spAutoFit/>
          </a:bodyPr>
          <a:lstStyle/>
          <a:p>
            <a:pPr>
              <a:buFontTx/>
              <a:buChar char="•"/>
            </a:pPr>
            <a:r>
              <a:rPr lang="en-US" dirty="0"/>
              <a:t> </a:t>
            </a:r>
            <a:r>
              <a:rPr lang="en-US" dirty="0" smtClean="0"/>
              <a:t>gold-silver </a:t>
            </a:r>
            <a:r>
              <a:rPr lang="en-US" dirty="0"/>
              <a:t>mines operated until 1947</a:t>
            </a:r>
          </a:p>
          <a:p>
            <a:pPr>
              <a:buFontTx/>
              <a:buChar char="•"/>
            </a:pPr>
            <a:r>
              <a:rPr lang="en-US" dirty="0"/>
              <a:t> </a:t>
            </a:r>
            <a:r>
              <a:rPr lang="en-US" i="1" dirty="0"/>
              <a:t>approximate volume:</a:t>
            </a:r>
            <a:r>
              <a:rPr lang="en-US" dirty="0"/>
              <a:t> 100,000 tons </a:t>
            </a:r>
          </a:p>
          <a:p>
            <a:pPr>
              <a:buFontTx/>
              <a:buChar char="•"/>
            </a:pPr>
            <a:r>
              <a:rPr lang="en-US" dirty="0"/>
              <a:t> breach of tailings levee; migration of tailings into residences in </a:t>
            </a:r>
            <a:r>
              <a:rPr lang="en-US" dirty="0" err="1"/>
              <a:t>Randsburg</a:t>
            </a:r>
            <a:endParaRPr lang="en-US" dirty="0"/>
          </a:p>
          <a:p>
            <a:pPr>
              <a:buFontTx/>
              <a:buChar char="•"/>
            </a:pPr>
            <a:r>
              <a:rPr lang="en-US" dirty="0"/>
              <a:t> 3000-&gt;10,000 mg/kg As </a:t>
            </a:r>
          </a:p>
          <a:p>
            <a:pPr>
              <a:buFontTx/>
              <a:buChar char="•"/>
            </a:pPr>
            <a:r>
              <a:rPr lang="en-US" dirty="0"/>
              <a:t> remote, Federal Land (BLM), popular with </a:t>
            </a:r>
            <a:r>
              <a:rPr lang="en-US" dirty="0" err="1"/>
              <a:t>OHVers</a:t>
            </a:r>
            <a:endParaRPr lang="en-US" dirty="0"/>
          </a:p>
        </p:txBody>
      </p:sp>
      <p:pic>
        <p:nvPicPr>
          <p:cNvPr id="107526" name="Picture 6"/>
          <p:cNvPicPr>
            <a:picLocks noChangeAspect="1" noChangeArrowheads="1"/>
          </p:cNvPicPr>
          <p:nvPr/>
        </p:nvPicPr>
        <p:blipFill>
          <a:blip r:embed="rId4" cstate="print"/>
          <a:srcRect/>
          <a:stretch>
            <a:fillRect/>
          </a:stretch>
        </p:blipFill>
        <p:spPr bwMode="auto">
          <a:xfrm>
            <a:off x="3967163" y="3363913"/>
            <a:ext cx="4838700" cy="3103562"/>
          </a:xfrm>
          <a:prstGeom prst="rect">
            <a:avLst/>
          </a:prstGeom>
          <a:noFill/>
          <a:ln w="9525">
            <a:noFill/>
            <a:miter lim="800000"/>
            <a:headEnd/>
            <a:tailEnd/>
          </a:ln>
          <a:effectLst/>
        </p:spPr>
      </p:pic>
      <p:pic>
        <p:nvPicPr>
          <p:cNvPr id="107527" name="Picture 7"/>
          <p:cNvPicPr>
            <a:picLocks noChangeAspect="1" noChangeArrowheads="1"/>
          </p:cNvPicPr>
          <p:nvPr/>
        </p:nvPicPr>
        <p:blipFill>
          <a:blip r:embed="rId5" cstate="print"/>
          <a:srcRect/>
          <a:stretch>
            <a:fillRect/>
          </a:stretch>
        </p:blipFill>
        <p:spPr bwMode="auto">
          <a:xfrm>
            <a:off x="266700" y="1112838"/>
            <a:ext cx="2994025" cy="4135437"/>
          </a:xfrm>
          <a:prstGeom prst="rect">
            <a:avLst/>
          </a:prstGeom>
          <a:noFill/>
          <a:ln w="9525">
            <a:noFill/>
            <a:miter lim="800000"/>
            <a:headEnd/>
            <a:tailEnd/>
          </a:ln>
          <a:effectLst/>
        </p:spPr>
      </p:pic>
      <p:sp>
        <p:nvSpPr>
          <p:cNvPr id="8" name="Rectangle 1"/>
          <p:cNvSpPr>
            <a:spLocks noChangeArrowheads="1"/>
          </p:cNvSpPr>
          <p:nvPr/>
        </p:nvSpPr>
        <p:spPr bwMode="auto">
          <a:xfrm>
            <a:off x="3370995" y="2630774"/>
            <a:ext cx="4995081"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Kim, C.S.</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a:t>
            </a:r>
            <a:r>
              <a:rPr kumimoji="0" lang="en-US" sz="1100" b="0" i="0" u="sng" strike="noStrike" cap="none" normalizeH="0" baseline="0" dirty="0" smtClean="0">
                <a:ln>
                  <a:noFill/>
                </a:ln>
                <a:solidFill>
                  <a:schemeClr val="tx1"/>
                </a:solidFill>
                <a:effectLst/>
                <a:latin typeface="Times" pitchFamily="18" charset="0"/>
                <a:ea typeface="Calibri" pitchFamily="34" charset="0"/>
                <a:cs typeface="Times New Roman" pitchFamily="18" charset="0"/>
              </a:rPr>
              <a:t>Wilson, K.M.</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and </a:t>
            </a:r>
            <a:r>
              <a:rPr kumimoji="0" lang="en-US" sz="1100" b="0" i="0" u="none" strike="noStrike" cap="none" normalizeH="0" baseline="0" dirty="0" err="1" smtClean="0">
                <a:ln>
                  <a:noFill/>
                </a:ln>
                <a:solidFill>
                  <a:schemeClr val="tx1"/>
                </a:solidFill>
                <a:effectLst/>
                <a:latin typeface="Times" pitchFamily="18" charset="0"/>
                <a:ea typeface="Calibri" pitchFamily="34" charset="0"/>
                <a:cs typeface="Times New Roman" pitchFamily="18" charset="0"/>
              </a:rPr>
              <a:t>Rytuba</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J.J.  (2011) Particle-size dependence on metal distributions in mine wastes: implications for water contamination and human exposure. </a:t>
            </a:r>
            <a:r>
              <a:rPr kumimoji="0" lang="en-US" sz="1100" b="0" i="1"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Applied Geochemistry </a:t>
            </a:r>
            <a:r>
              <a:rPr kumimoji="0" lang="en-US" sz="1100" b="1"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26</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484-495.</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icture 6" descr="USGS_color_1inch"/>
          <p:cNvPicPr>
            <a:picLocks noChangeAspect="1" noChangeArrowheads="1"/>
          </p:cNvPicPr>
          <p:nvPr/>
        </p:nvPicPr>
        <p:blipFill>
          <a:blip r:embed="rId6"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par>
                                <p:cTn id="8" presetID="10" presetClass="entr" presetSubtype="0" fill="hold" nodeType="withEffect">
                                  <p:stCondLst>
                                    <p:cond delay="0"/>
                                  </p:stCondLst>
                                  <p:childTnLst>
                                    <p:set>
                                      <p:cBhvr>
                                        <p:cTn id="9" dur="1" fill="hold">
                                          <p:stCondLst>
                                            <p:cond delay="0"/>
                                          </p:stCondLst>
                                        </p:cTn>
                                        <p:tgtEl>
                                          <p:spTgt spid="107527"/>
                                        </p:tgtEl>
                                        <p:attrNameLst>
                                          <p:attrName>style.visibility</p:attrName>
                                        </p:attrNameLst>
                                      </p:cBhvr>
                                      <p:to>
                                        <p:strVal val="visible"/>
                                      </p:to>
                                    </p:set>
                                    <p:animEffect transition="in" filter="fade">
                                      <p:cBhvr>
                                        <p:cTn id="10" dur="1000"/>
                                        <p:tgtEl>
                                          <p:spTgt spid="107527"/>
                                        </p:tgtEl>
                                      </p:cBhvr>
                                    </p:animEffect>
                                  </p:childTnLst>
                                </p:cTn>
                              </p:par>
                              <p:par>
                                <p:cTn id="11" presetID="10" presetClass="exit" presetSubtype="0" fill="hold" nodeType="withEffect">
                                  <p:stCondLst>
                                    <p:cond delay="0"/>
                                  </p:stCondLst>
                                  <p:childTnLst>
                                    <p:animEffect transition="out" filter="fade">
                                      <p:cBhvr>
                                        <p:cTn id="12" dur="1000"/>
                                        <p:tgtEl>
                                          <p:spTgt spid="107523"/>
                                        </p:tgtEl>
                                      </p:cBhvr>
                                    </p:animEffect>
                                    <p:set>
                                      <p:cBhvr>
                                        <p:cTn id="13" dur="1" fill="hold">
                                          <p:stCondLst>
                                            <p:cond delay="999"/>
                                          </p:stCondLst>
                                        </p:cTn>
                                        <p:tgtEl>
                                          <p:spTgt spid="107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1925" y="169863"/>
            <a:ext cx="8982075" cy="752475"/>
          </a:xfrm>
        </p:spPr>
        <p:txBody>
          <a:bodyPr>
            <a:noAutofit/>
          </a:bodyPr>
          <a:lstStyle/>
          <a:p>
            <a:pPr algn="l"/>
            <a:r>
              <a:rPr lang="en-US" sz="3000" dirty="0"/>
              <a:t>Secondary arsenates and As</a:t>
            </a:r>
            <a:r>
              <a:rPr lang="en-US" sz="3000" baseline="30000" dirty="0"/>
              <a:t>5+</a:t>
            </a:r>
            <a:r>
              <a:rPr lang="en-US" sz="3000" dirty="0"/>
              <a:t>-rich sulfate phases predominate in Kelly/Rand tailings</a:t>
            </a:r>
          </a:p>
        </p:txBody>
      </p:sp>
      <p:grpSp>
        <p:nvGrpSpPr>
          <p:cNvPr id="2" name="Group 114"/>
          <p:cNvGrpSpPr>
            <a:grpSpLocks/>
          </p:cNvGrpSpPr>
          <p:nvPr/>
        </p:nvGrpSpPr>
        <p:grpSpPr bwMode="auto">
          <a:xfrm>
            <a:off x="232012" y="1160061"/>
            <a:ext cx="8167451" cy="3425588"/>
            <a:chOff x="715" y="858"/>
            <a:chExt cx="4576" cy="1643"/>
          </a:xfrm>
        </p:grpSpPr>
        <p:sp>
          <p:nvSpPr>
            <p:cNvPr id="69637" name="Line 5"/>
            <p:cNvSpPr>
              <a:spLocks noChangeShapeType="1"/>
            </p:cNvSpPr>
            <p:nvPr/>
          </p:nvSpPr>
          <p:spPr bwMode="auto">
            <a:xfrm>
              <a:off x="1122" y="2231"/>
              <a:ext cx="2926" cy="1"/>
            </a:xfrm>
            <a:prstGeom prst="line">
              <a:avLst/>
            </a:prstGeom>
            <a:noFill/>
            <a:ln w="0">
              <a:solidFill>
                <a:srgbClr val="000000"/>
              </a:solidFill>
              <a:round/>
              <a:headEnd/>
              <a:tailEnd/>
            </a:ln>
          </p:spPr>
          <p:txBody>
            <a:bodyPr/>
            <a:lstStyle/>
            <a:p>
              <a:endParaRPr lang="en-US"/>
            </a:p>
          </p:txBody>
        </p:sp>
        <p:sp>
          <p:nvSpPr>
            <p:cNvPr id="69638" name="Line 6"/>
            <p:cNvSpPr>
              <a:spLocks noChangeShapeType="1"/>
            </p:cNvSpPr>
            <p:nvPr/>
          </p:nvSpPr>
          <p:spPr bwMode="auto">
            <a:xfrm>
              <a:off x="1122" y="2013"/>
              <a:ext cx="2926" cy="1"/>
            </a:xfrm>
            <a:prstGeom prst="line">
              <a:avLst/>
            </a:prstGeom>
            <a:noFill/>
            <a:ln w="0">
              <a:solidFill>
                <a:srgbClr val="000000"/>
              </a:solidFill>
              <a:round/>
              <a:headEnd/>
              <a:tailEnd/>
            </a:ln>
          </p:spPr>
          <p:txBody>
            <a:bodyPr/>
            <a:lstStyle/>
            <a:p>
              <a:endParaRPr lang="en-US"/>
            </a:p>
          </p:txBody>
        </p:sp>
        <p:sp>
          <p:nvSpPr>
            <p:cNvPr id="69639" name="Line 7"/>
            <p:cNvSpPr>
              <a:spLocks noChangeShapeType="1"/>
            </p:cNvSpPr>
            <p:nvPr/>
          </p:nvSpPr>
          <p:spPr bwMode="auto">
            <a:xfrm>
              <a:off x="1122" y="1795"/>
              <a:ext cx="2926" cy="1"/>
            </a:xfrm>
            <a:prstGeom prst="line">
              <a:avLst/>
            </a:prstGeom>
            <a:noFill/>
            <a:ln w="0">
              <a:solidFill>
                <a:srgbClr val="000000"/>
              </a:solidFill>
              <a:round/>
              <a:headEnd/>
              <a:tailEnd/>
            </a:ln>
          </p:spPr>
          <p:txBody>
            <a:bodyPr/>
            <a:lstStyle/>
            <a:p>
              <a:endParaRPr lang="en-US"/>
            </a:p>
          </p:txBody>
        </p:sp>
        <p:sp>
          <p:nvSpPr>
            <p:cNvPr id="69640" name="Line 8"/>
            <p:cNvSpPr>
              <a:spLocks noChangeShapeType="1"/>
            </p:cNvSpPr>
            <p:nvPr/>
          </p:nvSpPr>
          <p:spPr bwMode="auto">
            <a:xfrm>
              <a:off x="1122" y="1571"/>
              <a:ext cx="2926" cy="1"/>
            </a:xfrm>
            <a:prstGeom prst="line">
              <a:avLst/>
            </a:prstGeom>
            <a:noFill/>
            <a:ln w="0">
              <a:solidFill>
                <a:srgbClr val="000000"/>
              </a:solidFill>
              <a:round/>
              <a:headEnd/>
              <a:tailEnd/>
            </a:ln>
          </p:spPr>
          <p:txBody>
            <a:bodyPr/>
            <a:lstStyle/>
            <a:p>
              <a:endParaRPr lang="en-US"/>
            </a:p>
          </p:txBody>
        </p:sp>
        <p:sp>
          <p:nvSpPr>
            <p:cNvPr id="69641" name="Line 9"/>
            <p:cNvSpPr>
              <a:spLocks noChangeShapeType="1"/>
            </p:cNvSpPr>
            <p:nvPr/>
          </p:nvSpPr>
          <p:spPr bwMode="auto">
            <a:xfrm>
              <a:off x="1122" y="1354"/>
              <a:ext cx="2926" cy="0"/>
            </a:xfrm>
            <a:prstGeom prst="line">
              <a:avLst/>
            </a:prstGeom>
            <a:noFill/>
            <a:ln w="0">
              <a:solidFill>
                <a:srgbClr val="000000"/>
              </a:solidFill>
              <a:round/>
              <a:headEnd/>
              <a:tailEnd/>
            </a:ln>
          </p:spPr>
          <p:txBody>
            <a:bodyPr/>
            <a:lstStyle/>
            <a:p>
              <a:endParaRPr lang="en-US"/>
            </a:p>
          </p:txBody>
        </p:sp>
        <p:sp>
          <p:nvSpPr>
            <p:cNvPr id="69642" name="Line 10"/>
            <p:cNvSpPr>
              <a:spLocks noChangeShapeType="1"/>
            </p:cNvSpPr>
            <p:nvPr/>
          </p:nvSpPr>
          <p:spPr bwMode="auto">
            <a:xfrm>
              <a:off x="1122" y="1136"/>
              <a:ext cx="2926" cy="0"/>
            </a:xfrm>
            <a:prstGeom prst="line">
              <a:avLst/>
            </a:prstGeom>
            <a:noFill/>
            <a:ln w="0">
              <a:solidFill>
                <a:srgbClr val="000000"/>
              </a:solidFill>
              <a:round/>
              <a:headEnd/>
              <a:tailEnd/>
            </a:ln>
          </p:spPr>
          <p:txBody>
            <a:bodyPr/>
            <a:lstStyle/>
            <a:p>
              <a:endParaRPr lang="en-US"/>
            </a:p>
          </p:txBody>
        </p:sp>
        <p:sp>
          <p:nvSpPr>
            <p:cNvPr id="69643" name="Rectangle 11"/>
            <p:cNvSpPr>
              <a:spLocks noChangeArrowheads="1"/>
            </p:cNvSpPr>
            <p:nvPr/>
          </p:nvSpPr>
          <p:spPr bwMode="auto">
            <a:xfrm>
              <a:off x="1209" y="2209"/>
              <a:ext cx="122" cy="240"/>
            </a:xfrm>
            <a:prstGeom prst="rect">
              <a:avLst/>
            </a:prstGeom>
            <a:solidFill>
              <a:srgbClr val="996600"/>
            </a:solidFill>
            <a:ln w="9525">
              <a:solidFill>
                <a:srgbClr val="000000"/>
              </a:solidFill>
              <a:miter lim="800000"/>
              <a:headEnd/>
              <a:tailEnd/>
            </a:ln>
          </p:spPr>
          <p:txBody>
            <a:bodyPr/>
            <a:lstStyle/>
            <a:p>
              <a:endParaRPr lang="en-US"/>
            </a:p>
          </p:txBody>
        </p:sp>
        <p:sp>
          <p:nvSpPr>
            <p:cNvPr id="69644" name="Rectangle 12"/>
            <p:cNvSpPr>
              <a:spLocks noChangeArrowheads="1"/>
            </p:cNvSpPr>
            <p:nvPr/>
          </p:nvSpPr>
          <p:spPr bwMode="auto">
            <a:xfrm>
              <a:off x="1505" y="2298"/>
              <a:ext cx="116" cy="151"/>
            </a:xfrm>
            <a:prstGeom prst="rect">
              <a:avLst/>
            </a:prstGeom>
            <a:solidFill>
              <a:srgbClr val="996600"/>
            </a:solidFill>
            <a:ln w="9525">
              <a:solidFill>
                <a:srgbClr val="000000"/>
              </a:solidFill>
              <a:miter lim="800000"/>
              <a:headEnd/>
              <a:tailEnd/>
            </a:ln>
          </p:spPr>
          <p:txBody>
            <a:bodyPr/>
            <a:lstStyle/>
            <a:p>
              <a:endParaRPr lang="en-US"/>
            </a:p>
          </p:txBody>
        </p:sp>
        <p:sp>
          <p:nvSpPr>
            <p:cNvPr id="69645" name="Rectangle 13"/>
            <p:cNvSpPr>
              <a:spLocks noChangeArrowheads="1"/>
            </p:cNvSpPr>
            <p:nvPr/>
          </p:nvSpPr>
          <p:spPr bwMode="auto">
            <a:xfrm>
              <a:off x="1794" y="1968"/>
              <a:ext cx="122" cy="481"/>
            </a:xfrm>
            <a:prstGeom prst="rect">
              <a:avLst/>
            </a:prstGeom>
            <a:solidFill>
              <a:srgbClr val="996600"/>
            </a:solidFill>
            <a:ln w="9525">
              <a:solidFill>
                <a:srgbClr val="000000"/>
              </a:solidFill>
              <a:miter lim="800000"/>
              <a:headEnd/>
              <a:tailEnd/>
            </a:ln>
          </p:spPr>
          <p:txBody>
            <a:bodyPr/>
            <a:lstStyle/>
            <a:p>
              <a:endParaRPr lang="en-US"/>
            </a:p>
          </p:txBody>
        </p:sp>
        <p:sp>
          <p:nvSpPr>
            <p:cNvPr id="69646" name="Rectangle 14"/>
            <p:cNvSpPr>
              <a:spLocks noChangeArrowheads="1"/>
            </p:cNvSpPr>
            <p:nvPr/>
          </p:nvSpPr>
          <p:spPr bwMode="auto">
            <a:xfrm>
              <a:off x="2090" y="2153"/>
              <a:ext cx="116" cy="296"/>
            </a:xfrm>
            <a:prstGeom prst="rect">
              <a:avLst/>
            </a:prstGeom>
            <a:solidFill>
              <a:srgbClr val="996600"/>
            </a:solidFill>
            <a:ln w="9525">
              <a:solidFill>
                <a:srgbClr val="000000"/>
              </a:solidFill>
              <a:miter lim="800000"/>
              <a:headEnd/>
              <a:tailEnd/>
            </a:ln>
          </p:spPr>
          <p:txBody>
            <a:bodyPr/>
            <a:lstStyle/>
            <a:p>
              <a:endParaRPr lang="en-US"/>
            </a:p>
          </p:txBody>
        </p:sp>
        <p:sp>
          <p:nvSpPr>
            <p:cNvPr id="69647" name="Rectangle 15"/>
            <p:cNvSpPr>
              <a:spLocks noChangeArrowheads="1"/>
            </p:cNvSpPr>
            <p:nvPr/>
          </p:nvSpPr>
          <p:spPr bwMode="auto">
            <a:xfrm>
              <a:off x="2380" y="2192"/>
              <a:ext cx="121" cy="257"/>
            </a:xfrm>
            <a:prstGeom prst="rect">
              <a:avLst/>
            </a:prstGeom>
            <a:solidFill>
              <a:srgbClr val="996600"/>
            </a:solidFill>
            <a:ln w="9525">
              <a:solidFill>
                <a:srgbClr val="000000"/>
              </a:solidFill>
              <a:miter lim="800000"/>
              <a:headEnd/>
              <a:tailEnd/>
            </a:ln>
          </p:spPr>
          <p:txBody>
            <a:bodyPr/>
            <a:lstStyle/>
            <a:p>
              <a:endParaRPr lang="en-US"/>
            </a:p>
          </p:txBody>
        </p:sp>
        <p:sp>
          <p:nvSpPr>
            <p:cNvPr id="69648" name="Rectangle 16"/>
            <p:cNvSpPr>
              <a:spLocks noChangeArrowheads="1"/>
            </p:cNvSpPr>
            <p:nvPr/>
          </p:nvSpPr>
          <p:spPr bwMode="auto">
            <a:xfrm>
              <a:off x="2675" y="2024"/>
              <a:ext cx="116" cy="425"/>
            </a:xfrm>
            <a:prstGeom prst="rect">
              <a:avLst/>
            </a:prstGeom>
            <a:solidFill>
              <a:srgbClr val="996600"/>
            </a:solidFill>
            <a:ln w="9525">
              <a:solidFill>
                <a:srgbClr val="000000"/>
              </a:solidFill>
              <a:miter lim="800000"/>
              <a:headEnd/>
              <a:tailEnd/>
            </a:ln>
          </p:spPr>
          <p:txBody>
            <a:bodyPr/>
            <a:lstStyle/>
            <a:p>
              <a:endParaRPr lang="en-US"/>
            </a:p>
          </p:txBody>
        </p:sp>
        <p:sp>
          <p:nvSpPr>
            <p:cNvPr id="69649" name="Rectangle 17"/>
            <p:cNvSpPr>
              <a:spLocks noChangeArrowheads="1"/>
            </p:cNvSpPr>
            <p:nvPr/>
          </p:nvSpPr>
          <p:spPr bwMode="auto">
            <a:xfrm>
              <a:off x="2965" y="2074"/>
              <a:ext cx="121" cy="375"/>
            </a:xfrm>
            <a:prstGeom prst="rect">
              <a:avLst/>
            </a:prstGeom>
            <a:solidFill>
              <a:srgbClr val="996600"/>
            </a:solidFill>
            <a:ln w="9525">
              <a:solidFill>
                <a:srgbClr val="000000"/>
              </a:solidFill>
              <a:miter lim="800000"/>
              <a:headEnd/>
              <a:tailEnd/>
            </a:ln>
          </p:spPr>
          <p:txBody>
            <a:bodyPr/>
            <a:lstStyle/>
            <a:p>
              <a:endParaRPr lang="en-US"/>
            </a:p>
          </p:txBody>
        </p:sp>
        <p:sp>
          <p:nvSpPr>
            <p:cNvPr id="69650" name="Rectangle 18"/>
            <p:cNvSpPr>
              <a:spLocks noChangeArrowheads="1"/>
            </p:cNvSpPr>
            <p:nvPr/>
          </p:nvSpPr>
          <p:spPr bwMode="auto">
            <a:xfrm>
              <a:off x="3260" y="2197"/>
              <a:ext cx="116" cy="252"/>
            </a:xfrm>
            <a:prstGeom prst="rect">
              <a:avLst/>
            </a:prstGeom>
            <a:solidFill>
              <a:srgbClr val="996600"/>
            </a:solidFill>
            <a:ln w="9525">
              <a:solidFill>
                <a:srgbClr val="000000"/>
              </a:solidFill>
              <a:miter lim="800000"/>
              <a:headEnd/>
              <a:tailEnd/>
            </a:ln>
          </p:spPr>
          <p:txBody>
            <a:bodyPr/>
            <a:lstStyle/>
            <a:p>
              <a:endParaRPr lang="en-US"/>
            </a:p>
          </p:txBody>
        </p:sp>
        <p:sp>
          <p:nvSpPr>
            <p:cNvPr id="69651" name="Rectangle 19"/>
            <p:cNvSpPr>
              <a:spLocks noChangeArrowheads="1"/>
            </p:cNvSpPr>
            <p:nvPr/>
          </p:nvSpPr>
          <p:spPr bwMode="auto">
            <a:xfrm>
              <a:off x="3550" y="2175"/>
              <a:ext cx="122" cy="274"/>
            </a:xfrm>
            <a:prstGeom prst="rect">
              <a:avLst/>
            </a:prstGeom>
            <a:solidFill>
              <a:srgbClr val="996600"/>
            </a:solidFill>
            <a:ln w="9525">
              <a:solidFill>
                <a:srgbClr val="000000"/>
              </a:solidFill>
              <a:miter lim="800000"/>
              <a:headEnd/>
              <a:tailEnd/>
            </a:ln>
          </p:spPr>
          <p:txBody>
            <a:bodyPr/>
            <a:lstStyle/>
            <a:p>
              <a:endParaRPr lang="en-US"/>
            </a:p>
          </p:txBody>
        </p:sp>
        <p:sp>
          <p:nvSpPr>
            <p:cNvPr id="69652" name="Rectangle 20"/>
            <p:cNvSpPr>
              <a:spLocks noChangeArrowheads="1"/>
            </p:cNvSpPr>
            <p:nvPr/>
          </p:nvSpPr>
          <p:spPr bwMode="auto">
            <a:xfrm>
              <a:off x="3845" y="2382"/>
              <a:ext cx="116" cy="67"/>
            </a:xfrm>
            <a:prstGeom prst="rect">
              <a:avLst/>
            </a:prstGeom>
            <a:solidFill>
              <a:srgbClr val="996600"/>
            </a:solidFill>
            <a:ln w="9525">
              <a:solidFill>
                <a:srgbClr val="000000"/>
              </a:solidFill>
              <a:miter lim="800000"/>
              <a:headEnd/>
              <a:tailEnd/>
            </a:ln>
          </p:spPr>
          <p:txBody>
            <a:bodyPr/>
            <a:lstStyle/>
            <a:p>
              <a:endParaRPr lang="en-US"/>
            </a:p>
          </p:txBody>
        </p:sp>
        <p:sp>
          <p:nvSpPr>
            <p:cNvPr id="69653" name="Rectangle 21"/>
            <p:cNvSpPr>
              <a:spLocks noChangeArrowheads="1"/>
            </p:cNvSpPr>
            <p:nvPr/>
          </p:nvSpPr>
          <p:spPr bwMode="auto">
            <a:xfrm>
              <a:off x="1209" y="1773"/>
              <a:ext cx="122" cy="436"/>
            </a:xfrm>
            <a:prstGeom prst="rect">
              <a:avLst/>
            </a:prstGeom>
            <a:solidFill>
              <a:srgbClr val="0066FF"/>
            </a:solidFill>
            <a:ln w="9525">
              <a:solidFill>
                <a:srgbClr val="000000"/>
              </a:solidFill>
              <a:miter lim="800000"/>
              <a:headEnd/>
              <a:tailEnd/>
            </a:ln>
          </p:spPr>
          <p:txBody>
            <a:bodyPr/>
            <a:lstStyle/>
            <a:p>
              <a:endParaRPr lang="en-US"/>
            </a:p>
          </p:txBody>
        </p:sp>
        <p:sp>
          <p:nvSpPr>
            <p:cNvPr id="69654" name="Rectangle 22"/>
            <p:cNvSpPr>
              <a:spLocks noChangeArrowheads="1"/>
            </p:cNvSpPr>
            <p:nvPr/>
          </p:nvSpPr>
          <p:spPr bwMode="auto">
            <a:xfrm>
              <a:off x="1794" y="1812"/>
              <a:ext cx="122" cy="156"/>
            </a:xfrm>
            <a:prstGeom prst="rect">
              <a:avLst/>
            </a:prstGeom>
            <a:solidFill>
              <a:srgbClr val="0066FF"/>
            </a:solidFill>
            <a:ln w="9525">
              <a:solidFill>
                <a:srgbClr val="000000"/>
              </a:solidFill>
              <a:miter lim="800000"/>
              <a:headEnd/>
              <a:tailEnd/>
            </a:ln>
          </p:spPr>
          <p:txBody>
            <a:bodyPr/>
            <a:lstStyle/>
            <a:p>
              <a:endParaRPr lang="en-US"/>
            </a:p>
          </p:txBody>
        </p:sp>
        <p:sp>
          <p:nvSpPr>
            <p:cNvPr id="69655" name="Rectangle 23"/>
            <p:cNvSpPr>
              <a:spLocks noChangeArrowheads="1"/>
            </p:cNvSpPr>
            <p:nvPr/>
          </p:nvSpPr>
          <p:spPr bwMode="auto">
            <a:xfrm>
              <a:off x="2090" y="1951"/>
              <a:ext cx="116" cy="202"/>
            </a:xfrm>
            <a:prstGeom prst="rect">
              <a:avLst/>
            </a:prstGeom>
            <a:solidFill>
              <a:srgbClr val="0066FF"/>
            </a:solidFill>
            <a:ln w="9525">
              <a:solidFill>
                <a:srgbClr val="000000"/>
              </a:solidFill>
              <a:miter lim="800000"/>
              <a:headEnd/>
              <a:tailEnd/>
            </a:ln>
          </p:spPr>
          <p:txBody>
            <a:bodyPr/>
            <a:lstStyle/>
            <a:p>
              <a:endParaRPr lang="en-US"/>
            </a:p>
          </p:txBody>
        </p:sp>
        <p:sp>
          <p:nvSpPr>
            <p:cNvPr id="69656" name="Rectangle 24"/>
            <p:cNvSpPr>
              <a:spLocks noChangeArrowheads="1"/>
            </p:cNvSpPr>
            <p:nvPr/>
          </p:nvSpPr>
          <p:spPr bwMode="auto">
            <a:xfrm>
              <a:off x="2380" y="2153"/>
              <a:ext cx="121" cy="39"/>
            </a:xfrm>
            <a:prstGeom prst="rect">
              <a:avLst/>
            </a:prstGeom>
            <a:solidFill>
              <a:srgbClr val="0066FF"/>
            </a:solidFill>
            <a:ln w="9525">
              <a:solidFill>
                <a:srgbClr val="000000"/>
              </a:solidFill>
              <a:miter lim="800000"/>
              <a:headEnd/>
              <a:tailEnd/>
            </a:ln>
          </p:spPr>
          <p:txBody>
            <a:bodyPr/>
            <a:lstStyle/>
            <a:p>
              <a:endParaRPr lang="en-US"/>
            </a:p>
          </p:txBody>
        </p:sp>
        <p:sp>
          <p:nvSpPr>
            <p:cNvPr id="69657" name="Rectangle 25"/>
            <p:cNvSpPr>
              <a:spLocks noChangeArrowheads="1"/>
            </p:cNvSpPr>
            <p:nvPr/>
          </p:nvSpPr>
          <p:spPr bwMode="auto">
            <a:xfrm>
              <a:off x="2675" y="1929"/>
              <a:ext cx="116" cy="95"/>
            </a:xfrm>
            <a:prstGeom prst="rect">
              <a:avLst/>
            </a:prstGeom>
            <a:solidFill>
              <a:srgbClr val="0066FF"/>
            </a:solidFill>
            <a:ln w="9525">
              <a:solidFill>
                <a:srgbClr val="000000"/>
              </a:solidFill>
              <a:miter lim="800000"/>
              <a:headEnd/>
              <a:tailEnd/>
            </a:ln>
          </p:spPr>
          <p:txBody>
            <a:bodyPr/>
            <a:lstStyle/>
            <a:p>
              <a:endParaRPr lang="en-US"/>
            </a:p>
          </p:txBody>
        </p:sp>
        <p:sp>
          <p:nvSpPr>
            <p:cNvPr id="69658" name="Rectangle 26"/>
            <p:cNvSpPr>
              <a:spLocks noChangeArrowheads="1"/>
            </p:cNvSpPr>
            <p:nvPr/>
          </p:nvSpPr>
          <p:spPr bwMode="auto">
            <a:xfrm>
              <a:off x="2965" y="1773"/>
              <a:ext cx="121" cy="301"/>
            </a:xfrm>
            <a:prstGeom prst="rect">
              <a:avLst/>
            </a:prstGeom>
            <a:solidFill>
              <a:srgbClr val="0066FF"/>
            </a:solidFill>
            <a:ln w="9525">
              <a:solidFill>
                <a:srgbClr val="000000"/>
              </a:solidFill>
              <a:miter lim="800000"/>
              <a:headEnd/>
              <a:tailEnd/>
            </a:ln>
          </p:spPr>
          <p:txBody>
            <a:bodyPr/>
            <a:lstStyle/>
            <a:p>
              <a:endParaRPr lang="en-US"/>
            </a:p>
          </p:txBody>
        </p:sp>
        <p:sp>
          <p:nvSpPr>
            <p:cNvPr id="69659" name="Rectangle 27"/>
            <p:cNvSpPr>
              <a:spLocks noChangeArrowheads="1"/>
            </p:cNvSpPr>
            <p:nvPr/>
          </p:nvSpPr>
          <p:spPr bwMode="auto">
            <a:xfrm>
              <a:off x="3260" y="1929"/>
              <a:ext cx="116" cy="268"/>
            </a:xfrm>
            <a:prstGeom prst="rect">
              <a:avLst/>
            </a:prstGeom>
            <a:solidFill>
              <a:srgbClr val="0066FF"/>
            </a:solidFill>
            <a:ln w="9525">
              <a:solidFill>
                <a:srgbClr val="000000"/>
              </a:solidFill>
              <a:miter lim="800000"/>
              <a:headEnd/>
              <a:tailEnd/>
            </a:ln>
          </p:spPr>
          <p:txBody>
            <a:bodyPr/>
            <a:lstStyle/>
            <a:p>
              <a:endParaRPr lang="en-US"/>
            </a:p>
          </p:txBody>
        </p:sp>
        <p:sp>
          <p:nvSpPr>
            <p:cNvPr id="69660" name="Rectangle 28"/>
            <p:cNvSpPr>
              <a:spLocks noChangeArrowheads="1"/>
            </p:cNvSpPr>
            <p:nvPr/>
          </p:nvSpPr>
          <p:spPr bwMode="auto">
            <a:xfrm>
              <a:off x="3550" y="1879"/>
              <a:ext cx="122" cy="296"/>
            </a:xfrm>
            <a:prstGeom prst="rect">
              <a:avLst/>
            </a:prstGeom>
            <a:solidFill>
              <a:srgbClr val="0066FF"/>
            </a:solidFill>
            <a:ln w="9525">
              <a:solidFill>
                <a:srgbClr val="000000"/>
              </a:solidFill>
              <a:miter lim="800000"/>
              <a:headEnd/>
              <a:tailEnd/>
            </a:ln>
          </p:spPr>
          <p:txBody>
            <a:bodyPr/>
            <a:lstStyle/>
            <a:p>
              <a:endParaRPr lang="en-US"/>
            </a:p>
          </p:txBody>
        </p:sp>
        <p:sp>
          <p:nvSpPr>
            <p:cNvPr id="69661" name="Rectangle 29"/>
            <p:cNvSpPr>
              <a:spLocks noChangeArrowheads="1"/>
            </p:cNvSpPr>
            <p:nvPr/>
          </p:nvSpPr>
          <p:spPr bwMode="auto">
            <a:xfrm>
              <a:off x="1794" y="1661"/>
              <a:ext cx="122" cy="151"/>
            </a:xfrm>
            <a:prstGeom prst="rect">
              <a:avLst/>
            </a:prstGeom>
            <a:solidFill>
              <a:srgbClr val="FFFFFF"/>
            </a:solidFill>
            <a:ln w="9525">
              <a:solidFill>
                <a:srgbClr val="000000"/>
              </a:solidFill>
              <a:miter lim="800000"/>
              <a:headEnd/>
              <a:tailEnd/>
            </a:ln>
          </p:spPr>
          <p:txBody>
            <a:bodyPr/>
            <a:lstStyle/>
            <a:p>
              <a:endParaRPr lang="en-US"/>
            </a:p>
          </p:txBody>
        </p:sp>
        <p:sp>
          <p:nvSpPr>
            <p:cNvPr id="69662" name="Rectangle 30"/>
            <p:cNvSpPr>
              <a:spLocks noChangeArrowheads="1"/>
            </p:cNvSpPr>
            <p:nvPr/>
          </p:nvSpPr>
          <p:spPr bwMode="auto">
            <a:xfrm>
              <a:off x="2090" y="1627"/>
              <a:ext cx="116" cy="324"/>
            </a:xfrm>
            <a:prstGeom prst="rect">
              <a:avLst/>
            </a:prstGeom>
            <a:solidFill>
              <a:srgbClr val="FFFFFF"/>
            </a:solidFill>
            <a:ln w="9525">
              <a:solidFill>
                <a:srgbClr val="000000"/>
              </a:solidFill>
              <a:miter lim="800000"/>
              <a:headEnd/>
              <a:tailEnd/>
            </a:ln>
          </p:spPr>
          <p:txBody>
            <a:bodyPr/>
            <a:lstStyle/>
            <a:p>
              <a:endParaRPr lang="en-US"/>
            </a:p>
          </p:txBody>
        </p:sp>
        <p:sp>
          <p:nvSpPr>
            <p:cNvPr id="69663" name="Rectangle 31"/>
            <p:cNvSpPr>
              <a:spLocks noChangeArrowheads="1"/>
            </p:cNvSpPr>
            <p:nvPr/>
          </p:nvSpPr>
          <p:spPr bwMode="auto">
            <a:xfrm>
              <a:off x="2380" y="1795"/>
              <a:ext cx="121" cy="358"/>
            </a:xfrm>
            <a:prstGeom prst="rect">
              <a:avLst/>
            </a:prstGeom>
            <a:solidFill>
              <a:srgbClr val="FFFFFF"/>
            </a:solidFill>
            <a:ln w="9525">
              <a:solidFill>
                <a:srgbClr val="000000"/>
              </a:solidFill>
              <a:miter lim="800000"/>
              <a:headEnd/>
              <a:tailEnd/>
            </a:ln>
          </p:spPr>
          <p:txBody>
            <a:bodyPr/>
            <a:lstStyle/>
            <a:p>
              <a:endParaRPr lang="en-US"/>
            </a:p>
          </p:txBody>
        </p:sp>
        <p:sp>
          <p:nvSpPr>
            <p:cNvPr id="69664" name="Rectangle 32"/>
            <p:cNvSpPr>
              <a:spLocks noChangeArrowheads="1"/>
            </p:cNvSpPr>
            <p:nvPr/>
          </p:nvSpPr>
          <p:spPr bwMode="auto">
            <a:xfrm>
              <a:off x="2675" y="1488"/>
              <a:ext cx="116" cy="441"/>
            </a:xfrm>
            <a:prstGeom prst="rect">
              <a:avLst/>
            </a:prstGeom>
            <a:solidFill>
              <a:srgbClr val="FFFFFF"/>
            </a:solidFill>
            <a:ln w="9525">
              <a:solidFill>
                <a:srgbClr val="000000"/>
              </a:solidFill>
              <a:miter lim="800000"/>
              <a:headEnd/>
              <a:tailEnd/>
            </a:ln>
          </p:spPr>
          <p:txBody>
            <a:bodyPr/>
            <a:lstStyle/>
            <a:p>
              <a:endParaRPr lang="en-US"/>
            </a:p>
          </p:txBody>
        </p:sp>
        <p:sp>
          <p:nvSpPr>
            <p:cNvPr id="69665" name="Rectangle 33"/>
            <p:cNvSpPr>
              <a:spLocks noChangeArrowheads="1"/>
            </p:cNvSpPr>
            <p:nvPr/>
          </p:nvSpPr>
          <p:spPr bwMode="auto">
            <a:xfrm>
              <a:off x="2965" y="1476"/>
              <a:ext cx="121" cy="297"/>
            </a:xfrm>
            <a:prstGeom prst="rect">
              <a:avLst/>
            </a:prstGeom>
            <a:solidFill>
              <a:srgbClr val="FFFFFF"/>
            </a:solidFill>
            <a:ln w="9525">
              <a:solidFill>
                <a:srgbClr val="000000"/>
              </a:solidFill>
              <a:miter lim="800000"/>
              <a:headEnd/>
              <a:tailEnd/>
            </a:ln>
          </p:spPr>
          <p:txBody>
            <a:bodyPr/>
            <a:lstStyle/>
            <a:p>
              <a:endParaRPr lang="en-US"/>
            </a:p>
          </p:txBody>
        </p:sp>
        <p:sp>
          <p:nvSpPr>
            <p:cNvPr id="69666" name="Rectangle 34"/>
            <p:cNvSpPr>
              <a:spLocks noChangeArrowheads="1"/>
            </p:cNvSpPr>
            <p:nvPr/>
          </p:nvSpPr>
          <p:spPr bwMode="auto">
            <a:xfrm>
              <a:off x="3260" y="1884"/>
              <a:ext cx="116" cy="45"/>
            </a:xfrm>
            <a:prstGeom prst="rect">
              <a:avLst/>
            </a:prstGeom>
            <a:solidFill>
              <a:srgbClr val="FFFFFF"/>
            </a:solidFill>
            <a:ln w="9525">
              <a:solidFill>
                <a:srgbClr val="000000"/>
              </a:solidFill>
              <a:miter lim="800000"/>
              <a:headEnd/>
              <a:tailEnd/>
            </a:ln>
          </p:spPr>
          <p:txBody>
            <a:bodyPr/>
            <a:lstStyle/>
            <a:p>
              <a:endParaRPr lang="en-US"/>
            </a:p>
          </p:txBody>
        </p:sp>
        <p:sp>
          <p:nvSpPr>
            <p:cNvPr id="69667" name="Rectangle 35"/>
            <p:cNvSpPr>
              <a:spLocks noChangeArrowheads="1"/>
            </p:cNvSpPr>
            <p:nvPr/>
          </p:nvSpPr>
          <p:spPr bwMode="auto">
            <a:xfrm>
              <a:off x="3550" y="1365"/>
              <a:ext cx="122" cy="514"/>
            </a:xfrm>
            <a:prstGeom prst="rect">
              <a:avLst/>
            </a:prstGeom>
            <a:solidFill>
              <a:srgbClr val="FFFFFF"/>
            </a:solidFill>
            <a:ln w="9525">
              <a:solidFill>
                <a:srgbClr val="000000"/>
              </a:solidFill>
              <a:miter lim="800000"/>
              <a:headEnd/>
              <a:tailEnd/>
            </a:ln>
          </p:spPr>
          <p:txBody>
            <a:bodyPr/>
            <a:lstStyle/>
            <a:p>
              <a:endParaRPr lang="en-US"/>
            </a:p>
          </p:txBody>
        </p:sp>
        <p:sp>
          <p:nvSpPr>
            <p:cNvPr id="69668" name="Rectangle 36"/>
            <p:cNvSpPr>
              <a:spLocks noChangeArrowheads="1"/>
            </p:cNvSpPr>
            <p:nvPr/>
          </p:nvSpPr>
          <p:spPr bwMode="auto">
            <a:xfrm>
              <a:off x="3845" y="1979"/>
              <a:ext cx="116" cy="403"/>
            </a:xfrm>
            <a:prstGeom prst="rect">
              <a:avLst/>
            </a:prstGeom>
            <a:solidFill>
              <a:srgbClr val="FFFFFF"/>
            </a:solidFill>
            <a:ln w="9525">
              <a:solidFill>
                <a:srgbClr val="000000"/>
              </a:solidFill>
              <a:miter lim="800000"/>
              <a:headEnd/>
              <a:tailEnd/>
            </a:ln>
          </p:spPr>
          <p:txBody>
            <a:bodyPr/>
            <a:lstStyle/>
            <a:p>
              <a:endParaRPr lang="en-US"/>
            </a:p>
          </p:txBody>
        </p:sp>
        <p:sp>
          <p:nvSpPr>
            <p:cNvPr id="69669" name="Rectangle 37" descr="90%"/>
            <p:cNvSpPr>
              <a:spLocks noChangeArrowheads="1"/>
            </p:cNvSpPr>
            <p:nvPr/>
          </p:nvSpPr>
          <p:spPr bwMode="auto">
            <a:xfrm>
              <a:off x="1209" y="1203"/>
              <a:ext cx="122" cy="570"/>
            </a:xfrm>
            <a:prstGeom prst="rect">
              <a:avLst/>
            </a:prstGeom>
            <a:pattFill prst="pct90">
              <a:fgClr>
                <a:srgbClr val="969696"/>
              </a:fgClr>
              <a:bgClr>
                <a:srgbClr val="FFFFFF"/>
              </a:bgClr>
            </a:pattFill>
            <a:ln w="9525">
              <a:noFill/>
              <a:miter lim="800000"/>
              <a:headEnd/>
              <a:tailEnd/>
            </a:ln>
          </p:spPr>
          <p:txBody>
            <a:bodyPr/>
            <a:lstStyle/>
            <a:p>
              <a:endParaRPr lang="en-US"/>
            </a:p>
          </p:txBody>
        </p:sp>
        <p:sp>
          <p:nvSpPr>
            <p:cNvPr id="69670" name="Rectangle 38"/>
            <p:cNvSpPr>
              <a:spLocks noChangeArrowheads="1"/>
            </p:cNvSpPr>
            <p:nvPr/>
          </p:nvSpPr>
          <p:spPr bwMode="auto">
            <a:xfrm>
              <a:off x="1209" y="1203"/>
              <a:ext cx="122" cy="570"/>
            </a:xfrm>
            <a:prstGeom prst="rect">
              <a:avLst/>
            </a:prstGeom>
            <a:noFill/>
            <a:ln w="9525">
              <a:solidFill>
                <a:srgbClr val="000000"/>
              </a:solidFill>
              <a:miter lim="800000"/>
              <a:headEnd/>
              <a:tailEnd/>
            </a:ln>
          </p:spPr>
          <p:txBody>
            <a:bodyPr/>
            <a:lstStyle/>
            <a:p>
              <a:endParaRPr lang="en-US"/>
            </a:p>
          </p:txBody>
        </p:sp>
        <p:sp>
          <p:nvSpPr>
            <p:cNvPr id="69671" name="Rectangle 39" descr="90%"/>
            <p:cNvSpPr>
              <a:spLocks noChangeArrowheads="1"/>
            </p:cNvSpPr>
            <p:nvPr/>
          </p:nvSpPr>
          <p:spPr bwMode="auto">
            <a:xfrm>
              <a:off x="1794" y="1583"/>
              <a:ext cx="122" cy="78"/>
            </a:xfrm>
            <a:prstGeom prst="rect">
              <a:avLst/>
            </a:prstGeom>
            <a:pattFill prst="pct90">
              <a:fgClr>
                <a:srgbClr val="969696"/>
              </a:fgClr>
              <a:bgClr>
                <a:srgbClr val="FFFFFF"/>
              </a:bgClr>
            </a:pattFill>
            <a:ln w="9525">
              <a:noFill/>
              <a:miter lim="800000"/>
              <a:headEnd/>
              <a:tailEnd/>
            </a:ln>
          </p:spPr>
          <p:txBody>
            <a:bodyPr/>
            <a:lstStyle/>
            <a:p>
              <a:endParaRPr lang="en-US"/>
            </a:p>
          </p:txBody>
        </p:sp>
        <p:sp>
          <p:nvSpPr>
            <p:cNvPr id="69672" name="Rectangle 40"/>
            <p:cNvSpPr>
              <a:spLocks noChangeArrowheads="1"/>
            </p:cNvSpPr>
            <p:nvPr/>
          </p:nvSpPr>
          <p:spPr bwMode="auto">
            <a:xfrm>
              <a:off x="1794" y="1583"/>
              <a:ext cx="122" cy="78"/>
            </a:xfrm>
            <a:prstGeom prst="rect">
              <a:avLst/>
            </a:prstGeom>
            <a:noFill/>
            <a:ln w="9525">
              <a:solidFill>
                <a:srgbClr val="000000"/>
              </a:solidFill>
              <a:miter lim="800000"/>
              <a:headEnd/>
              <a:tailEnd/>
            </a:ln>
          </p:spPr>
          <p:txBody>
            <a:bodyPr/>
            <a:lstStyle/>
            <a:p>
              <a:endParaRPr lang="en-US"/>
            </a:p>
          </p:txBody>
        </p:sp>
        <p:sp>
          <p:nvSpPr>
            <p:cNvPr id="69673" name="Rectangle 41" descr="90%"/>
            <p:cNvSpPr>
              <a:spLocks noChangeArrowheads="1"/>
            </p:cNvSpPr>
            <p:nvPr/>
          </p:nvSpPr>
          <p:spPr bwMode="auto">
            <a:xfrm>
              <a:off x="2090" y="1583"/>
              <a:ext cx="116" cy="44"/>
            </a:xfrm>
            <a:prstGeom prst="rect">
              <a:avLst/>
            </a:prstGeom>
            <a:pattFill prst="pct90">
              <a:fgClr>
                <a:srgbClr val="969696"/>
              </a:fgClr>
              <a:bgClr>
                <a:srgbClr val="FFFFFF"/>
              </a:bgClr>
            </a:pattFill>
            <a:ln w="9525">
              <a:noFill/>
              <a:miter lim="800000"/>
              <a:headEnd/>
              <a:tailEnd/>
            </a:ln>
          </p:spPr>
          <p:txBody>
            <a:bodyPr/>
            <a:lstStyle/>
            <a:p>
              <a:endParaRPr lang="en-US"/>
            </a:p>
          </p:txBody>
        </p:sp>
        <p:sp>
          <p:nvSpPr>
            <p:cNvPr id="69674" name="Rectangle 42"/>
            <p:cNvSpPr>
              <a:spLocks noChangeArrowheads="1"/>
            </p:cNvSpPr>
            <p:nvPr/>
          </p:nvSpPr>
          <p:spPr bwMode="auto">
            <a:xfrm>
              <a:off x="2090" y="1583"/>
              <a:ext cx="116" cy="44"/>
            </a:xfrm>
            <a:prstGeom prst="rect">
              <a:avLst/>
            </a:prstGeom>
            <a:noFill/>
            <a:ln w="9525">
              <a:solidFill>
                <a:srgbClr val="000000"/>
              </a:solidFill>
              <a:miter lim="800000"/>
              <a:headEnd/>
              <a:tailEnd/>
            </a:ln>
          </p:spPr>
          <p:txBody>
            <a:bodyPr/>
            <a:lstStyle/>
            <a:p>
              <a:endParaRPr lang="en-US"/>
            </a:p>
          </p:txBody>
        </p:sp>
        <p:sp>
          <p:nvSpPr>
            <p:cNvPr id="69675" name="Rectangle 43" descr="90%"/>
            <p:cNvSpPr>
              <a:spLocks noChangeArrowheads="1"/>
            </p:cNvSpPr>
            <p:nvPr/>
          </p:nvSpPr>
          <p:spPr bwMode="auto">
            <a:xfrm>
              <a:off x="3260" y="1784"/>
              <a:ext cx="116" cy="100"/>
            </a:xfrm>
            <a:prstGeom prst="rect">
              <a:avLst/>
            </a:prstGeom>
            <a:pattFill prst="pct90">
              <a:fgClr>
                <a:srgbClr val="969696"/>
              </a:fgClr>
              <a:bgClr>
                <a:srgbClr val="FFFFFF"/>
              </a:bgClr>
            </a:pattFill>
            <a:ln w="9525">
              <a:noFill/>
              <a:miter lim="800000"/>
              <a:headEnd/>
              <a:tailEnd/>
            </a:ln>
          </p:spPr>
          <p:txBody>
            <a:bodyPr/>
            <a:lstStyle/>
            <a:p>
              <a:endParaRPr lang="en-US"/>
            </a:p>
          </p:txBody>
        </p:sp>
        <p:sp>
          <p:nvSpPr>
            <p:cNvPr id="69676" name="Rectangle 44"/>
            <p:cNvSpPr>
              <a:spLocks noChangeArrowheads="1"/>
            </p:cNvSpPr>
            <p:nvPr/>
          </p:nvSpPr>
          <p:spPr bwMode="auto">
            <a:xfrm>
              <a:off x="3260" y="1784"/>
              <a:ext cx="116" cy="100"/>
            </a:xfrm>
            <a:prstGeom prst="rect">
              <a:avLst/>
            </a:prstGeom>
            <a:noFill/>
            <a:ln w="9525">
              <a:solidFill>
                <a:srgbClr val="000000"/>
              </a:solidFill>
              <a:miter lim="800000"/>
              <a:headEnd/>
              <a:tailEnd/>
            </a:ln>
          </p:spPr>
          <p:txBody>
            <a:bodyPr/>
            <a:lstStyle/>
            <a:p>
              <a:endParaRPr lang="en-US"/>
            </a:p>
          </p:txBody>
        </p:sp>
        <p:sp>
          <p:nvSpPr>
            <p:cNvPr id="69677" name="Rectangle 45" descr="90%"/>
            <p:cNvSpPr>
              <a:spLocks noChangeArrowheads="1"/>
            </p:cNvSpPr>
            <p:nvPr/>
          </p:nvSpPr>
          <p:spPr bwMode="auto">
            <a:xfrm>
              <a:off x="3845" y="1560"/>
              <a:ext cx="116" cy="419"/>
            </a:xfrm>
            <a:prstGeom prst="rect">
              <a:avLst/>
            </a:prstGeom>
            <a:pattFill prst="pct90">
              <a:fgClr>
                <a:srgbClr val="969696"/>
              </a:fgClr>
              <a:bgClr>
                <a:srgbClr val="FFFFFF"/>
              </a:bgClr>
            </a:pattFill>
            <a:ln w="9525">
              <a:noFill/>
              <a:miter lim="800000"/>
              <a:headEnd/>
              <a:tailEnd/>
            </a:ln>
          </p:spPr>
          <p:txBody>
            <a:bodyPr/>
            <a:lstStyle/>
            <a:p>
              <a:endParaRPr lang="en-US"/>
            </a:p>
          </p:txBody>
        </p:sp>
        <p:sp>
          <p:nvSpPr>
            <p:cNvPr id="69678" name="Rectangle 46"/>
            <p:cNvSpPr>
              <a:spLocks noChangeArrowheads="1"/>
            </p:cNvSpPr>
            <p:nvPr/>
          </p:nvSpPr>
          <p:spPr bwMode="auto">
            <a:xfrm>
              <a:off x="3845" y="1560"/>
              <a:ext cx="116" cy="419"/>
            </a:xfrm>
            <a:prstGeom prst="rect">
              <a:avLst/>
            </a:prstGeom>
            <a:noFill/>
            <a:ln w="9525">
              <a:solidFill>
                <a:srgbClr val="000000"/>
              </a:solidFill>
              <a:miter lim="800000"/>
              <a:headEnd/>
              <a:tailEnd/>
            </a:ln>
          </p:spPr>
          <p:txBody>
            <a:bodyPr/>
            <a:lstStyle/>
            <a:p>
              <a:endParaRPr lang="en-US"/>
            </a:p>
          </p:txBody>
        </p:sp>
        <p:sp>
          <p:nvSpPr>
            <p:cNvPr id="69679" name="Rectangle 47"/>
            <p:cNvSpPr>
              <a:spLocks noChangeArrowheads="1"/>
            </p:cNvSpPr>
            <p:nvPr/>
          </p:nvSpPr>
          <p:spPr bwMode="auto">
            <a:xfrm>
              <a:off x="1209" y="1136"/>
              <a:ext cx="122" cy="67"/>
            </a:xfrm>
            <a:prstGeom prst="rect">
              <a:avLst/>
            </a:prstGeom>
            <a:solidFill>
              <a:srgbClr val="FFCC00"/>
            </a:solidFill>
            <a:ln w="9525">
              <a:solidFill>
                <a:srgbClr val="000000"/>
              </a:solidFill>
              <a:miter lim="800000"/>
              <a:headEnd/>
              <a:tailEnd/>
            </a:ln>
          </p:spPr>
          <p:txBody>
            <a:bodyPr/>
            <a:lstStyle/>
            <a:p>
              <a:endParaRPr lang="en-US"/>
            </a:p>
          </p:txBody>
        </p:sp>
        <p:sp>
          <p:nvSpPr>
            <p:cNvPr id="69680" name="Rectangle 48"/>
            <p:cNvSpPr>
              <a:spLocks noChangeArrowheads="1"/>
            </p:cNvSpPr>
            <p:nvPr/>
          </p:nvSpPr>
          <p:spPr bwMode="auto">
            <a:xfrm>
              <a:off x="1505" y="1739"/>
              <a:ext cx="116" cy="559"/>
            </a:xfrm>
            <a:prstGeom prst="rect">
              <a:avLst/>
            </a:prstGeom>
            <a:solidFill>
              <a:srgbClr val="FFCC00"/>
            </a:solidFill>
            <a:ln w="9525">
              <a:solidFill>
                <a:srgbClr val="000000"/>
              </a:solidFill>
              <a:miter lim="800000"/>
              <a:headEnd/>
              <a:tailEnd/>
            </a:ln>
          </p:spPr>
          <p:txBody>
            <a:bodyPr/>
            <a:lstStyle/>
            <a:p>
              <a:endParaRPr lang="en-US"/>
            </a:p>
          </p:txBody>
        </p:sp>
        <p:sp>
          <p:nvSpPr>
            <p:cNvPr id="69681" name="Rectangle 49"/>
            <p:cNvSpPr>
              <a:spLocks noChangeArrowheads="1"/>
            </p:cNvSpPr>
            <p:nvPr/>
          </p:nvSpPr>
          <p:spPr bwMode="auto">
            <a:xfrm>
              <a:off x="1794" y="1443"/>
              <a:ext cx="122" cy="140"/>
            </a:xfrm>
            <a:prstGeom prst="rect">
              <a:avLst/>
            </a:prstGeom>
            <a:solidFill>
              <a:srgbClr val="FFCC00"/>
            </a:solidFill>
            <a:ln w="9525">
              <a:solidFill>
                <a:srgbClr val="000000"/>
              </a:solidFill>
              <a:miter lim="800000"/>
              <a:headEnd/>
              <a:tailEnd/>
            </a:ln>
          </p:spPr>
          <p:txBody>
            <a:bodyPr/>
            <a:lstStyle/>
            <a:p>
              <a:endParaRPr lang="en-US"/>
            </a:p>
          </p:txBody>
        </p:sp>
        <p:sp>
          <p:nvSpPr>
            <p:cNvPr id="69682" name="Rectangle 50"/>
            <p:cNvSpPr>
              <a:spLocks noChangeArrowheads="1"/>
            </p:cNvSpPr>
            <p:nvPr/>
          </p:nvSpPr>
          <p:spPr bwMode="auto">
            <a:xfrm>
              <a:off x="2090" y="1499"/>
              <a:ext cx="116" cy="84"/>
            </a:xfrm>
            <a:prstGeom prst="rect">
              <a:avLst/>
            </a:prstGeom>
            <a:solidFill>
              <a:srgbClr val="FFCC00"/>
            </a:solidFill>
            <a:ln w="9525">
              <a:solidFill>
                <a:srgbClr val="000000"/>
              </a:solidFill>
              <a:miter lim="800000"/>
              <a:headEnd/>
              <a:tailEnd/>
            </a:ln>
          </p:spPr>
          <p:txBody>
            <a:bodyPr/>
            <a:lstStyle/>
            <a:p>
              <a:endParaRPr lang="en-US"/>
            </a:p>
          </p:txBody>
        </p:sp>
        <p:sp>
          <p:nvSpPr>
            <p:cNvPr id="69683" name="Rectangle 51"/>
            <p:cNvSpPr>
              <a:spLocks noChangeArrowheads="1"/>
            </p:cNvSpPr>
            <p:nvPr/>
          </p:nvSpPr>
          <p:spPr bwMode="auto">
            <a:xfrm>
              <a:off x="2380" y="1717"/>
              <a:ext cx="121" cy="78"/>
            </a:xfrm>
            <a:prstGeom prst="rect">
              <a:avLst/>
            </a:prstGeom>
            <a:solidFill>
              <a:srgbClr val="FFCC00"/>
            </a:solidFill>
            <a:ln w="9525">
              <a:solidFill>
                <a:srgbClr val="000000"/>
              </a:solidFill>
              <a:miter lim="800000"/>
              <a:headEnd/>
              <a:tailEnd/>
            </a:ln>
          </p:spPr>
          <p:txBody>
            <a:bodyPr/>
            <a:lstStyle/>
            <a:p>
              <a:endParaRPr lang="en-US"/>
            </a:p>
          </p:txBody>
        </p:sp>
        <p:sp>
          <p:nvSpPr>
            <p:cNvPr id="69684" name="Rectangle 52"/>
            <p:cNvSpPr>
              <a:spLocks noChangeArrowheads="1"/>
            </p:cNvSpPr>
            <p:nvPr/>
          </p:nvSpPr>
          <p:spPr bwMode="auto">
            <a:xfrm>
              <a:off x="2965" y="1354"/>
              <a:ext cx="121" cy="122"/>
            </a:xfrm>
            <a:prstGeom prst="rect">
              <a:avLst/>
            </a:prstGeom>
            <a:solidFill>
              <a:srgbClr val="FFCC00"/>
            </a:solidFill>
            <a:ln w="9525">
              <a:solidFill>
                <a:srgbClr val="000000"/>
              </a:solidFill>
              <a:miter lim="800000"/>
              <a:headEnd/>
              <a:tailEnd/>
            </a:ln>
          </p:spPr>
          <p:txBody>
            <a:bodyPr/>
            <a:lstStyle/>
            <a:p>
              <a:endParaRPr lang="en-US"/>
            </a:p>
          </p:txBody>
        </p:sp>
        <p:sp>
          <p:nvSpPr>
            <p:cNvPr id="69685" name="Rectangle 53"/>
            <p:cNvSpPr>
              <a:spLocks noChangeArrowheads="1"/>
            </p:cNvSpPr>
            <p:nvPr/>
          </p:nvSpPr>
          <p:spPr bwMode="auto">
            <a:xfrm>
              <a:off x="3260" y="1449"/>
              <a:ext cx="116" cy="335"/>
            </a:xfrm>
            <a:prstGeom prst="rect">
              <a:avLst/>
            </a:prstGeom>
            <a:solidFill>
              <a:srgbClr val="FFCC00"/>
            </a:solidFill>
            <a:ln w="9525">
              <a:solidFill>
                <a:srgbClr val="000000"/>
              </a:solidFill>
              <a:miter lim="800000"/>
              <a:headEnd/>
              <a:tailEnd/>
            </a:ln>
          </p:spPr>
          <p:txBody>
            <a:bodyPr/>
            <a:lstStyle/>
            <a:p>
              <a:endParaRPr lang="en-US"/>
            </a:p>
          </p:txBody>
        </p:sp>
        <p:sp>
          <p:nvSpPr>
            <p:cNvPr id="69686" name="Rectangle 54"/>
            <p:cNvSpPr>
              <a:spLocks noChangeArrowheads="1"/>
            </p:cNvSpPr>
            <p:nvPr/>
          </p:nvSpPr>
          <p:spPr bwMode="auto">
            <a:xfrm>
              <a:off x="3845" y="1499"/>
              <a:ext cx="116" cy="61"/>
            </a:xfrm>
            <a:prstGeom prst="rect">
              <a:avLst/>
            </a:prstGeom>
            <a:solidFill>
              <a:srgbClr val="FFCC00"/>
            </a:solidFill>
            <a:ln w="9525">
              <a:solidFill>
                <a:srgbClr val="000000"/>
              </a:solidFill>
              <a:miter lim="800000"/>
              <a:headEnd/>
              <a:tailEnd/>
            </a:ln>
          </p:spPr>
          <p:txBody>
            <a:bodyPr/>
            <a:lstStyle/>
            <a:p>
              <a:endParaRPr lang="en-US"/>
            </a:p>
          </p:txBody>
        </p:sp>
        <p:sp>
          <p:nvSpPr>
            <p:cNvPr id="69687" name="Line 55"/>
            <p:cNvSpPr>
              <a:spLocks noChangeShapeType="1"/>
            </p:cNvSpPr>
            <p:nvPr/>
          </p:nvSpPr>
          <p:spPr bwMode="auto">
            <a:xfrm>
              <a:off x="1099" y="2449"/>
              <a:ext cx="23" cy="1"/>
            </a:xfrm>
            <a:prstGeom prst="line">
              <a:avLst/>
            </a:prstGeom>
            <a:noFill/>
            <a:ln w="0">
              <a:solidFill>
                <a:srgbClr val="000000"/>
              </a:solidFill>
              <a:round/>
              <a:headEnd/>
              <a:tailEnd/>
            </a:ln>
          </p:spPr>
          <p:txBody>
            <a:bodyPr/>
            <a:lstStyle/>
            <a:p>
              <a:endParaRPr lang="en-US"/>
            </a:p>
          </p:txBody>
        </p:sp>
        <p:sp>
          <p:nvSpPr>
            <p:cNvPr id="69688" name="Line 56"/>
            <p:cNvSpPr>
              <a:spLocks noChangeShapeType="1"/>
            </p:cNvSpPr>
            <p:nvPr/>
          </p:nvSpPr>
          <p:spPr bwMode="auto">
            <a:xfrm>
              <a:off x="1099" y="2231"/>
              <a:ext cx="23" cy="1"/>
            </a:xfrm>
            <a:prstGeom prst="line">
              <a:avLst/>
            </a:prstGeom>
            <a:noFill/>
            <a:ln w="0">
              <a:solidFill>
                <a:srgbClr val="000000"/>
              </a:solidFill>
              <a:round/>
              <a:headEnd/>
              <a:tailEnd/>
            </a:ln>
          </p:spPr>
          <p:txBody>
            <a:bodyPr/>
            <a:lstStyle/>
            <a:p>
              <a:endParaRPr lang="en-US"/>
            </a:p>
          </p:txBody>
        </p:sp>
        <p:sp>
          <p:nvSpPr>
            <p:cNvPr id="69689" name="Line 57"/>
            <p:cNvSpPr>
              <a:spLocks noChangeShapeType="1"/>
            </p:cNvSpPr>
            <p:nvPr/>
          </p:nvSpPr>
          <p:spPr bwMode="auto">
            <a:xfrm>
              <a:off x="1099" y="2013"/>
              <a:ext cx="23" cy="1"/>
            </a:xfrm>
            <a:prstGeom prst="line">
              <a:avLst/>
            </a:prstGeom>
            <a:noFill/>
            <a:ln w="0">
              <a:solidFill>
                <a:srgbClr val="000000"/>
              </a:solidFill>
              <a:round/>
              <a:headEnd/>
              <a:tailEnd/>
            </a:ln>
          </p:spPr>
          <p:txBody>
            <a:bodyPr/>
            <a:lstStyle/>
            <a:p>
              <a:endParaRPr lang="en-US"/>
            </a:p>
          </p:txBody>
        </p:sp>
        <p:sp>
          <p:nvSpPr>
            <p:cNvPr id="69690" name="Line 58"/>
            <p:cNvSpPr>
              <a:spLocks noChangeShapeType="1"/>
            </p:cNvSpPr>
            <p:nvPr/>
          </p:nvSpPr>
          <p:spPr bwMode="auto">
            <a:xfrm>
              <a:off x="1099" y="1795"/>
              <a:ext cx="23" cy="1"/>
            </a:xfrm>
            <a:prstGeom prst="line">
              <a:avLst/>
            </a:prstGeom>
            <a:noFill/>
            <a:ln w="0">
              <a:solidFill>
                <a:srgbClr val="000000"/>
              </a:solidFill>
              <a:round/>
              <a:headEnd/>
              <a:tailEnd/>
            </a:ln>
          </p:spPr>
          <p:txBody>
            <a:bodyPr/>
            <a:lstStyle/>
            <a:p>
              <a:endParaRPr lang="en-US"/>
            </a:p>
          </p:txBody>
        </p:sp>
        <p:sp>
          <p:nvSpPr>
            <p:cNvPr id="69691" name="Line 59"/>
            <p:cNvSpPr>
              <a:spLocks noChangeShapeType="1"/>
            </p:cNvSpPr>
            <p:nvPr/>
          </p:nvSpPr>
          <p:spPr bwMode="auto">
            <a:xfrm>
              <a:off x="1099" y="1571"/>
              <a:ext cx="23" cy="1"/>
            </a:xfrm>
            <a:prstGeom prst="line">
              <a:avLst/>
            </a:prstGeom>
            <a:noFill/>
            <a:ln w="0">
              <a:solidFill>
                <a:srgbClr val="000000"/>
              </a:solidFill>
              <a:round/>
              <a:headEnd/>
              <a:tailEnd/>
            </a:ln>
          </p:spPr>
          <p:txBody>
            <a:bodyPr/>
            <a:lstStyle/>
            <a:p>
              <a:endParaRPr lang="en-US"/>
            </a:p>
          </p:txBody>
        </p:sp>
        <p:sp>
          <p:nvSpPr>
            <p:cNvPr id="69692" name="Line 60"/>
            <p:cNvSpPr>
              <a:spLocks noChangeShapeType="1"/>
            </p:cNvSpPr>
            <p:nvPr/>
          </p:nvSpPr>
          <p:spPr bwMode="auto">
            <a:xfrm>
              <a:off x="1099" y="1354"/>
              <a:ext cx="23" cy="0"/>
            </a:xfrm>
            <a:prstGeom prst="line">
              <a:avLst/>
            </a:prstGeom>
            <a:noFill/>
            <a:ln w="0">
              <a:solidFill>
                <a:srgbClr val="000000"/>
              </a:solidFill>
              <a:round/>
              <a:headEnd/>
              <a:tailEnd/>
            </a:ln>
          </p:spPr>
          <p:txBody>
            <a:bodyPr/>
            <a:lstStyle/>
            <a:p>
              <a:endParaRPr lang="en-US"/>
            </a:p>
          </p:txBody>
        </p:sp>
        <p:sp>
          <p:nvSpPr>
            <p:cNvPr id="69693" name="Line 61"/>
            <p:cNvSpPr>
              <a:spLocks noChangeShapeType="1"/>
            </p:cNvSpPr>
            <p:nvPr/>
          </p:nvSpPr>
          <p:spPr bwMode="auto">
            <a:xfrm>
              <a:off x="1099" y="1136"/>
              <a:ext cx="23" cy="0"/>
            </a:xfrm>
            <a:prstGeom prst="line">
              <a:avLst/>
            </a:prstGeom>
            <a:noFill/>
            <a:ln w="0">
              <a:solidFill>
                <a:srgbClr val="000000"/>
              </a:solidFill>
              <a:round/>
              <a:headEnd/>
              <a:tailEnd/>
            </a:ln>
          </p:spPr>
          <p:txBody>
            <a:bodyPr/>
            <a:lstStyle/>
            <a:p>
              <a:endParaRPr lang="en-US"/>
            </a:p>
          </p:txBody>
        </p:sp>
        <p:sp>
          <p:nvSpPr>
            <p:cNvPr id="69694" name="Line 62"/>
            <p:cNvSpPr>
              <a:spLocks noChangeShapeType="1"/>
            </p:cNvSpPr>
            <p:nvPr/>
          </p:nvSpPr>
          <p:spPr bwMode="auto">
            <a:xfrm>
              <a:off x="1122" y="2449"/>
              <a:ext cx="2926" cy="1"/>
            </a:xfrm>
            <a:prstGeom prst="line">
              <a:avLst/>
            </a:prstGeom>
            <a:noFill/>
            <a:ln w="0">
              <a:solidFill>
                <a:srgbClr val="000000"/>
              </a:solidFill>
              <a:round/>
              <a:headEnd/>
              <a:tailEnd/>
            </a:ln>
          </p:spPr>
          <p:txBody>
            <a:bodyPr/>
            <a:lstStyle/>
            <a:p>
              <a:endParaRPr lang="en-US"/>
            </a:p>
          </p:txBody>
        </p:sp>
        <p:sp>
          <p:nvSpPr>
            <p:cNvPr id="69695" name="Line 63"/>
            <p:cNvSpPr>
              <a:spLocks noChangeShapeType="1"/>
            </p:cNvSpPr>
            <p:nvPr/>
          </p:nvSpPr>
          <p:spPr bwMode="auto">
            <a:xfrm flipV="1">
              <a:off x="1122" y="2449"/>
              <a:ext cx="1" cy="22"/>
            </a:xfrm>
            <a:prstGeom prst="line">
              <a:avLst/>
            </a:prstGeom>
            <a:noFill/>
            <a:ln w="0">
              <a:solidFill>
                <a:srgbClr val="000000"/>
              </a:solidFill>
              <a:round/>
              <a:headEnd/>
              <a:tailEnd/>
            </a:ln>
          </p:spPr>
          <p:txBody>
            <a:bodyPr/>
            <a:lstStyle/>
            <a:p>
              <a:endParaRPr lang="en-US"/>
            </a:p>
          </p:txBody>
        </p:sp>
        <p:sp>
          <p:nvSpPr>
            <p:cNvPr id="69696" name="Line 64"/>
            <p:cNvSpPr>
              <a:spLocks noChangeShapeType="1"/>
            </p:cNvSpPr>
            <p:nvPr/>
          </p:nvSpPr>
          <p:spPr bwMode="auto">
            <a:xfrm flipV="1">
              <a:off x="1418" y="2449"/>
              <a:ext cx="1" cy="22"/>
            </a:xfrm>
            <a:prstGeom prst="line">
              <a:avLst/>
            </a:prstGeom>
            <a:noFill/>
            <a:ln w="0">
              <a:solidFill>
                <a:srgbClr val="000000"/>
              </a:solidFill>
              <a:round/>
              <a:headEnd/>
              <a:tailEnd/>
            </a:ln>
          </p:spPr>
          <p:txBody>
            <a:bodyPr/>
            <a:lstStyle/>
            <a:p>
              <a:endParaRPr lang="en-US"/>
            </a:p>
          </p:txBody>
        </p:sp>
        <p:sp>
          <p:nvSpPr>
            <p:cNvPr id="69697" name="Line 65"/>
            <p:cNvSpPr>
              <a:spLocks noChangeShapeType="1"/>
            </p:cNvSpPr>
            <p:nvPr/>
          </p:nvSpPr>
          <p:spPr bwMode="auto">
            <a:xfrm flipV="1">
              <a:off x="1708" y="2449"/>
              <a:ext cx="0" cy="22"/>
            </a:xfrm>
            <a:prstGeom prst="line">
              <a:avLst/>
            </a:prstGeom>
            <a:noFill/>
            <a:ln w="0">
              <a:solidFill>
                <a:srgbClr val="000000"/>
              </a:solidFill>
              <a:round/>
              <a:headEnd/>
              <a:tailEnd/>
            </a:ln>
          </p:spPr>
          <p:txBody>
            <a:bodyPr/>
            <a:lstStyle/>
            <a:p>
              <a:endParaRPr lang="en-US"/>
            </a:p>
          </p:txBody>
        </p:sp>
        <p:sp>
          <p:nvSpPr>
            <p:cNvPr id="69698" name="Line 66"/>
            <p:cNvSpPr>
              <a:spLocks noChangeShapeType="1"/>
            </p:cNvSpPr>
            <p:nvPr/>
          </p:nvSpPr>
          <p:spPr bwMode="auto">
            <a:xfrm flipV="1">
              <a:off x="2003" y="2449"/>
              <a:ext cx="1" cy="22"/>
            </a:xfrm>
            <a:prstGeom prst="line">
              <a:avLst/>
            </a:prstGeom>
            <a:noFill/>
            <a:ln w="0">
              <a:solidFill>
                <a:srgbClr val="000000"/>
              </a:solidFill>
              <a:round/>
              <a:headEnd/>
              <a:tailEnd/>
            </a:ln>
          </p:spPr>
          <p:txBody>
            <a:bodyPr/>
            <a:lstStyle/>
            <a:p>
              <a:endParaRPr lang="en-US"/>
            </a:p>
          </p:txBody>
        </p:sp>
        <p:sp>
          <p:nvSpPr>
            <p:cNvPr id="69699" name="Line 67"/>
            <p:cNvSpPr>
              <a:spLocks noChangeShapeType="1"/>
            </p:cNvSpPr>
            <p:nvPr/>
          </p:nvSpPr>
          <p:spPr bwMode="auto">
            <a:xfrm flipV="1">
              <a:off x="2293" y="2449"/>
              <a:ext cx="1" cy="22"/>
            </a:xfrm>
            <a:prstGeom prst="line">
              <a:avLst/>
            </a:prstGeom>
            <a:noFill/>
            <a:ln w="0">
              <a:solidFill>
                <a:srgbClr val="000000"/>
              </a:solidFill>
              <a:round/>
              <a:headEnd/>
              <a:tailEnd/>
            </a:ln>
          </p:spPr>
          <p:txBody>
            <a:bodyPr/>
            <a:lstStyle/>
            <a:p>
              <a:endParaRPr lang="en-US"/>
            </a:p>
          </p:txBody>
        </p:sp>
        <p:sp>
          <p:nvSpPr>
            <p:cNvPr id="69700" name="Line 68"/>
            <p:cNvSpPr>
              <a:spLocks noChangeShapeType="1"/>
            </p:cNvSpPr>
            <p:nvPr/>
          </p:nvSpPr>
          <p:spPr bwMode="auto">
            <a:xfrm flipV="1">
              <a:off x="2588" y="2449"/>
              <a:ext cx="1" cy="22"/>
            </a:xfrm>
            <a:prstGeom prst="line">
              <a:avLst/>
            </a:prstGeom>
            <a:noFill/>
            <a:ln w="0">
              <a:solidFill>
                <a:srgbClr val="000000"/>
              </a:solidFill>
              <a:round/>
              <a:headEnd/>
              <a:tailEnd/>
            </a:ln>
          </p:spPr>
          <p:txBody>
            <a:bodyPr/>
            <a:lstStyle/>
            <a:p>
              <a:endParaRPr lang="en-US"/>
            </a:p>
          </p:txBody>
        </p:sp>
        <p:sp>
          <p:nvSpPr>
            <p:cNvPr id="69701" name="Line 69"/>
            <p:cNvSpPr>
              <a:spLocks noChangeShapeType="1"/>
            </p:cNvSpPr>
            <p:nvPr/>
          </p:nvSpPr>
          <p:spPr bwMode="auto">
            <a:xfrm flipV="1">
              <a:off x="2878" y="2449"/>
              <a:ext cx="1" cy="22"/>
            </a:xfrm>
            <a:prstGeom prst="line">
              <a:avLst/>
            </a:prstGeom>
            <a:noFill/>
            <a:ln w="0">
              <a:solidFill>
                <a:srgbClr val="000000"/>
              </a:solidFill>
              <a:round/>
              <a:headEnd/>
              <a:tailEnd/>
            </a:ln>
          </p:spPr>
          <p:txBody>
            <a:bodyPr/>
            <a:lstStyle/>
            <a:p>
              <a:endParaRPr lang="en-US"/>
            </a:p>
          </p:txBody>
        </p:sp>
        <p:sp>
          <p:nvSpPr>
            <p:cNvPr id="69702" name="Line 70"/>
            <p:cNvSpPr>
              <a:spLocks noChangeShapeType="1"/>
            </p:cNvSpPr>
            <p:nvPr/>
          </p:nvSpPr>
          <p:spPr bwMode="auto">
            <a:xfrm flipV="1">
              <a:off x="3173" y="2449"/>
              <a:ext cx="1" cy="22"/>
            </a:xfrm>
            <a:prstGeom prst="line">
              <a:avLst/>
            </a:prstGeom>
            <a:noFill/>
            <a:ln w="0">
              <a:solidFill>
                <a:srgbClr val="000000"/>
              </a:solidFill>
              <a:round/>
              <a:headEnd/>
              <a:tailEnd/>
            </a:ln>
          </p:spPr>
          <p:txBody>
            <a:bodyPr/>
            <a:lstStyle/>
            <a:p>
              <a:endParaRPr lang="en-US"/>
            </a:p>
          </p:txBody>
        </p:sp>
        <p:sp>
          <p:nvSpPr>
            <p:cNvPr id="69703" name="Line 71"/>
            <p:cNvSpPr>
              <a:spLocks noChangeShapeType="1"/>
            </p:cNvSpPr>
            <p:nvPr/>
          </p:nvSpPr>
          <p:spPr bwMode="auto">
            <a:xfrm flipV="1">
              <a:off x="3463" y="2449"/>
              <a:ext cx="1" cy="22"/>
            </a:xfrm>
            <a:prstGeom prst="line">
              <a:avLst/>
            </a:prstGeom>
            <a:noFill/>
            <a:ln w="0">
              <a:solidFill>
                <a:srgbClr val="000000"/>
              </a:solidFill>
              <a:round/>
              <a:headEnd/>
              <a:tailEnd/>
            </a:ln>
          </p:spPr>
          <p:txBody>
            <a:bodyPr/>
            <a:lstStyle/>
            <a:p>
              <a:endParaRPr lang="en-US"/>
            </a:p>
          </p:txBody>
        </p:sp>
        <p:sp>
          <p:nvSpPr>
            <p:cNvPr id="69704" name="Line 72"/>
            <p:cNvSpPr>
              <a:spLocks noChangeShapeType="1"/>
            </p:cNvSpPr>
            <p:nvPr/>
          </p:nvSpPr>
          <p:spPr bwMode="auto">
            <a:xfrm flipV="1">
              <a:off x="3759" y="2449"/>
              <a:ext cx="0" cy="22"/>
            </a:xfrm>
            <a:prstGeom prst="line">
              <a:avLst/>
            </a:prstGeom>
            <a:noFill/>
            <a:ln w="0">
              <a:solidFill>
                <a:srgbClr val="000000"/>
              </a:solidFill>
              <a:round/>
              <a:headEnd/>
              <a:tailEnd/>
            </a:ln>
          </p:spPr>
          <p:txBody>
            <a:bodyPr/>
            <a:lstStyle/>
            <a:p>
              <a:endParaRPr lang="en-US"/>
            </a:p>
          </p:txBody>
        </p:sp>
        <p:sp>
          <p:nvSpPr>
            <p:cNvPr id="69705" name="Line 73"/>
            <p:cNvSpPr>
              <a:spLocks noChangeShapeType="1"/>
            </p:cNvSpPr>
            <p:nvPr/>
          </p:nvSpPr>
          <p:spPr bwMode="auto">
            <a:xfrm flipV="1">
              <a:off x="4048" y="2449"/>
              <a:ext cx="1" cy="22"/>
            </a:xfrm>
            <a:prstGeom prst="line">
              <a:avLst/>
            </a:prstGeom>
            <a:noFill/>
            <a:ln w="0">
              <a:solidFill>
                <a:srgbClr val="000000"/>
              </a:solidFill>
              <a:round/>
              <a:headEnd/>
              <a:tailEnd/>
            </a:ln>
          </p:spPr>
          <p:txBody>
            <a:bodyPr/>
            <a:lstStyle/>
            <a:p>
              <a:endParaRPr lang="en-US"/>
            </a:p>
          </p:txBody>
        </p:sp>
        <p:sp>
          <p:nvSpPr>
            <p:cNvPr id="69706" name="Rectangle 74"/>
            <p:cNvSpPr>
              <a:spLocks noChangeArrowheads="1"/>
            </p:cNvSpPr>
            <p:nvPr/>
          </p:nvSpPr>
          <p:spPr bwMode="auto">
            <a:xfrm>
              <a:off x="1024" y="2404"/>
              <a:ext cx="44" cy="97"/>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69707" name="Rectangle 75"/>
            <p:cNvSpPr>
              <a:spLocks noChangeArrowheads="1"/>
            </p:cNvSpPr>
            <p:nvPr/>
          </p:nvSpPr>
          <p:spPr bwMode="auto">
            <a:xfrm>
              <a:off x="983" y="2186"/>
              <a:ext cx="88" cy="97"/>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69708" name="Rectangle 76"/>
            <p:cNvSpPr>
              <a:spLocks noChangeArrowheads="1"/>
            </p:cNvSpPr>
            <p:nvPr/>
          </p:nvSpPr>
          <p:spPr bwMode="auto">
            <a:xfrm>
              <a:off x="983" y="1968"/>
              <a:ext cx="88" cy="97"/>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69709" name="Rectangle 77"/>
            <p:cNvSpPr>
              <a:spLocks noChangeArrowheads="1"/>
            </p:cNvSpPr>
            <p:nvPr/>
          </p:nvSpPr>
          <p:spPr bwMode="auto">
            <a:xfrm>
              <a:off x="983" y="1751"/>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69710" name="Rectangle 78"/>
            <p:cNvSpPr>
              <a:spLocks noChangeArrowheads="1"/>
            </p:cNvSpPr>
            <p:nvPr/>
          </p:nvSpPr>
          <p:spPr bwMode="auto">
            <a:xfrm>
              <a:off x="983" y="1527"/>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69711" name="Rectangle 79"/>
            <p:cNvSpPr>
              <a:spLocks noChangeArrowheads="1"/>
            </p:cNvSpPr>
            <p:nvPr/>
          </p:nvSpPr>
          <p:spPr bwMode="auto">
            <a:xfrm>
              <a:off x="943" y="1309"/>
              <a:ext cx="132" cy="96"/>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69712" name="Rectangle 80"/>
            <p:cNvSpPr>
              <a:spLocks noChangeArrowheads="1"/>
            </p:cNvSpPr>
            <p:nvPr/>
          </p:nvSpPr>
          <p:spPr bwMode="auto">
            <a:xfrm>
              <a:off x="943" y="1091"/>
              <a:ext cx="132" cy="96"/>
            </a:xfrm>
            <a:prstGeom prst="rect">
              <a:avLst/>
            </a:prstGeom>
            <a:noFill/>
            <a:ln w="9525">
              <a:noFill/>
              <a:miter lim="800000"/>
              <a:headEnd/>
              <a:tailEnd/>
            </a:ln>
          </p:spPr>
          <p:txBody>
            <a:bodyPr wrap="none" lIns="0" tIns="0" rIns="0" bIns="0">
              <a:spAutoFit/>
            </a:bodyPr>
            <a:lstStyle/>
            <a:p>
              <a:r>
                <a:rPr lang="en-US" sz="1000">
                  <a:solidFill>
                    <a:srgbClr val="000000"/>
                  </a:solidFill>
                </a:rPr>
                <a:t>120</a:t>
              </a:r>
              <a:endParaRPr lang="en-US"/>
            </a:p>
          </p:txBody>
        </p:sp>
        <p:sp>
          <p:nvSpPr>
            <p:cNvPr id="69713" name="Rectangle 81"/>
            <p:cNvSpPr>
              <a:spLocks noChangeArrowheads="1"/>
            </p:cNvSpPr>
            <p:nvPr/>
          </p:nvSpPr>
          <p:spPr bwMode="auto">
            <a:xfrm>
              <a:off x="3796" y="877"/>
              <a:ext cx="563" cy="230"/>
            </a:xfrm>
            <a:prstGeom prst="rect">
              <a:avLst/>
            </a:prstGeom>
            <a:noFill/>
            <a:ln w="9525">
              <a:noFill/>
              <a:miter lim="800000"/>
              <a:headEnd/>
              <a:tailEnd/>
            </a:ln>
          </p:spPr>
          <p:txBody>
            <a:bodyPr wrap="none" lIns="0" tIns="0" rIns="0" bIns="0">
              <a:spAutoFit/>
            </a:bodyPr>
            <a:lstStyle/>
            <a:p>
              <a:r>
                <a:rPr lang="en-US" sz="1200">
                  <a:solidFill>
                    <a:srgbClr val="000000"/>
                  </a:solidFill>
                </a:rPr>
                <a:t>“background”</a:t>
              </a:r>
            </a:p>
            <a:p>
              <a:r>
                <a:rPr lang="en-US" sz="1200">
                  <a:solidFill>
                    <a:srgbClr val="000000"/>
                  </a:solidFill>
                </a:rPr>
                <a:t> soil</a:t>
              </a:r>
              <a:endParaRPr lang="en-US" sz="1200"/>
            </a:p>
          </p:txBody>
        </p:sp>
        <p:sp>
          <p:nvSpPr>
            <p:cNvPr id="69714" name="Rectangle 82"/>
            <p:cNvSpPr>
              <a:spLocks noChangeArrowheads="1"/>
            </p:cNvSpPr>
            <p:nvPr/>
          </p:nvSpPr>
          <p:spPr bwMode="auto">
            <a:xfrm>
              <a:off x="4098" y="1374"/>
              <a:ext cx="1193" cy="712"/>
            </a:xfrm>
            <a:prstGeom prst="rect">
              <a:avLst/>
            </a:prstGeom>
            <a:solidFill>
              <a:srgbClr val="FFFFFF"/>
            </a:solidFill>
            <a:ln w="0">
              <a:solidFill>
                <a:srgbClr val="000000"/>
              </a:solidFill>
              <a:miter lim="800000"/>
              <a:headEnd/>
              <a:tailEnd/>
            </a:ln>
          </p:spPr>
          <p:txBody>
            <a:bodyPr/>
            <a:lstStyle/>
            <a:p>
              <a:endParaRPr lang="en-US"/>
            </a:p>
          </p:txBody>
        </p:sp>
        <p:sp>
          <p:nvSpPr>
            <p:cNvPr id="69715" name="Rectangle 83"/>
            <p:cNvSpPr>
              <a:spLocks noChangeArrowheads="1"/>
            </p:cNvSpPr>
            <p:nvPr/>
          </p:nvSpPr>
          <p:spPr bwMode="auto">
            <a:xfrm>
              <a:off x="4119" y="1462"/>
              <a:ext cx="55" cy="47"/>
            </a:xfrm>
            <a:prstGeom prst="rect">
              <a:avLst/>
            </a:prstGeom>
            <a:solidFill>
              <a:srgbClr val="FFCC00"/>
            </a:solidFill>
            <a:ln w="9525">
              <a:solidFill>
                <a:srgbClr val="000000"/>
              </a:solidFill>
              <a:miter lim="800000"/>
              <a:headEnd/>
              <a:tailEnd/>
            </a:ln>
          </p:spPr>
          <p:txBody>
            <a:bodyPr/>
            <a:lstStyle/>
            <a:p>
              <a:endParaRPr lang="en-US"/>
            </a:p>
          </p:txBody>
        </p:sp>
        <p:sp>
          <p:nvSpPr>
            <p:cNvPr id="69716" name="Rectangle 84"/>
            <p:cNvSpPr>
              <a:spLocks noChangeArrowheads="1"/>
            </p:cNvSpPr>
            <p:nvPr/>
          </p:nvSpPr>
          <p:spPr bwMode="auto">
            <a:xfrm>
              <a:off x="4203" y="1424"/>
              <a:ext cx="595" cy="115"/>
            </a:xfrm>
            <a:prstGeom prst="rect">
              <a:avLst/>
            </a:prstGeom>
            <a:noFill/>
            <a:ln w="9525">
              <a:noFill/>
              <a:miter lim="800000"/>
              <a:headEnd/>
              <a:tailEnd/>
            </a:ln>
          </p:spPr>
          <p:txBody>
            <a:bodyPr wrap="none" lIns="0" tIns="0" rIns="0" bIns="0">
              <a:spAutoFit/>
            </a:bodyPr>
            <a:lstStyle/>
            <a:p>
              <a:r>
                <a:rPr lang="en-US" sz="1200">
                  <a:solidFill>
                    <a:srgbClr val="000000"/>
                  </a:solidFill>
                </a:rPr>
                <a:t>FeAsO</a:t>
              </a:r>
              <a:r>
                <a:rPr lang="en-US" sz="1200" baseline="-25000">
                  <a:solidFill>
                    <a:srgbClr val="000000"/>
                  </a:solidFill>
                </a:rPr>
                <a:t>4</a:t>
              </a:r>
              <a:r>
                <a:rPr lang="en-US" sz="1200">
                  <a:solidFill>
                    <a:srgbClr val="000000"/>
                  </a:solidFill>
                </a:rPr>
                <a:t> 2H</a:t>
              </a:r>
              <a:r>
                <a:rPr lang="en-US" sz="1200" baseline="-25000">
                  <a:solidFill>
                    <a:srgbClr val="000000"/>
                  </a:solidFill>
                </a:rPr>
                <a:t>2</a:t>
              </a:r>
              <a:r>
                <a:rPr lang="en-US" sz="1200">
                  <a:solidFill>
                    <a:srgbClr val="000000"/>
                  </a:solidFill>
                </a:rPr>
                <a:t>O</a:t>
              </a:r>
              <a:endParaRPr lang="en-US" sz="1200"/>
            </a:p>
          </p:txBody>
        </p:sp>
        <p:sp>
          <p:nvSpPr>
            <p:cNvPr id="69717" name="Rectangle 85" descr="80%"/>
            <p:cNvSpPr>
              <a:spLocks noChangeArrowheads="1"/>
            </p:cNvSpPr>
            <p:nvPr/>
          </p:nvSpPr>
          <p:spPr bwMode="auto">
            <a:xfrm>
              <a:off x="4127" y="1718"/>
              <a:ext cx="55" cy="47"/>
            </a:xfrm>
            <a:prstGeom prst="rect">
              <a:avLst/>
            </a:prstGeom>
            <a:pattFill prst="pct80">
              <a:fgClr>
                <a:srgbClr val="969696"/>
              </a:fgClr>
              <a:bgClr>
                <a:srgbClr val="FFFFFF"/>
              </a:bgClr>
            </a:pattFill>
            <a:ln w="9525">
              <a:solidFill>
                <a:srgbClr val="000000"/>
              </a:solidFill>
              <a:miter lim="800000"/>
              <a:headEnd/>
              <a:tailEnd/>
            </a:ln>
          </p:spPr>
          <p:txBody>
            <a:bodyPr/>
            <a:lstStyle/>
            <a:p>
              <a:endParaRPr lang="en-US"/>
            </a:p>
          </p:txBody>
        </p:sp>
        <p:sp>
          <p:nvSpPr>
            <p:cNvPr id="69718" name="Rectangle 86"/>
            <p:cNvSpPr>
              <a:spLocks noChangeArrowheads="1"/>
            </p:cNvSpPr>
            <p:nvPr/>
          </p:nvSpPr>
          <p:spPr bwMode="auto">
            <a:xfrm>
              <a:off x="4198" y="1680"/>
              <a:ext cx="517" cy="115"/>
            </a:xfrm>
            <a:prstGeom prst="rect">
              <a:avLst/>
            </a:prstGeom>
            <a:noFill/>
            <a:ln w="9525">
              <a:noFill/>
              <a:miter lim="800000"/>
              <a:headEnd/>
              <a:tailEnd/>
            </a:ln>
          </p:spPr>
          <p:txBody>
            <a:bodyPr wrap="none" lIns="0" tIns="0" rIns="0" bIns="0">
              <a:spAutoFit/>
            </a:bodyPr>
            <a:lstStyle/>
            <a:p>
              <a:r>
                <a:rPr lang="en-US" sz="1200">
                  <a:solidFill>
                    <a:srgbClr val="000000"/>
                  </a:solidFill>
                </a:rPr>
                <a:t>am-FeAsO4</a:t>
              </a:r>
              <a:endParaRPr lang="en-US" sz="1200"/>
            </a:p>
          </p:txBody>
        </p:sp>
        <p:sp>
          <p:nvSpPr>
            <p:cNvPr id="69719" name="Rectangle 87"/>
            <p:cNvSpPr>
              <a:spLocks noChangeArrowheads="1"/>
            </p:cNvSpPr>
            <p:nvPr/>
          </p:nvSpPr>
          <p:spPr bwMode="auto">
            <a:xfrm>
              <a:off x="4127" y="1587"/>
              <a:ext cx="55" cy="48"/>
            </a:xfrm>
            <a:prstGeom prst="rect">
              <a:avLst/>
            </a:prstGeom>
            <a:solidFill>
              <a:srgbClr val="FFFFFF"/>
            </a:solidFill>
            <a:ln w="9525">
              <a:solidFill>
                <a:srgbClr val="000000"/>
              </a:solidFill>
              <a:miter lim="800000"/>
              <a:headEnd/>
              <a:tailEnd/>
            </a:ln>
          </p:spPr>
          <p:txBody>
            <a:bodyPr/>
            <a:lstStyle/>
            <a:p>
              <a:endParaRPr lang="en-US"/>
            </a:p>
          </p:txBody>
        </p:sp>
        <p:sp>
          <p:nvSpPr>
            <p:cNvPr id="69720" name="Rectangle 88"/>
            <p:cNvSpPr>
              <a:spLocks noChangeArrowheads="1"/>
            </p:cNvSpPr>
            <p:nvPr/>
          </p:nvSpPr>
          <p:spPr bwMode="auto">
            <a:xfrm>
              <a:off x="4211" y="1549"/>
              <a:ext cx="1017" cy="115"/>
            </a:xfrm>
            <a:prstGeom prst="rect">
              <a:avLst/>
            </a:prstGeom>
            <a:noFill/>
            <a:ln w="9525">
              <a:noFill/>
              <a:miter lim="800000"/>
              <a:headEnd/>
              <a:tailEnd/>
            </a:ln>
          </p:spPr>
          <p:txBody>
            <a:bodyPr wrap="none" lIns="0" tIns="0" rIns="0" bIns="0">
              <a:spAutoFit/>
            </a:bodyPr>
            <a:lstStyle/>
            <a:p>
              <a:r>
                <a:rPr lang="en-US" sz="1200">
                  <a:solidFill>
                    <a:srgbClr val="000000"/>
                  </a:solidFill>
                </a:rPr>
                <a:t>Ca</a:t>
              </a:r>
              <a:r>
                <a:rPr lang="en-US" sz="1200" baseline="-25000">
                  <a:solidFill>
                    <a:srgbClr val="000000"/>
                  </a:solidFill>
                </a:rPr>
                <a:t>2</a:t>
              </a:r>
              <a:r>
                <a:rPr lang="en-US" sz="1200">
                  <a:solidFill>
                    <a:srgbClr val="000000"/>
                  </a:solidFill>
                </a:rPr>
                <a:t>Fe</a:t>
              </a:r>
              <a:r>
                <a:rPr lang="en-US" sz="1200" baseline="-25000">
                  <a:solidFill>
                    <a:srgbClr val="000000"/>
                  </a:solidFill>
                </a:rPr>
                <a:t>3</a:t>
              </a:r>
              <a:r>
                <a:rPr lang="en-US" sz="1200">
                  <a:solidFill>
                    <a:srgbClr val="000000"/>
                  </a:solidFill>
                </a:rPr>
                <a:t>(AsO</a:t>
              </a:r>
              <a:r>
                <a:rPr lang="en-US" sz="1200" baseline="-25000">
                  <a:solidFill>
                    <a:srgbClr val="000000"/>
                  </a:solidFill>
                </a:rPr>
                <a:t>4</a:t>
              </a:r>
              <a:r>
                <a:rPr lang="en-US" sz="1200">
                  <a:solidFill>
                    <a:srgbClr val="000000"/>
                  </a:solidFill>
                </a:rPr>
                <a:t>)3O</a:t>
              </a:r>
              <a:r>
                <a:rPr lang="en-US" sz="1200" baseline="-25000">
                  <a:solidFill>
                    <a:srgbClr val="000000"/>
                  </a:solidFill>
                </a:rPr>
                <a:t>2</a:t>
              </a:r>
              <a:r>
                <a:rPr lang="en-US" sz="1200">
                  <a:solidFill>
                    <a:srgbClr val="000000"/>
                  </a:solidFill>
                </a:rPr>
                <a:t> 3H</a:t>
              </a:r>
              <a:r>
                <a:rPr lang="en-US" sz="1200" baseline="-25000">
                  <a:solidFill>
                    <a:srgbClr val="000000"/>
                  </a:solidFill>
                </a:rPr>
                <a:t>2</a:t>
              </a:r>
              <a:r>
                <a:rPr lang="en-US" sz="1200">
                  <a:solidFill>
                    <a:srgbClr val="000000"/>
                  </a:solidFill>
                </a:rPr>
                <a:t>O</a:t>
              </a:r>
              <a:endParaRPr lang="en-US" sz="1200"/>
            </a:p>
          </p:txBody>
        </p:sp>
        <p:sp>
          <p:nvSpPr>
            <p:cNvPr id="69721" name="Rectangle 89"/>
            <p:cNvSpPr>
              <a:spLocks noChangeArrowheads="1"/>
            </p:cNvSpPr>
            <p:nvPr/>
          </p:nvSpPr>
          <p:spPr bwMode="auto">
            <a:xfrm>
              <a:off x="4134" y="1861"/>
              <a:ext cx="55" cy="48"/>
            </a:xfrm>
            <a:prstGeom prst="rect">
              <a:avLst/>
            </a:prstGeom>
            <a:solidFill>
              <a:srgbClr val="0066FF"/>
            </a:solidFill>
            <a:ln w="9525">
              <a:solidFill>
                <a:srgbClr val="000000"/>
              </a:solidFill>
              <a:miter lim="800000"/>
              <a:headEnd/>
              <a:tailEnd/>
            </a:ln>
          </p:spPr>
          <p:txBody>
            <a:bodyPr/>
            <a:lstStyle/>
            <a:p>
              <a:endParaRPr lang="en-US"/>
            </a:p>
          </p:txBody>
        </p:sp>
        <p:sp>
          <p:nvSpPr>
            <p:cNvPr id="69722" name="Rectangle 90"/>
            <p:cNvSpPr>
              <a:spLocks noChangeArrowheads="1"/>
            </p:cNvSpPr>
            <p:nvPr/>
          </p:nvSpPr>
          <p:spPr bwMode="auto">
            <a:xfrm>
              <a:off x="4232" y="1823"/>
              <a:ext cx="920" cy="114"/>
            </a:xfrm>
            <a:prstGeom prst="rect">
              <a:avLst/>
            </a:prstGeom>
            <a:noFill/>
            <a:ln w="9525">
              <a:noFill/>
              <a:miter lim="800000"/>
              <a:headEnd/>
              <a:tailEnd/>
            </a:ln>
          </p:spPr>
          <p:txBody>
            <a:bodyPr wrap="none" lIns="0" tIns="0" rIns="0" bIns="0">
              <a:spAutoFit/>
            </a:bodyPr>
            <a:lstStyle/>
            <a:p>
              <a:r>
                <a:rPr lang="en-US" sz="1200">
                  <a:solidFill>
                    <a:srgbClr val="000000"/>
                  </a:solidFill>
                </a:rPr>
                <a:t>KFe</a:t>
              </a:r>
              <a:r>
                <a:rPr lang="en-US" sz="1200" baseline="-25000">
                  <a:solidFill>
                    <a:srgbClr val="000000"/>
                  </a:solidFill>
                </a:rPr>
                <a:t>3</a:t>
              </a:r>
              <a:r>
                <a:rPr lang="en-US" sz="1200">
                  <a:solidFill>
                    <a:srgbClr val="000000"/>
                  </a:solidFill>
                </a:rPr>
                <a:t>[(S,As)O</a:t>
              </a:r>
              <a:r>
                <a:rPr lang="en-US" sz="1200" baseline="-25000">
                  <a:solidFill>
                    <a:srgbClr val="000000"/>
                  </a:solidFill>
                </a:rPr>
                <a:t>4</a:t>
              </a:r>
              <a:r>
                <a:rPr lang="en-US" sz="1200">
                  <a:solidFill>
                    <a:srgbClr val="000000"/>
                  </a:solidFill>
                </a:rPr>
                <a:t>)](OH)</a:t>
              </a:r>
              <a:r>
                <a:rPr lang="en-US" sz="1200" baseline="-25000">
                  <a:solidFill>
                    <a:srgbClr val="000000"/>
                  </a:solidFill>
                </a:rPr>
                <a:t>6</a:t>
              </a:r>
              <a:endParaRPr lang="en-US" sz="1200" baseline="-25000"/>
            </a:p>
          </p:txBody>
        </p:sp>
        <p:sp>
          <p:nvSpPr>
            <p:cNvPr id="69723" name="Rectangle 91"/>
            <p:cNvSpPr>
              <a:spLocks noChangeArrowheads="1"/>
            </p:cNvSpPr>
            <p:nvPr/>
          </p:nvSpPr>
          <p:spPr bwMode="auto">
            <a:xfrm>
              <a:off x="4127" y="2005"/>
              <a:ext cx="55" cy="47"/>
            </a:xfrm>
            <a:prstGeom prst="rect">
              <a:avLst/>
            </a:prstGeom>
            <a:solidFill>
              <a:srgbClr val="996600"/>
            </a:solidFill>
            <a:ln w="9525">
              <a:solidFill>
                <a:srgbClr val="000000"/>
              </a:solidFill>
              <a:miter lim="800000"/>
              <a:headEnd/>
              <a:tailEnd/>
            </a:ln>
          </p:spPr>
          <p:txBody>
            <a:bodyPr/>
            <a:lstStyle/>
            <a:p>
              <a:endParaRPr lang="en-US"/>
            </a:p>
          </p:txBody>
        </p:sp>
        <p:sp>
          <p:nvSpPr>
            <p:cNvPr id="69724" name="Rectangle 92"/>
            <p:cNvSpPr>
              <a:spLocks noChangeArrowheads="1"/>
            </p:cNvSpPr>
            <p:nvPr/>
          </p:nvSpPr>
          <p:spPr bwMode="auto">
            <a:xfrm>
              <a:off x="4211" y="1979"/>
              <a:ext cx="475" cy="116"/>
            </a:xfrm>
            <a:prstGeom prst="rect">
              <a:avLst/>
            </a:prstGeom>
            <a:noFill/>
            <a:ln w="9525">
              <a:noFill/>
              <a:miter lim="800000"/>
              <a:headEnd/>
              <a:tailEnd/>
            </a:ln>
          </p:spPr>
          <p:txBody>
            <a:bodyPr wrap="none" lIns="0" tIns="0" rIns="0" bIns="0">
              <a:spAutoFit/>
            </a:bodyPr>
            <a:lstStyle/>
            <a:p>
              <a:r>
                <a:rPr lang="en-US" sz="1200">
                  <a:solidFill>
                    <a:srgbClr val="000000"/>
                  </a:solidFill>
                </a:rPr>
                <a:t>As-FeOOH</a:t>
              </a:r>
              <a:endParaRPr lang="en-US" sz="1200"/>
            </a:p>
          </p:txBody>
        </p:sp>
        <p:sp>
          <p:nvSpPr>
            <p:cNvPr id="69725" name="Rectangle 93"/>
            <p:cNvSpPr>
              <a:spLocks noChangeArrowheads="1"/>
            </p:cNvSpPr>
            <p:nvPr/>
          </p:nvSpPr>
          <p:spPr bwMode="auto">
            <a:xfrm>
              <a:off x="2949" y="858"/>
              <a:ext cx="740" cy="115"/>
            </a:xfrm>
            <a:prstGeom prst="rect">
              <a:avLst/>
            </a:prstGeom>
            <a:noFill/>
            <a:ln w="9525">
              <a:noFill/>
              <a:miter lim="800000"/>
              <a:headEnd/>
              <a:tailEnd/>
            </a:ln>
          </p:spPr>
          <p:txBody>
            <a:bodyPr wrap="none" lIns="0" tIns="0" rIns="0" bIns="0">
              <a:spAutoFit/>
            </a:bodyPr>
            <a:lstStyle/>
            <a:p>
              <a:r>
                <a:rPr lang="en-US" sz="1200">
                  <a:solidFill>
                    <a:srgbClr val="000000"/>
                  </a:solidFill>
                </a:rPr>
                <a:t>Secondary crusts</a:t>
              </a:r>
              <a:endParaRPr lang="en-US" sz="1200"/>
            </a:p>
          </p:txBody>
        </p:sp>
        <p:sp>
          <p:nvSpPr>
            <p:cNvPr id="69726" name="Rectangle 94"/>
            <p:cNvSpPr>
              <a:spLocks noChangeArrowheads="1"/>
            </p:cNvSpPr>
            <p:nvPr/>
          </p:nvSpPr>
          <p:spPr bwMode="auto">
            <a:xfrm>
              <a:off x="1900" y="877"/>
              <a:ext cx="329" cy="115"/>
            </a:xfrm>
            <a:prstGeom prst="rect">
              <a:avLst/>
            </a:prstGeom>
            <a:noFill/>
            <a:ln w="9525">
              <a:noFill/>
              <a:miter lim="800000"/>
              <a:headEnd/>
              <a:tailEnd/>
            </a:ln>
          </p:spPr>
          <p:txBody>
            <a:bodyPr wrap="none" lIns="0" tIns="0" rIns="0" bIns="0">
              <a:spAutoFit/>
            </a:bodyPr>
            <a:lstStyle/>
            <a:p>
              <a:r>
                <a:rPr lang="en-US" sz="1200">
                  <a:solidFill>
                    <a:srgbClr val="000000"/>
                  </a:solidFill>
                </a:rPr>
                <a:t>Tailings</a:t>
              </a:r>
              <a:endParaRPr lang="en-US" sz="1200"/>
            </a:p>
          </p:txBody>
        </p:sp>
        <p:sp>
          <p:nvSpPr>
            <p:cNvPr id="69727" name="Rectangle 95"/>
            <p:cNvSpPr>
              <a:spLocks noChangeArrowheads="1"/>
            </p:cNvSpPr>
            <p:nvPr/>
          </p:nvSpPr>
          <p:spPr bwMode="auto">
            <a:xfrm>
              <a:off x="1074" y="882"/>
              <a:ext cx="451" cy="230"/>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Low-grade</a:t>
              </a:r>
            </a:p>
            <a:p>
              <a:pPr algn="ctr"/>
              <a:r>
                <a:rPr lang="en-US" sz="1200">
                  <a:solidFill>
                    <a:srgbClr val="000000"/>
                  </a:solidFill>
                </a:rPr>
                <a:t>Ore</a:t>
              </a:r>
              <a:endParaRPr lang="en-US" sz="1200"/>
            </a:p>
          </p:txBody>
        </p:sp>
        <p:sp>
          <p:nvSpPr>
            <p:cNvPr id="69728" name="Line 96"/>
            <p:cNvSpPr>
              <a:spLocks noChangeShapeType="1"/>
            </p:cNvSpPr>
            <p:nvPr/>
          </p:nvSpPr>
          <p:spPr bwMode="auto">
            <a:xfrm flipH="1">
              <a:off x="1571" y="1054"/>
              <a:ext cx="318" cy="404"/>
            </a:xfrm>
            <a:prstGeom prst="line">
              <a:avLst/>
            </a:prstGeom>
            <a:noFill/>
            <a:ln w="9525">
              <a:solidFill>
                <a:schemeClr val="tx1"/>
              </a:solidFill>
              <a:round/>
              <a:headEnd/>
              <a:tailEnd/>
            </a:ln>
            <a:effectLst/>
          </p:spPr>
          <p:txBody>
            <a:bodyPr/>
            <a:lstStyle/>
            <a:p>
              <a:endParaRPr lang="en-US"/>
            </a:p>
          </p:txBody>
        </p:sp>
        <p:sp>
          <p:nvSpPr>
            <p:cNvPr id="69729" name="Line 97"/>
            <p:cNvSpPr>
              <a:spLocks noChangeShapeType="1"/>
            </p:cNvSpPr>
            <p:nvPr/>
          </p:nvSpPr>
          <p:spPr bwMode="auto">
            <a:xfrm>
              <a:off x="2242" y="1025"/>
              <a:ext cx="498" cy="376"/>
            </a:xfrm>
            <a:prstGeom prst="line">
              <a:avLst/>
            </a:prstGeom>
            <a:noFill/>
            <a:ln w="9525">
              <a:solidFill>
                <a:schemeClr val="tx1"/>
              </a:solidFill>
              <a:round/>
              <a:headEnd/>
              <a:tailEnd/>
            </a:ln>
            <a:effectLst/>
          </p:spPr>
          <p:txBody>
            <a:bodyPr/>
            <a:lstStyle/>
            <a:p>
              <a:endParaRPr lang="en-US"/>
            </a:p>
          </p:txBody>
        </p:sp>
        <p:sp>
          <p:nvSpPr>
            <p:cNvPr id="69730" name="Line 98"/>
            <p:cNvSpPr>
              <a:spLocks noChangeShapeType="1"/>
            </p:cNvSpPr>
            <p:nvPr/>
          </p:nvSpPr>
          <p:spPr bwMode="auto">
            <a:xfrm>
              <a:off x="3346" y="996"/>
              <a:ext cx="231" cy="251"/>
            </a:xfrm>
            <a:prstGeom prst="line">
              <a:avLst/>
            </a:prstGeom>
            <a:noFill/>
            <a:ln w="9525">
              <a:solidFill>
                <a:schemeClr val="tx1"/>
              </a:solidFill>
              <a:round/>
              <a:headEnd/>
              <a:tailEnd/>
            </a:ln>
            <a:effectLst/>
          </p:spPr>
          <p:txBody>
            <a:bodyPr/>
            <a:lstStyle/>
            <a:p>
              <a:endParaRPr lang="en-US"/>
            </a:p>
          </p:txBody>
        </p:sp>
        <p:sp>
          <p:nvSpPr>
            <p:cNvPr id="69731" name="Line 99"/>
            <p:cNvSpPr>
              <a:spLocks noChangeShapeType="1"/>
            </p:cNvSpPr>
            <p:nvPr/>
          </p:nvSpPr>
          <p:spPr bwMode="auto">
            <a:xfrm flipH="1">
              <a:off x="2998" y="1016"/>
              <a:ext cx="195" cy="251"/>
            </a:xfrm>
            <a:prstGeom prst="line">
              <a:avLst/>
            </a:prstGeom>
            <a:noFill/>
            <a:ln w="9525">
              <a:solidFill>
                <a:schemeClr val="tx1"/>
              </a:solidFill>
              <a:round/>
              <a:headEnd/>
              <a:tailEnd/>
            </a:ln>
            <a:effectLst/>
          </p:spPr>
          <p:txBody>
            <a:bodyPr/>
            <a:lstStyle/>
            <a:p>
              <a:endParaRPr lang="en-US"/>
            </a:p>
          </p:txBody>
        </p:sp>
        <p:sp>
          <p:nvSpPr>
            <p:cNvPr id="69732" name="Text Box 100"/>
            <p:cNvSpPr txBox="1">
              <a:spLocks noChangeArrowheads="1"/>
            </p:cNvSpPr>
            <p:nvPr/>
          </p:nvSpPr>
          <p:spPr bwMode="auto">
            <a:xfrm rot="16200000">
              <a:off x="30" y="1637"/>
              <a:ext cx="1543" cy="173"/>
            </a:xfrm>
            <a:prstGeom prst="rect">
              <a:avLst/>
            </a:prstGeom>
            <a:noFill/>
            <a:ln w="9525">
              <a:noFill/>
              <a:miter lim="800000"/>
              <a:headEnd/>
              <a:tailEnd/>
            </a:ln>
            <a:effectLst/>
          </p:spPr>
          <p:txBody>
            <a:bodyPr wrap="none">
              <a:spAutoFit/>
            </a:bodyPr>
            <a:lstStyle/>
            <a:p>
              <a:pPr algn="ctr"/>
              <a:r>
                <a:rPr lang="en-US" sz="1200"/>
                <a:t>Linear Combination fits to EXAFS</a:t>
              </a:r>
            </a:p>
          </p:txBody>
        </p:sp>
      </p:grpSp>
      <p:sp>
        <p:nvSpPr>
          <p:cNvPr id="69747" name="Text Box 115"/>
          <p:cNvSpPr txBox="1">
            <a:spLocks noChangeArrowheads="1"/>
          </p:cNvSpPr>
          <p:nvPr/>
        </p:nvSpPr>
        <p:spPr bwMode="auto">
          <a:xfrm>
            <a:off x="593725" y="4741863"/>
            <a:ext cx="7600950" cy="1190625"/>
          </a:xfrm>
          <a:prstGeom prst="rect">
            <a:avLst/>
          </a:prstGeom>
          <a:noFill/>
          <a:ln w="9525">
            <a:noFill/>
            <a:miter lim="800000"/>
            <a:headEnd/>
            <a:tailEnd/>
          </a:ln>
          <a:effectLst/>
        </p:spPr>
        <p:txBody>
          <a:bodyPr>
            <a:spAutoFit/>
          </a:bodyPr>
          <a:lstStyle/>
          <a:p>
            <a:pPr>
              <a:buFontTx/>
              <a:buChar char="•"/>
            </a:pPr>
            <a:r>
              <a:rPr lang="en-US" dirty="0"/>
              <a:t> no evidence for primary sulfide phases (below detection? Oxidized?) </a:t>
            </a:r>
          </a:p>
          <a:p>
            <a:pPr>
              <a:buFontTx/>
              <a:buChar char="•"/>
            </a:pPr>
            <a:endParaRPr lang="en-US" dirty="0"/>
          </a:p>
          <a:p>
            <a:pPr>
              <a:buFontTx/>
              <a:buChar char="•"/>
            </a:pPr>
            <a:r>
              <a:rPr lang="en-US" dirty="0"/>
              <a:t> solubility and kinetics of dissolution of precipitates is expected to be very different than that of arsenic on ferric </a:t>
            </a:r>
            <a:r>
              <a:rPr lang="en-US" dirty="0" err="1"/>
              <a:t>oxyhydroxide</a:t>
            </a:r>
            <a:endParaRPr lang="en-US" dirty="0"/>
          </a:p>
        </p:txBody>
      </p:sp>
      <p:grpSp>
        <p:nvGrpSpPr>
          <p:cNvPr id="102" name="Group 52"/>
          <p:cNvGrpSpPr>
            <a:grpSpLocks/>
          </p:cNvGrpSpPr>
          <p:nvPr/>
        </p:nvGrpSpPr>
        <p:grpSpPr bwMode="auto">
          <a:xfrm>
            <a:off x="6954230" y="1050878"/>
            <a:ext cx="852289" cy="845022"/>
            <a:chOff x="2462" y="1266"/>
            <a:chExt cx="815" cy="816"/>
          </a:xfrm>
        </p:grpSpPr>
        <p:sp>
          <p:nvSpPr>
            <p:cNvPr id="103" name="Line 53"/>
            <p:cNvSpPr>
              <a:spLocks noChangeShapeType="1"/>
            </p:cNvSpPr>
            <p:nvPr/>
          </p:nvSpPr>
          <p:spPr bwMode="auto">
            <a:xfrm flipV="1">
              <a:off x="2904" y="1477"/>
              <a:ext cx="135" cy="227"/>
            </a:xfrm>
            <a:prstGeom prst="line">
              <a:avLst/>
            </a:prstGeom>
            <a:noFill/>
            <a:ln w="38100">
              <a:solidFill>
                <a:schemeClr val="tx1"/>
              </a:solidFill>
              <a:round/>
              <a:headEnd/>
              <a:tailEnd/>
            </a:ln>
            <a:effectLst/>
          </p:spPr>
          <p:txBody>
            <a:bodyPr/>
            <a:lstStyle/>
            <a:p>
              <a:endParaRPr lang="en-US"/>
            </a:p>
          </p:txBody>
        </p:sp>
        <p:sp>
          <p:nvSpPr>
            <p:cNvPr id="104" name="Line 54"/>
            <p:cNvSpPr>
              <a:spLocks noChangeShapeType="1"/>
            </p:cNvSpPr>
            <p:nvPr/>
          </p:nvSpPr>
          <p:spPr bwMode="auto">
            <a:xfrm flipH="1" flipV="1">
              <a:off x="2663" y="1465"/>
              <a:ext cx="152" cy="213"/>
            </a:xfrm>
            <a:prstGeom prst="line">
              <a:avLst/>
            </a:prstGeom>
            <a:noFill/>
            <a:ln w="38100">
              <a:solidFill>
                <a:schemeClr val="tx1"/>
              </a:solidFill>
              <a:round/>
              <a:headEnd/>
              <a:tailEnd/>
            </a:ln>
            <a:effectLst/>
          </p:spPr>
          <p:txBody>
            <a:bodyPr/>
            <a:lstStyle/>
            <a:p>
              <a:endParaRPr lang="en-US"/>
            </a:p>
          </p:txBody>
        </p:sp>
        <p:sp>
          <p:nvSpPr>
            <p:cNvPr id="105" name="Line 55"/>
            <p:cNvSpPr>
              <a:spLocks noChangeShapeType="1"/>
            </p:cNvSpPr>
            <p:nvPr/>
          </p:nvSpPr>
          <p:spPr bwMode="auto">
            <a:xfrm flipH="1">
              <a:off x="2618" y="1789"/>
              <a:ext cx="181" cy="161"/>
            </a:xfrm>
            <a:prstGeom prst="line">
              <a:avLst/>
            </a:prstGeom>
            <a:noFill/>
            <a:ln w="38100">
              <a:solidFill>
                <a:schemeClr val="tx1"/>
              </a:solidFill>
              <a:round/>
              <a:headEnd/>
              <a:tailEnd/>
            </a:ln>
            <a:effectLst/>
          </p:spPr>
          <p:txBody>
            <a:bodyPr/>
            <a:lstStyle/>
            <a:p>
              <a:endParaRPr lang="en-US"/>
            </a:p>
          </p:txBody>
        </p:sp>
        <p:sp>
          <p:nvSpPr>
            <p:cNvPr id="106" name="Line 56"/>
            <p:cNvSpPr>
              <a:spLocks noChangeShapeType="1"/>
            </p:cNvSpPr>
            <p:nvPr/>
          </p:nvSpPr>
          <p:spPr bwMode="auto">
            <a:xfrm>
              <a:off x="2914" y="1784"/>
              <a:ext cx="180" cy="161"/>
            </a:xfrm>
            <a:prstGeom prst="line">
              <a:avLst/>
            </a:prstGeom>
            <a:noFill/>
            <a:ln w="38100">
              <a:solidFill>
                <a:schemeClr val="tx1"/>
              </a:solidFill>
              <a:round/>
              <a:headEnd/>
              <a:tailEnd/>
            </a:ln>
            <a:effectLst/>
          </p:spPr>
          <p:txBody>
            <a:bodyPr/>
            <a:lstStyle/>
            <a:p>
              <a:endParaRPr lang="en-US"/>
            </a:p>
          </p:txBody>
        </p:sp>
        <p:sp>
          <p:nvSpPr>
            <p:cNvPr id="107" name="Oval 57"/>
            <p:cNvSpPr>
              <a:spLocks noChangeArrowheads="1"/>
            </p:cNvSpPr>
            <p:nvPr/>
          </p:nvSpPr>
          <p:spPr bwMode="auto">
            <a:xfrm>
              <a:off x="2741" y="1614"/>
              <a:ext cx="224" cy="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8" name="Oval 59"/>
            <p:cNvSpPr>
              <a:spLocks noChangeArrowheads="1"/>
            </p:cNvSpPr>
            <p:nvPr/>
          </p:nvSpPr>
          <p:spPr bwMode="auto">
            <a:xfrm>
              <a:off x="3021" y="1831"/>
              <a:ext cx="256"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09" name="Oval 60"/>
            <p:cNvSpPr>
              <a:spLocks noChangeArrowheads="1"/>
            </p:cNvSpPr>
            <p:nvPr/>
          </p:nvSpPr>
          <p:spPr bwMode="auto">
            <a:xfrm>
              <a:off x="2995" y="1266"/>
              <a:ext cx="257"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10" name="Oval 61"/>
            <p:cNvSpPr>
              <a:spLocks noChangeArrowheads="1"/>
            </p:cNvSpPr>
            <p:nvPr/>
          </p:nvSpPr>
          <p:spPr bwMode="auto">
            <a:xfrm>
              <a:off x="2504" y="1291"/>
              <a:ext cx="257" cy="239"/>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11" name="Oval 62"/>
            <p:cNvSpPr>
              <a:spLocks noChangeArrowheads="1"/>
            </p:cNvSpPr>
            <p:nvPr/>
          </p:nvSpPr>
          <p:spPr bwMode="auto">
            <a:xfrm>
              <a:off x="2462" y="1842"/>
              <a:ext cx="257" cy="240"/>
            </a:xfrm>
            <a:prstGeom prst="ellipse">
              <a:avLst/>
            </a:prstGeom>
            <a:solidFill>
              <a:schemeClr val="hlink"/>
            </a:solidFill>
            <a:ln w="9525">
              <a:solidFill>
                <a:schemeClr val="tx1"/>
              </a:solidFill>
              <a:round/>
              <a:headEnd/>
              <a:tailEnd/>
            </a:ln>
            <a:effectLst/>
          </p:spPr>
          <p:txBody>
            <a:bodyPr wrap="none" anchor="ctr"/>
            <a:lstStyle/>
            <a:p>
              <a:endParaRPr lang="en-US"/>
            </a:p>
          </p:txBody>
        </p:sp>
      </p:grpSp>
      <p:sp>
        <p:nvSpPr>
          <p:cNvPr id="122" name="Rectangle 1"/>
          <p:cNvSpPr>
            <a:spLocks noChangeArrowheads="1"/>
          </p:cNvSpPr>
          <p:nvPr/>
        </p:nvSpPr>
        <p:spPr bwMode="auto">
          <a:xfrm>
            <a:off x="0" y="6056362"/>
            <a:ext cx="4995081"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Kim, C.S.</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a:t>
            </a:r>
            <a:r>
              <a:rPr kumimoji="0" lang="en-US" sz="1100" b="0" i="0" u="sng" strike="noStrike" cap="none" normalizeH="0" baseline="0" dirty="0" smtClean="0">
                <a:ln>
                  <a:noFill/>
                </a:ln>
                <a:solidFill>
                  <a:schemeClr val="tx1"/>
                </a:solidFill>
                <a:effectLst/>
                <a:latin typeface="Times" pitchFamily="18" charset="0"/>
                <a:ea typeface="Calibri" pitchFamily="34" charset="0"/>
                <a:cs typeface="Times New Roman" pitchFamily="18" charset="0"/>
              </a:rPr>
              <a:t>Wilson, K.M.</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and </a:t>
            </a:r>
            <a:r>
              <a:rPr kumimoji="0" lang="en-US" sz="1100" b="0" i="0" u="none" strike="noStrike" cap="none" normalizeH="0" baseline="0" dirty="0" err="1" smtClean="0">
                <a:ln>
                  <a:noFill/>
                </a:ln>
                <a:solidFill>
                  <a:schemeClr val="tx1"/>
                </a:solidFill>
                <a:effectLst/>
                <a:latin typeface="Times" pitchFamily="18" charset="0"/>
                <a:ea typeface="Calibri" pitchFamily="34" charset="0"/>
                <a:cs typeface="Times New Roman" pitchFamily="18" charset="0"/>
              </a:rPr>
              <a:t>Rytuba</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J.J.  (2011) Particle-size dependence on metal distributions in mine wastes: implications for water contamination and human exposure. </a:t>
            </a:r>
            <a:r>
              <a:rPr kumimoji="0" lang="en-US" sz="1100" b="0" i="1"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Applied Geochemistry </a:t>
            </a:r>
            <a:r>
              <a:rPr kumimoji="0" lang="en-US" sz="1100" b="1"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26</a:t>
            </a:r>
            <a:r>
              <a:rPr kumimoji="0" lang="en-US" sz="1100" b="0" i="0" u="none" strike="noStrike" cap="none" normalizeH="0" baseline="0" dirty="0" smtClean="0">
                <a:ln>
                  <a:noFill/>
                </a:ln>
                <a:solidFill>
                  <a:schemeClr val="tx1"/>
                </a:solidFill>
                <a:effectLst/>
                <a:latin typeface="Times" pitchFamily="18" charset="0"/>
                <a:ea typeface="Calibri" pitchFamily="34" charset="0"/>
                <a:cs typeface="Times New Roman" pitchFamily="18" charset="0"/>
              </a:rPr>
              <a:t>, 484-495.</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23" name="Picture 6" descr="USGS_color_1inch"/>
          <p:cNvPicPr>
            <a:picLocks noChangeAspect="1" noChangeArrowheads="1"/>
          </p:cNvPicPr>
          <p:nvPr/>
        </p:nvPicPr>
        <p:blipFill>
          <a:blip r:embed="rId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747"/>
                                        </p:tgtEl>
                                        <p:attrNameLst>
                                          <p:attrName>style.visibility</p:attrName>
                                        </p:attrNameLst>
                                      </p:cBhvr>
                                      <p:to>
                                        <p:strVal val="visible"/>
                                      </p:to>
                                    </p:set>
                                    <p:animEffect transition="in" filter="fade">
                                      <p:cBhvr>
                                        <p:cTn id="7" dur="500"/>
                                        <p:tgtEl>
                                          <p:spTgt spid="6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50825" y="142875"/>
            <a:ext cx="8637588" cy="1006475"/>
          </a:xfrm>
        </p:spPr>
        <p:txBody>
          <a:bodyPr>
            <a:normAutofit/>
          </a:bodyPr>
          <a:lstStyle/>
          <a:p>
            <a:pPr algn="l"/>
            <a:r>
              <a:rPr lang="en-US" sz="3000" dirty="0"/>
              <a:t>Lungs of tortoises collected near mines contain particles similar to those found in mine tailings</a:t>
            </a:r>
          </a:p>
        </p:txBody>
      </p:sp>
      <p:sp>
        <p:nvSpPr>
          <p:cNvPr id="364547" name="Text Box 3"/>
          <p:cNvSpPr txBox="1">
            <a:spLocks noChangeArrowheads="1"/>
          </p:cNvSpPr>
          <p:nvPr/>
        </p:nvSpPr>
        <p:spPr bwMode="auto">
          <a:xfrm>
            <a:off x="317500" y="1846263"/>
            <a:ext cx="1720850" cy="366712"/>
          </a:xfrm>
          <a:prstGeom prst="rect">
            <a:avLst/>
          </a:prstGeom>
          <a:noFill/>
          <a:ln w="9525">
            <a:noFill/>
            <a:miter lim="800000"/>
            <a:headEnd/>
            <a:tailEnd/>
          </a:ln>
          <a:effectLst/>
        </p:spPr>
        <p:txBody>
          <a:bodyPr wrap="none">
            <a:spAutoFit/>
          </a:bodyPr>
          <a:lstStyle/>
          <a:p>
            <a:r>
              <a:rPr lang="en-US" b="0">
                <a:cs typeface="Arial" charset="0"/>
              </a:rPr>
              <a:t>687 lung tissue</a:t>
            </a:r>
          </a:p>
        </p:txBody>
      </p:sp>
      <p:grpSp>
        <p:nvGrpSpPr>
          <p:cNvPr id="2" name="Group 4"/>
          <p:cNvGrpSpPr>
            <a:grpSpLocks/>
          </p:cNvGrpSpPr>
          <p:nvPr/>
        </p:nvGrpSpPr>
        <p:grpSpPr bwMode="auto">
          <a:xfrm>
            <a:off x="169863" y="2071688"/>
            <a:ext cx="3597275" cy="1989137"/>
            <a:chOff x="209" y="355"/>
            <a:chExt cx="1834" cy="995"/>
          </a:xfrm>
        </p:grpSpPr>
        <p:pic>
          <p:nvPicPr>
            <p:cNvPr id="364549" name="Picture 5" descr="687 cranial 000 start"/>
            <p:cNvPicPr>
              <a:picLocks noChangeAspect="1" noChangeArrowheads="1"/>
            </p:cNvPicPr>
            <p:nvPr/>
          </p:nvPicPr>
          <p:blipFill>
            <a:blip r:embed="rId3" cstate="print"/>
            <a:srcRect/>
            <a:stretch>
              <a:fillRect/>
            </a:stretch>
          </p:blipFill>
          <p:spPr bwMode="auto">
            <a:xfrm>
              <a:off x="209" y="439"/>
              <a:ext cx="1152" cy="864"/>
            </a:xfrm>
            <a:prstGeom prst="rect">
              <a:avLst/>
            </a:prstGeom>
            <a:noFill/>
          </p:spPr>
        </p:pic>
        <p:pic>
          <p:nvPicPr>
            <p:cNvPr id="364550" name="Picture 6" descr="687 cranial 000 stop"/>
            <p:cNvPicPr>
              <a:picLocks noChangeAspect="1" noChangeArrowheads="1"/>
            </p:cNvPicPr>
            <p:nvPr/>
          </p:nvPicPr>
          <p:blipFill>
            <a:blip r:embed="rId4" cstate="print"/>
            <a:srcRect/>
            <a:stretch>
              <a:fillRect/>
            </a:stretch>
          </p:blipFill>
          <p:spPr bwMode="auto">
            <a:xfrm>
              <a:off x="891" y="486"/>
              <a:ext cx="1152" cy="864"/>
            </a:xfrm>
            <a:prstGeom prst="rect">
              <a:avLst/>
            </a:prstGeom>
            <a:noFill/>
          </p:spPr>
        </p:pic>
        <p:sp>
          <p:nvSpPr>
            <p:cNvPr id="364551" name="Rectangle 7"/>
            <p:cNvSpPr>
              <a:spLocks noChangeArrowheads="1"/>
            </p:cNvSpPr>
            <p:nvPr/>
          </p:nvSpPr>
          <p:spPr bwMode="auto">
            <a:xfrm>
              <a:off x="888" y="819"/>
              <a:ext cx="579" cy="57"/>
            </a:xfrm>
            <a:prstGeom prst="rect">
              <a:avLst/>
            </a:prstGeom>
            <a:noFill/>
            <a:ln w="9525">
              <a:solidFill>
                <a:srgbClr val="FF0000"/>
              </a:solidFill>
              <a:miter lim="800000"/>
              <a:headEnd/>
              <a:tailEnd/>
            </a:ln>
            <a:effectLst/>
          </p:spPr>
          <p:txBody>
            <a:bodyPr wrap="none" anchor="ctr"/>
            <a:lstStyle/>
            <a:p>
              <a:pPr algn="ctr"/>
              <a:endParaRPr lang="en-US" sz="1200" b="0">
                <a:solidFill>
                  <a:srgbClr val="FF0000"/>
                </a:solidFill>
                <a:cs typeface="Arial" charset="0"/>
              </a:endParaRPr>
            </a:p>
          </p:txBody>
        </p:sp>
        <p:sp>
          <p:nvSpPr>
            <p:cNvPr id="364552" name="Text Box 8"/>
            <p:cNvSpPr txBox="1">
              <a:spLocks noChangeArrowheads="1"/>
            </p:cNvSpPr>
            <p:nvPr/>
          </p:nvSpPr>
          <p:spPr bwMode="auto">
            <a:xfrm>
              <a:off x="1376" y="355"/>
              <a:ext cx="94" cy="122"/>
            </a:xfrm>
            <a:prstGeom prst="rect">
              <a:avLst/>
            </a:prstGeom>
            <a:noFill/>
            <a:ln w="9525">
              <a:noFill/>
              <a:miter lim="800000"/>
              <a:headEnd/>
              <a:tailEnd/>
            </a:ln>
            <a:effectLst/>
          </p:spPr>
          <p:txBody>
            <a:bodyPr wrap="none">
              <a:spAutoFit/>
            </a:bodyPr>
            <a:lstStyle/>
            <a:p>
              <a:endParaRPr lang="en-US" sz="1000" b="0">
                <a:solidFill>
                  <a:srgbClr val="FF0000"/>
                </a:solidFill>
                <a:cs typeface="Arial" charset="0"/>
              </a:endParaRPr>
            </a:p>
          </p:txBody>
        </p:sp>
      </p:grpSp>
      <p:sp>
        <p:nvSpPr>
          <p:cNvPr id="364553" name="Line 9"/>
          <p:cNvSpPr>
            <a:spLocks noChangeShapeType="1"/>
          </p:cNvSpPr>
          <p:nvPr/>
        </p:nvSpPr>
        <p:spPr bwMode="auto">
          <a:xfrm>
            <a:off x="6689346" y="3935176"/>
            <a:ext cx="15875" cy="1587"/>
          </a:xfrm>
          <a:prstGeom prst="line">
            <a:avLst/>
          </a:prstGeom>
          <a:noFill/>
          <a:ln w="1588">
            <a:solidFill>
              <a:schemeClr val="tx2"/>
            </a:solidFill>
            <a:round/>
            <a:headEnd/>
            <a:tailEnd/>
          </a:ln>
        </p:spPr>
        <p:txBody>
          <a:bodyPr/>
          <a:lstStyle/>
          <a:p>
            <a:endParaRPr lang="en-US"/>
          </a:p>
        </p:txBody>
      </p:sp>
      <p:sp>
        <p:nvSpPr>
          <p:cNvPr id="364554" name="Line 10"/>
          <p:cNvSpPr>
            <a:spLocks noChangeShapeType="1"/>
          </p:cNvSpPr>
          <p:nvPr/>
        </p:nvSpPr>
        <p:spPr bwMode="auto">
          <a:xfrm>
            <a:off x="4612896" y="6022738"/>
            <a:ext cx="1588" cy="39688"/>
          </a:xfrm>
          <a:prstGeom prst="line">
            <a:avLst/>
          </a:prstGeom>
          <a:noFill/>
          <a:ln w="1588">
            <a:solidFill>
              <a:schemeClr val="tx2"/>
            </a:solidFill>
            <a:round/>
            <a:headEnd/>
            <a:tailEnd/>
          </a:ln>
        </p:spPr>
        <p:txBody>
          <a:bodyPr/>
          <a:lstStyle/>
          <a:p>
            <a:endParaRPr lang="en-US"/>
          </a:p>
        </p:txBody>
      </p:sp>
      <p:sp>
        <p:nvSpPr>
          <p:cNvPr id="364555" name="Rectangle 11"/>
          <p:cNvSpPr>
            <a:spLocks noChangeArrowheads="1"/>
          </p:cNvSpPr>
          <p:nvPr/>
        </p:nvSpPr>
        <p:spPr bwMode="auto">
          <a:xfrm>
            <a:off x="4495421" y="6098938"/>
            <a:ext cx="492125" cy="212725"/>
          </a:xfrm>
          <a:prstGeom prst="rect">
            <a:avLst/>
          </a:prstGeom>
          <a:noFill/>
          <a:ln w="9525">
            <a:noFill/>
            <a:miter lim="800000"/>
            <a:headEnd/>
            <a:tailEnd/>
          </a:ln>
        </p:spPr>
        <p:txBody>
          <a:bodyPr wrap="none" lIns="0" tIns="0" rIns="0" bIns="0">
            <a:spAutoFit/>
          </a:bodyPr>
          <a:lstStyle/>
          <a:p>
            <a:r>
              <a:rPr lang="en-US" sz="1400" b="0">
                <a:solidFill>
                  <a:schemeClr val="tx2"/>
                </a:solidFill>
              </a:rPr>
              <a:t>11860</a:t>
            </a:r>
            <a:endParaRPr lang="en-US" sz="1400">
              <a:solidFill>
                <a:schemeClr val="tx2"/>
              </a:solidFill>
              <a:latin typeface="Times New Roman" pitchFamily="18" charset="0"/>
            </a:endParaRPr>
          </a:p>
        </p:txBody>
      </p:sp>
      <p:sp>
        <p:nvSpPr>
          <p:cNvPr id="364556" name="Line 12"/>
          <p:cNvSpPr>
            <a:spLocks noChangeShapeType="1"/>
          </p:cNvSpPr>
          <p:nvPr/>
        </p:nvSpPr>
        <p:spPr bwMode="auto">
          <a:xfrm>
            <a:off x="4752596" y="6043376"/>
            <a:ext cx="0" cy="19050"/>
          </a:xfrm>
          <a:prstGeom prst="line">
            <a:avLst/>
          </a:prstGeom>
          <a:noFill/>
          <a:ln w="1588">
            <a:solidFill>
              <a:schemeClr val="tx2"/>
            </a:solidFill>
            <a:round/>
            <a:headEnd/>
            <a:tailEnd/>
          </a:ln>
        </p:spPr>
        <p:txBody>
          <a:bodyPr/>
          <a:lstStyle/>
          <a:p>
            <a:endParaRPr lang="en-US"/>
          </a:p>
        </p:txBody>
      </p:sp>
      <p:sp>
        <p:nvSpPr>
          <p:cNvPr id="364557" name="Line 13"/>
          <p:cNvSpPr>
            <a:spLocks noChangeShapeType="1"/>
          </p:cNvSpPr>
          <p:nvPr/>
        </p:nvSpPr>
        <p:spPr bwMode="auto">
          <a:xfrm>
            <a:off x="4752596" y="3903426"/>
            <a:ext cx="0" cy="20637"/>
          </a:xfrm>
          <a:prstGeom prst="line">
            <a:avLst/>
          </a:prstGeom>
          <a:noFill/>
          <a:ln w="1588">
            <a:solidFill>
              <a:schemeClr val="tx2"/>
            </a:solidFill>
            <a:round/>
            <a:headEnd/>
            <a:tailEnd/>
          </a:ln>
        </p:spPr>
        <p:txBody>
          <a:bodyPr/>
          <a:lstStyle/>
          <a:p>
            <a:endParaRPr lang="en-US"/>
          </a:p>
        </p:txBody>
      </p:sp>
      <p:sp>
        <p:nvSpPr>
          <p:cNvPr id="364558" name="Line 14"/>
          <p:cNvSpPr>
            <a:spLocks noChangeShapeType="1"/>
          </p:cNvSpPr>
          <p:nvPr/>
        </p:nvSpPr>
        <p:spPr bwMode="auto">
          <a:xfrm>
            <a:off x="4892296" y="6043376"/>
            <a:ext cx="0" cy="19050"/>
          </a:xfrm>
          <a:prstGeom prst="line">
            <a:avLst/>
          </a:prstGeom>
          <a:noFill/>
          <a:ln w="1588">
            <a:solidFill>
              <a:schemeClr val="tx2"/>
            </a:solidFill>
            <a:round/>
            <a:headEnd/>
            <a:tailEnd/>
          </a:ln>
        </p:spPr>
        <p:txBody>
          <a:bodyPr/>
          <a:lstStyle/>
          <a:p>
            <a:endParaRPr lang="en-US"/>
          </a:p>
        </p:txBody>
      </p:sp>
      <p:sp>
        <p:nvSpPr>
          <p:cNvPr id="364559" name="Line 15"/>
          <p:cNvSpPr>
            <a:spLocks noChangeShapeType="1"/>
          </p:cNvSpPr>
          <p:nvPr/>
        </p:nvSpPr>
        <p:spPr bwMode="auto">
          <a:xfrm>
            <a:off x="4892296" y="3903426"/>
            <a:ext cx="0" cy="20637"/>
          </a:xfrm>
          <a:prstGeom prst="line">
            <a:avLst/>
          </a:prstGeom>
          <a:noFill/>
          <a:ln w="1588">
            <a:solidFill>
              <a:schemeClr val="tx2"/>
            </a:solidFill>
            <a:round/>
            <a:headEnd/>
            <a:tailEnd/>
          </a:ln>
        </p:spPr>
        <p:txBody>
          <a:bodyPr/>
          <a:lstStyle/>
          <a:p>
            <a:endParaRPr lang="en-US"/>
          </a:p>
        </p:txBody>
      </p:sp>
      <p:sp>
        <p:nvSpPr>
          <p:cNvPr id="364560" name="Line 16"/>
          <p:cNvSpPr>
            <a:spLocks noChangeShapeType="1"/>
          </p:cNvSpPr>
          <p:nvPr/>
        </p:nvSpPr>
        <p:spPr bwMode="auto">
          <a:xfrm>
            <a:off x="5030409" y="6043376"/>
            <a:ext cx="1587" cy="19050"/>
          </a:xfrm>
          <a:prstGeom prst="line">
            <a:avLst/>
          </a:prstGeom>
          <a:noFill/>
          <a:ln w="1588">
            <a:solidFill>
              <a:schemeClr val="tx2"/>
            </a:solidFill>
            <a:round/>
            <a:headEnd/>
            <a:tailEnd/>
          </a:ln>
        </p:spPr>
        <p:txBody>
          <a:bodyPr/>
          <a:lstStyle/>
          <a:p>
            <a:endParaRPr lang="en-US"/>
          </a:p>
        </p:txBody>
      </p:sp>
      <p:sp>
        <p:nvSpPr>
          <p:cNvPr id="364561" name="Line 17"/>
          <p:cNvSpPr>
            <a:spLocks noChangeShapeType="1"/>
          </p:cNvSpPr>
          <p:nvPr/>
        </p:nvSpPr>
        <p:spPr bwMode="auto">
          <a:xfrm>
            <a:off x="5030409" y="3903426"/>
            <a:ext cx="1587" cy="20637"/>
          </a:xfrm>
          <a:prstGeom prst="line">
            <a:avLst/>
          </a:prstGeom>
          <a:noFill/>
          <a:ln w="1588">
            <a:solidFill>
              <a:schemeClr val="tx2"/>
            </a:solidFill>
            <a:round/>
            <a:headEnd/>
            <a:tailEnd/>
          </a:ln>
        </p:spPr>
        <p:txBody>
          <a:bodyPr/>
          <a:lstStyle/>
          <a:p>
            <a:endParaRPr lang="en-US"/>
          </a:p>
        </p:txBody>
      </p:sp>
      <p:sp>
        <p:nvSpPr>
          <p:cNvPr id="364562" name="Line 18"/>
          <p:cNvSpPr>
            <a:spLocks noChangeShapeType="1"/>
          </p:cNvSpPr>
          <p:nvPr/>
        </p:nvSpPr>
        <p:spPr bwMode="auto">
          <a:xfrm>
            <a:off x="5170109" y="6043376"/>
            <a:ext cx="0" cy="19050"/>
          </a:xfrm>
          <a:prstGeom prst="line">
            <a:avLst/>
          </a:prstGeom>
          <a:noFill/>
          <a:ln w="1588">
            <a:solidFill>
              <a:schemeClr val="tx2"/>
            </a:solidFill>
            <a:round/>
            <a:headEnd/>
            <a:tailEnd/>
          </a:ln>
        </p:spPr>
        <p:txBody>
          <a:bodyPr/>
          <a:lstStyle/>
          <a:p>
            <a:endParaRPr lang="en-US"/>
          </a:p>
        </p:txBody>
      </p:sp>
      <p:sp>
        <p:nvSpPr>
          <p:cNvPr id="364563" name="Line 19"/>
          <p:cNvSpPr>
            <a:spLocks noChangeShapeType="1"/>
          </p:cNvSpPr>
          <p:nvPr/>
        </p:nvSpPr>
        <p:spPr bwMode="auto">
          <a:xfrm>
            <a:off x="5170109" y="3903426"/>
            <a:ext cx="0" cy="20637"/>
          </a:xfrm>
          <a:prstGeom prst="line">
            <a:avLst/>
          </a:prstGeom>
          <a:noFill/>
          <a:ln w="1588">
            <a:solidFill>
              <a:schemeClr val="tx2"/>
            </a:solidFill>
            <a:round/>
            <a:headEnd/>
            <a:tailEnd/>
          </a:ln>
        </p:spPr>
        <p:txBody>
          <a:bodyPr/>
          <a:lstStyle/>
          <a:p>
            <a:endParaRPr lang="en-US"/>
          </a:p>
        </p:txBody>
      </p:sp>
      <p:sp>
        <p:nvSpPr>
          <p:cNvPr id="364564" name="Line 20"/>
          <p:cNvSpPr>
            <a:spLocks noChangeShapeType="1"/>
          </p:cNvSpPr>
          <p:nvPr/>
        </p:nvSpPr>
        <p:spPr bwMode="auto">
          <a:xfrm>
            <a:off x="5308221" y="6022738"/>
            <a:ext cx="1588" cy="39688"/>
          </a:xfrm>
          <a:prstGeom prst="line">
            <a:avLst/>
          </a:prstGeom>
          <a:noFill/>
          <a:ln w="1588">
            <a:solidFill>
              <a:schemeClr val="tx2"/>
            </a:solidFill>
            <a:round/>
            <a:headEnd/>
            <a:tailEnd/>
          </a:ln>
        </p:spPr>
        <p:txBody>
          <a:bodyPr/>
          <a:lstStyle/>
          <a:p>
            <a:endParaRPr lang="en-US"/>
          </a:p>
        </p:txBody>
      </p:sp>
      <p:sp>
        <p:nvSpPr>
          <p:cNvPr id="364565" name="Line 21"/>
          <p:cNvSpPr>
            <a:spLocks noChangeShapeType="1"/>
          </p:cNvSpPr>
          <p:nvPr/>
        </p:nvSpPr>
        <p:spPr bwMode="auto">
          <a:xfrm flipV="1">
            <a:off x="5308221" y="3903426"/>
            <a:ext cx="1588" cy="41275"/>
          </a:xfrm>
          <a:prstGeom prst="line">
            <a:avLst/>
          </a:prstGeom>
          <a:noFill/>
          <a:ln w="1588">
            <a:solidFill>
              <a:schemeClr val="tx2"/>
            </a:solidFill>
            <a:round/>
            <a:headEnd/>
            <a:tailEnd/>
          </a:ln>
        </p:spPr>
        <p:txBody>
          <a:bodyPr/>
          <a:lstStyle/>
          <a:p>
            <a:endParaRPr lang="en-US"/>
          </a:p>
        </p:txBody>
      </p:sp>
      <p:sp>
        <p:nvSpPr>
          <p:cNvPr id="364566" name="Rectangle 22"/>
          <p:cNvSpPr>
            <a:spLocks noChangeArrowheads="1"/>
          </p:cNvSpPr>
          <p:nvPr/>
        </p:nvSpPr>
        <p:spPr bwMode="auto">
          <a:xfrm>
            <a:off x="5192334" y="6098938"/>
            <a:ext cx="492125" cy="212725"/>
          </a:xfrm>
          <a:prstGeom prst="rect">
            <a:avLst/>
          </a:prstGeom>
          <a:noFill/>
          <a:ln w="9525">
            <a:noFill/>
            <a:miter lim="800000"/>
            <a:headEnd/>
            <a:tailEnd/>
          </a:ln>
        </p:spPr>
        <p:txBody>
          <a:bodyPr wrap="none" lIns="0" tIns="0" rIns="0" bIns="0">
            <a:spAutoFit/>
          </a:bodyPr>
          <a:lstStyle/>
          <a:p>
            <a:r>
              <a:rPr lang="en-US" sz="1400" b="0">
                <a:solidFill>
                  <a:schemeClr val="tx2"/>
                </a:solidFill>
              </a:rPr>
              <a:t>11880</a:t>
            </a:r>
            <a:endParaRPr lang="en-US" sz="1400">
              <a:solidFill>
                <a:schemeClr val="tx2"/>
              </a:solidFill>
              <a:latin typeface="Times New Roman" pitchFamily="18" charset="0"/>
            </a:endParaRPr>
          </a:p>
        </p:txBody>
      </p:sp>
      <p:sp>
        <p:nvSpPr>
          <p:cNvPr id="364567" name="Line 23"/>
          <p:cNvSpPr>
            <a:spLocks noChangeShapeType="1"/>
          </p:cNvSpPr>
          <p:nvPr/>
        </p:nvSpPr>
        <p:spPr bwMode="auto">
          <a:xfrm>
            <a:off x="5447921" y="6043376"/>
            <a:ext cx="1588" cy="19050"/>
          </a:xfrm>
          <a:prstGeom prst="line">
            <a:avLst/>
          </a:prstGeom>
          <a:noFill/>
          <a:ln w="1588">
            <a:solidFill>
              <a:schemeClr val="tx2"/>
            </a:solidFill>
            <a:round/>
            <a:headEnd/>
            <a:tailEnd/>
          </a:ln>
        </p:spPr>
        <p:txBody>
          <a:bodyPr/>
          <a:lstStyle/>
          <a:p>
            <a:endParaRPr lang="en-US"/>
          </a:p>
        </p:txBody>
      </p:sp>
      <p:sp>
        <p:nvSpPr>
          <p:cNvPr id="364568" name="Line 24"/>
          <p:cNvSpPr>
            <a:spLocks noChangeShapeType="1"/>
          </p:cNvSpPr>
          <p:nvPr/>
        </p:nvSpPr>
        <p:spPr bwMode="auto">
          <a:xfrm>
            <a:off x="5447921" y="3903426"/>
            <a:ext cx="1588" cy="20637"/>
          </a:xfrm>
          <a:prstGeom prst="line">
            <a:avLst/>
          </a:prstGeom>
          <a:noFill/>
          <a:ln w="1588">
            <a:solidFill>
              <a:schemeClr val="tx2"/>
            </a:solidFill>
            <a:round/>
            <a:headEnd/>
            <a:tailEnd/>
          </a:ln>
        </p:spPr>
        <p:txBody>
          <a:bodyPr/>
          <a:lstStyle/>
          <a:p>
            <a:endParaRPr lang="en-US"/>
          </a:p>
        </p:txBody>
      </p:sp>
      <p:sp>
        <p:nvSpPr>
          <p:cNvPr id="364569" name="Line 25"/>
          <p:cNvSpPr>
            <a:spLocks noChangeShapeType="1"/>
          </p:cNvSpPr>
          <p:nvPr/>
        </p:nvSpPr>
        <p:spPr bwMode="auto">
          <a:xfrm>
            <a:off x="5587621" y="6043376"/>
            <a:ext cx="0" cy="19050"/>
          </a:xfrm>
          <a:prstGeom prst="line">
            <a:avLst/>
          </a:prstGeom>
          <a:noFill/>
          <a:ln w="1588">
            <a:solidFill>
              <a:schemeClr val="tx2"/>
            </a:solidFill>
            <a:round/>
            <a:headEnd/>
            <a:tailEnd/>
          </a:ln>
        </p:spPr>
        <p:txBody>
          <a:bodyPr/>
          <a:lstStyle/>
          <a:p>
            <a:endParaRPr lang="en-US"/>
          </a:p>
        </p:txBody>
      </p:sp>
      <p:sp>
        <p:nvSpPr>
          <p:cNvPr id="364570" name="Line 26"/>
          <p:cNvSpPr>
            <a:spLocks noChangeShapeType="1"/>
          </p:cNvSpPr>
          <p:nvPr/>
        </p:nvSpPr>
        <p:spPr bwMode="auto">
          <a:xfrm>
            <a:off x="5587621" y="3903426"/>
            <a:ext cx="0" cy="20637"/>
          </a:xfrm>
          <a:prstGeom prst="line">
            <a:avLst/>
          </a:prstGeom>
          <a:noFill/>
          <a:ln w="1588">
            <a:solidFill>
              <a:schemeClr val="tx2"/>
            </a:solidFill>
            <a:round/>
            <a:headEnd/>
            <a:tailEnd/>
          </a:ln>
        </p:spPr>
        <p:txBody>
          <a:bodyPr/>
          <a:lstStyle/>
          <a:p>
            <a:endParaRPr lang="en-US"/>
          </a:p>
        </p:txBody>
      </p:sp>
      <p:sp>
        <p:nvSpPr>
          <p:cNvPr id="364571" name="Line 27"/>
          <p:cNvSpPr>
            <a:spLocks noChangeShapeType="1"/>
          </p:cNvSpPr>
          <p:nvPr/>
        </p:nvSpPr>
        <p:spPr bwMode="auto">
          <a:xfrm>
            <a:off x="5727321" y="6043376"/>
            <a:ext cx="1588" cy="19050"/>
          </a:xfrm>
          <a:prstGeom prst="line">
            <a:avLst/>
          </a:prstGeom>
          <a:noFill/>
          <a:ln w="1588">
            <a:solidFill>
              <a:schemeClr val="tx2"/>
            </a:solidFill>
            <a:round/>
            <a:headEnd/>
            <a:tailEnd/>
          </a:ln>
        </p:spPr>
        <p:txBody>
          <a:bodyPr/>
          <a:lstStyle/>
          <a:p>
            <a:endParaRPr lang="en-US"/>
          </a:p>
        </p:txBody>
      </p:sp>
      <p:sp>
        <p:nvSpPr>
          <p:cNvPr id="364572" name="Line 28"/>
          <p:cNvSpPr>
            <a:spLocks noChangeShapeType="1"/>
          </p:cNvSpPr>
          <p:nvPr/>
        </p:nvSpPr>
        <p:spPr bwMode="auto">
          <a:xfrm>
            <a:off x="5727321" y="3903426"/>
            <a:ext cx="1588" cy="20637"/>
          </a:xfrm>
          <a:prstGeom prst="line">
            <a:avLst/>
          </a:prstGeom>
          <a:noFill/>
          <a:ln w="1588">
            <a:solidFill>
              <a:schemeClr val="tx2"/>
            </a:solidFill>
            <a:round/>
            <a:headEnd/>
            <a:tailEnd/>
          </a:ln>
        </p:spPr>
        <p:txBody>
          <a:bodyPr/>
          <a:lstStyle/>
          <a:p>
            <a:endParaRPr lang="en-US"/>
          </a:p>
        </p:txBody>
      </p:sp>
      <p:sp>
        <p:nvSpPr>
          <p:cNvPr id="364573" name="Line 29"/>
          <p:cNvSpPr>
            <a:spLocks noChangeShapeType="1"/>
          </p:cNvSpPr>
          <p:nvPr/>
        </p:nvSpPr>
        <p:spPr bwMode="auto">
          <a:xfrm>
            <a:off x="5867021" y="6043376"/>
            <a:ext cx="1588" cy="19050"/>
          </a:xfrm>
          <a:prstGeom prst="line">
            <a:avLst/>
          </a:prstGeom>
          <a:noFill/>
          <a:ln w="1588">
            <a:solidFill>
              <a:schemeClr val="tx2"/>
            </a:solidFill>
            <a:round/>
            <a:headEnd/>
            <a:tailEnd/>
          </a:ln>
        </p:spPr>
        <p:txBody>
          <a:bodyPr/>
          <a:lstStyle/>
          <a:p>
            <a:endParaRPr lang="en-US"/>
          </a:p>
        </p:txBody>
      </p:sp>
      <p:sp>
        <p:nvSpPr>
          <p:cNvPr id="364574" name="Line 30"/>
          <p:cNvSpPr>
            <a:spLocks noChangeShapeType="1"/>
          </p:cNvSpPr>
          <p:nvPr/>
        </p:nvSpPr>
        <p:spPr bwMode="auto">
          <a:xfrm>
            <a:off x="5867021" y="3903426"/>
            <a:ext cx="1588" cy="20637"/>
          </a:xfrm>
          <a:prstGeom prst="line">
            <a:avLst/>
          </a:prstGeom>
          <a:noFill/>
          <a:ln w="1588">
            <a:solidFill>
              <a:schemeClr val="tx2"/>
            </a:solidFill>
            <a:round/>
            <a:headEnd/>
            <a:tailEnd/>
          </a:ln>
        </p:spPr>
        <p:txBody>
          <a:bodyPr/>
          <a:lstStyle/>
          <a:p>
            <a:endParaRPr lang="en-US"/>
          </a:p>
        </p:txBody>
      </p:sp>
      <p:sp>
        <p:nvSpPr>
          <p:cNvPr id="364575" name="Line 31"/>
          <p:cNvSpPr>
            <a:spLocks noChangeShapeType="1"/>
          </p:cNvSpPr>
          <p:nvPr/>
        </p:nvSpPr>
        <p:spPr bwMode="auto">
          <a:xfrm>
            <a:off x="6006721" y="6022738"/>
            <a:ext cx="0" cy="39688"/>
          </a:xfrm>
          <a:prstGeom prst="line">
            <a:avLst/>
          </a:prstGeom>
          <a:noFill/>
          <a:ln w="1588">
            <a:solidFill>
              <a:schemeClr val="tx2"/>
            </a:solidFill>
            <a:round/>
            <a:headEnd/>
            <a:tailEnd/>
          </a:ln>
        </p:spPr>
        <p:txBody>
          <a:bodyPr/>
          <a:lstStyle/>
          <a:p>
            <a:endParaRPr lang="en-US"/>
          </a:p>
        </p:txBody>
      </p:sp>
      <p:sp>
        <p:nvSpPr>
          <p:cNvPr id="364576" name="Line 32"/>
          <p:cNvSpPr>
            <a:spLocks noChangeShapeType="1"/>
          </p:cNvSpPr>
          <p:nvPr/>
        </p:nvSpPr>
        <p:spPr bwMode="auto">
          <a:xfrm flipV="1">
            <a:off x="6006721" y="3903426"/>
            <a:ext cx="0" cy="41275"/>
          </a:xfrm>
          <a:prstGeom prst="line">
            <a:avLst/>
          </a:prstGeom>
          <a:noFill/>
          <a:ln w="1588">
            <a:solidFill>
              <a:schemeClr val="tx2"/>
            </a:solidFill>
            <a:round/>
            <a:headEnd/>
            <a:tailEnd/>
          </a:ln>
        </p:spPr>
        <p:txBody>
          <a:bodyPr/>
          <a:lstStyle/>
          <a:p>
            <a:endParaRPr lang="en-US"/>
          </a:p>
        </p:txBody>
      </p:sp>
      <p:sp>
        <p:nvSpPr>
          <p:cNvPr id="364577" name="Rectangle 33"/>
          <p:cNvSpPr>
            <a:spLocks noChangeArrowheads="1"/>
          </p:cNvSpPr>
          <p:nvPr/>
        </p:nvSpPr>
        <p:spPr bwMode="auto">
          <a:xfrm>
            <a:off x="5889246" y="6098938"/>
            <a:ext cx="492125" cy="212725"/>
          </a:xfrm>
          <a:prstGeom prst="rect">
            <a:avLst/>
          </a:prstGeom>
          <a:noFill/>
          <a:ln w="9525">
            <a:noFill/>
            <a:miter lim="800000"/>
            <a:headEnd/>
            <a:tailEnd/>
          </a:ln>
        </p:spPr>
        <p:txBody>
          <a:bodyPr wrap="none" lIns="0" tIns="0" rIns="0" bIns="0">
            <a:spAutoFit/>
          </a:bodyPr>
          <a:lstStyle/>
          <a:p>
            <a:r>
              <a:rPr lang="en-US" sz="1400" b="0">
                <a:solidFill>
                  <a:schemeClr val="tx2"/>
                </a:solidFill>
              </a:rPr>
              <a:t>11900</a:t>
            </a:r>
            <a:endParaRPr lang="en-US" sz="1400">
              <a:solidFill>
                <a:schemeClr val="tx2"/>
              </a:solidFill>
              <a:latin typeface="Times New Roman" pitchFamily="18" charset="0"/>
            </a:endParaRPr>
          </a:p>
        </p:txBody>
      </p:sp>
      <p:sp>
        <p:nvSpPr>
          <p:cNvPr id="364578" name="Line 34"/>
          <p:cNvSpPr>
            <a:spLocks noChangeShapeType="1"/>
          </p:cNvSpPr>
          <p:nvPr/>
        </p:nvSpPr>
        <p:spPr bwMode="auto">
          <a:xfrm>
            <a:off x="6144834" y="6043376"/>
            <a:ext cx="1587" cy="19050"/>
          </a:xfrm>
          <a:prstGeom prst="line">
            <a:avLst/>
          </a:prstGeom>
          <a:noFill/>
          <a:ln w="1588">
            <a:solidFill>
              <a:schemeClr val="tx2"/>
            </a:solidFill>
            <a:round/>
            <a:headEnd/>
            <a:tailEnd/>
          </a:ln>
        </p:spPr>
        <p:txBody>
          <a:bodyPr/>
          <a:lstStyle/>
          <a:p>
            <a:endParaRPr lang="en-US"/>
          </a:p>
        </p:txBody>
      </p:sp>
      <p:sp>
        <p:nvSpPr>
          <p:cNvPr id="364579" name="Line 35"/>
          <p:cNvSpPr>
            <a:spLocks noChangeShapeType="1"/>
          </p:cNvSpPr>
          <p:nvPr/>
        </p:nvSpPr>
        <p:spPr bwMode="auto">
          <a:xfrm>
            <a:off x="6144834" y="3903426"/>
            <a:ext cx="1587" cy="20637"/>
          </a:xfrm>
          <a:prstGeom prst="line">
            <a:avLst/>
          </a:prstGeom>
          <a:noFill/>
          <a:ln w="1588">
            <a:solidFill>
              <a:schemeClr val="tx2"/>
            </a:solidFill>
            <a:round/>
            <a:headEnd/>
            <a:tailEnd/>
          </a:ln>
        </p:spPr>
        <p:txBody>
          <a:bodyPr/>
          <a:lstStyle/>
          <a:p>
            <a:endParaRPr lang="en-US"/>
          </a:p>
        </p:txBody>
      </p:sp>
      <p:sp>
        <p:nvSpPr>
          <p:cNvPr id="364580" name="Line 36"/>
          <p:cNvSpPr>
            <a:spLocks noChangeShapeType="1"/>
          </p:cNvSpPr>
          <p:nvPr/>
        </p:nvSpPr>
        <p:spPr bwMode="auto">
          <a:xfrm>
            <a:off x="6284534" y="6043376"/>
            <a:ext cx="1587" cy="19050"/>
          </a:xfrm>
          <a:prstGeom prst="line">
            <a:avLst/>
          </a:prstGeom>
          <a:noFill/>
          <a:ln w="1588">
            <a:solidFill>
              <a:schemeClr val="tx2"/>
            </a:solidFill>
            <a:round/>
            <a:headEnd/>
            <a:tailEnd/>
          </a:ln>
        </p:spPr>
        <p:txBody>
          <a:bodyPr/>
          <a:lstStyle/>
          <a:p>
            <a:endParaRPr lang="en-US"/>
          </a:p>
        </p:txBody>
      </p:sp>
      <p:sp>
        <p:nvSpPr>
          <p:cNvPr id="364581" name="Line 37"/>
          <p:cNvSpPr>
            <a:spLocks noChangeShapeType="1"/>
          </p:cNvSpPr>
          <p:nvPr/>
        </p:nvSpPr>
        <p:spPr bwMode="auto">
          <a:xfrm>
            <a:off x="6284534" y="3903426"/>
            <a:ext cx="1587" cy="20637"/>
          </a:xfrm>
          <a:prstGeom prst="line">
            <a:avLst/>
          </a:prstGeom>
          <a:noFill/>
          <a:ln w="1588">
            <a:solidFill>
              <a:schemeClr val="tx2"/>
            </a:solidFill>
            <a:round/>
            <a:headEnd/>
            <a:tailEnd/>
          </a:ln>
        </p:spPr>
        <p:txBody>
          <a:bodyPr/>
          <a:lstStyle/>
          <a:p>
            <a:endParaRPr lang="en-US"/>
          </a:p>
        </p:txBody>
      </p:sp>
      <p:sp>
        <p:nvSpPr>
          <p:cNvPr id="364582" name="Line 38"/>
          <p:cNvSpPr>
            <a:spLocks noChangeShapeType="1"/>
          </p:cNvSpPr>
          <p:nvPr/>
        </p:nvSpPr>
        <p:spPr bwMode="auto">
          <a:xfrm>
            <a:off x="6424234" y="6043376"/>
            <a:ext cx="0" cy="19050"/>
          </a:xfrm>
          <a:prstGeom prst="line">
            <a:avLst/>
          </a:prstGeom>
          <a:noFill/>
          <a:ln w="1588">
            <a:solidFill>
              <a:schemeClr val="tx2"/>
            </a:solidFill>
            <a:round/>
            <a:headEnd/>
            <a:tailEnd/>
          </a:ln>
        </p:spPr>
        <p:txBody>
          <a:bodyPr/>
          <a:lstStyle/>
          <a:p>
            <a:endParaRPr lang="en-US"/>
          </a:p>
        </p:txBody>
      </p:sp>
      <p:sp>
        <p:nvSpPr>
          <p:cNvPr id="364583" name="Line 39"/>
          <p:cNvSpPr>
            <a:spLocks noChangeShapeType="1"/>
          </p:cNvSpPr>
          <p:nvPr/>
        </p:nvSpPr>
        <p:spPr bwMode="auto">
          <a:xfrm>
            <a:off x="6424234" y="3903426"/>
            <a:ext cx="0" cy="20637"/>
          </a:xfrm>
          <a:prstGeom prst="line">
            <a:avLst/>
          </a:prstGeom>
          <a:noFill/>
          <a:ln w="1588">
            <a:solidFill>
              <a:schemeClr val="tx2"/>
            </a:solidFill>
            <a:round/>
            <a:headEnd/>
            <a:tailEnd/>
          </a:ln>
        </p:spPr>
        <p:txBody>
          <a:bodyPr/>
          <a:lstStyle/>
          <a:p>
            <a:endParaRPr lang="en-US"/>
          </a:p>
        </p:txBody>
      </p:sp>
      <p:sp>
        <p:nvSpPr>
          <p:cNvPr id="364584" name="Line 40"/>
          <p:cNvSpPr>
            <a:spLocks noChangeShapeType="1"/>
          </p:cNvSpPr>
          <p:nvPr/>
        </p:nvSpPr>
        <p:spPr bwMode="auto">
          <a:xfrm>
            <a:off x="6562346" y="6043376"/>
            <a:ext cx="1588" cy="19050"/>
          </a:xfrm>
          <a:prstGeom prst="line">
            <a:avLst/>
          </a:prstGeom>
          <a:noFill/>
          <a:ln w="1588">
            <a:solidFill>
              <a:schemeClr val="tx2"/>
            </a:solidFill>
            <a:round/>
            <a:headEnd/>
            <a:tailEnd/>
          </a:ln>
        </p:spPr>
        <p:txBody>
          <a:bodyPr/>
          <a:lstStyle/>
          <a:p>
            <a:endParaRPr lang="en-US"/>
          </a:p>
        </p:txBody>
      </p:sp>
      <p:sp>
        <p:nvSpPr>
          <p:cNvPr id="364585" name="Line 41"/>
          <p:cNvSpPr>
            <a:spLocks noChangeShapeType="1"/>
          </p:cNvSpPr>
          <p:nvPr/>
        </p:nvSpPr>
        <p:spPr bwMode="auto">
          <a:xfrm>
            <a:off x="6562346" y="3903426"/>
            <a:ext cx="1588" cy="20637"/>
          </a:xfrm>
          <a:prstGeom prst="line">
            <a:avLst/>
          </a:prstGeom>
          <a:noFill/>
          <a:ln w="1588">
            <a:solidFill>
              <a:schemeClr val="tx2"/>
            </a:solidFill>
            <a:round/>
            <a:headEnd/>
            <a:tailEnd/>
          </a:ln>
        </p:spPr>
        <p:txBody>
          <a:bodyPr/>
          <a:lstStyle/>
          <a:p>
            <a:endParaRPr lang="en-US"/>
          </a:p>
        </p:txBody>
      </p:sp>
      <p:sp>
        <p:nvSpPr>
          <p:cNvPr id="364586" name="Line 42"/>
          <p:cNvSpPr>
            <a:spLocks noChangeShapeType="1"/>
          </p:cNvSpPr>
          <p:nvPr/>
        </p:nvSpPr>
        <p:spPr bwMode="auto">
          <a:xfrm>
            <a:off x="6702046" y="6022738"/>
            <a:ext cx="1588" cy="39688"/>
          </a:xfrm>
          <a:prstGeom prst="line">
            <a:avLst/>
          </a:prstGeom>
          <a:noFill/>
          <a:ln w="1588">
            <a:solidFill>
              <a:schemeClr val="tx2"/>
            </a:solidFill>
            <a:round/>
            <a:headEnd/>
            <a:tailEnd/>
          </a:ln>
        </p:spPr>
        <p:txBody>
          <a:bodyPr/>
          <a:lstStyle/>
          <a:p>
            <a:endParaRPr lang="en-US"/>
          </a:p>
        </p:txBody>
      </p:sp>
      <p:sp>
        <p:nvSpPr>
          <p:cNvPr id="364587" name="Line 43"/>
          <p:cNvSpPr>
            <a:spLocks noChangeShapeType="1"/>
          </p:cNvSpPr>
          <p:nvPr/>
        </p:nvSpPr>
        <p:spPr bwMode="auto">
          <a:xfrm flipV="1">
            <a:off x="6702046" y="3903426"/>
            <a:ext cx="1588" cy="41275"/>
          </a:xfrm>
          <a:prstGeom prst="line">
            <a:avLst/>
          </a:prstGeom>
          <a:noFill/>
          <a:ln w="1588">
            <a:solidFill>
              <a:schemeClr val="tx2"/>
            </a:solidFill>
            <a:round/>
            <a:headEnd/>
            <a:tailEnd/>
          </a:ln>
        </p:spPr>
        <p:txBody>
          <a:bodyPr/>
          <a:lstStyle/>
          <a:p>
            <a:endParaRPr lang="en-US"/>
          </a:p>
        </p:txBody>
      </p:sp>
      <p:sp>
        <p:nvSpPr>
          <p:cNvPr id="364588" name="Rectangle 44"/>
          <p:cNvSpPr>
            <a:spLocks noChangeArrowheads="1"/>
          </p:cNvSpPr>
          <p:nvPr/>
        </p:nvSpPr>
        <p:spPr bwMode="auto">
          <a:xfrm>
            <a:off x="6584571" y="6098938"/>
            <a:ext cx="492125" cy="212725"/>
          </a:xfrm>
          <a:prstGeom prst="rect">
            <a:avLst/>
          </a:prstGeom>
          <a:noFill/>
          <a:ln w="9525">
            <a:noFill/>
            <a:miter lim="800000"/>
            <a:headEnd/>
            <a:tailEnd/>
          </a:ln>
        </p:spPr>
        <p:txBody>
          <a:bodyPr wrap="none" lIns="0" tIns="0" rIns="0" bIns="0">
            <a:spAutoFit/>
          </a:bodyPr>
          <a:lstStyle/>
          <a:p>
            <a:r>
              <a:rPr lang="en-US" sz="1400" b="0">
                <a:solidFill>
                  <a:schemeClr val="tx2"/>
                </a:solidFill>
              </a:rPr>
              <a:t>11920</a:t>
            </a:r>
            <a:endParaRPr lang="en-US" sz="1400">
              <a:solidFill>
                <a:schemeClr val="tx2"/>
              </a:solidFill>
              <a:latin typeface="Times New Roman" pitchFamily="18" charset="0"/>
            </a:endParaRPr>
          </a:p>
        </p:txBody>
      </p:sp>
      <p:sp>
        <p:nvSpPr>
          <p:cNvPr id="364589" name="Freeform 45"/>
          <p:cNvSpPr>
            <a:spLocks/>
          </p:cNvSpPr>
          <p:nvPr/>
        </p:nvSpPr>
        <p:spPr bwMode="auto">
          <a:xfrm>
            <a:off x="4616071" y="4924188"/>
            <a:ext cx="2090738" cy="1074738"/>
          </a:xfrm>
          <a:custGeom>
            <a:avLst/>
            <a:gdLst/>
            <a:ahLst/>
            <a:cxnLst>
              <a:cxn ang="0">
                <a:pos x="18" y="940"/>
              </a:cxn>
              <a:cxn ang="0">
                <a:pos x="59" y="938"/>
              </a:cxn>
              <a:cxn ang="0">
                <a:pos x="101" y="936"/>
              </a:cxn>
              <a:cxn ang="0">
                <a:pos x="143" y="935"/>
              </a:cxn>
              <a:cxn ang="0">
                <a:pos x="184" y="930"/>
              </a:cxn>
              <a:cxn ang="0">
                <a:pos x="226" y="928"/>
              </a:cxn>
              <a:cxn ang="0">
                <a:pos x="267" y="923"/>
              </a:cxn>
              <a:cxn ang="0">
                <a:pos x="309" y="914"/>
              </a:cxn>
              <a:cxn ang="0">
                <a:pos x="351" y="900"/>
              </a:cxn>
              <a:cxn ang="0">
                <a:pos x="392" y="880"/>
              </a:cxn>
              <a:cxn ang="0">
                <a:pos x="433" y="835"/>
              </a:cxn>
              <a:cxn ang="0">
                <a:pos x="475" y="761"/>
              </a:cxn>
              <a:cxn ang="0">
                <a:pos x="517" y="637"/>
              </a:cxn>
              <a:cxn ang="0">
                <a:pos x="558" y="501"/>
              </a:cxn>
              <a:cxn ang="0">
                <a:pos x="599" y="187"/>
              </a:cxn>
              <a:cxn ang="0">
                <a:pos x="642" y="0"/>
              </a:cxn>
              <a:cxn ang="0">
                <a:pos x="683" y="118"/>
              </a:cxn>
              <a:cxn ang="0">
                <a:pos x="724" y="364"/>
              </a:cxn>
              <a:cxn ang="0">
                <a:pos x="766" y="498"/>
              </a:cxn>
              <a:cxn ang="0">
                <a:pos x="808" y="560"/>
              </a:cxn>
              <a:cxn ang="0">
                <a:pos x="849" y="591"/>
              </a:cxn>
              <a:cxn ang="0">
                <a:pos x="890" y="599"/>
              </a:cxn>
              <a:cxn ang="0">
                <a:pos x="932" y="605"/>
              </a:cxn>
              <a:cxn ang="0">
                <a:pos x="974" y="612"/>
              </a:cxn>
              <a:cxn ang="0">
                <a:pos x="1015" y="617"/>
              </a:cxn>
              <a:cxn ang="0">
                <a:pos x="1057" y="623"/>
              </a:cxn>
              <a:cxn ang="0">
                <a:pos x="1098" y="622"/>
              </a:cxn>
              <a:cxn ang="0">
                <a:pos x="1140" y="615"/>
              </a:cxn>
              <a:cxn ang="0">
                <a:pos x="1182" y="607"/>
              </a:cxn>
              <a:cxn ang="0">
                <a:pos x="1223" y="604"/>
              </a:cxn>
              <a:cxn ang="0">
                <a:pos x="1264" y="604"/>
              </a:cxn>
              <a:cxn ang="0">
                <a:pos x="1306" y="611"/>
              </a:cxn>
              <a:cxn ang="0">
                <a:pos x="1348" y="619"/>
              </a:cxn>
              <a:cxn ang="0">
                <a:pos x="1389" y="631"/>
              </a:cxn>
              <a:cxn ang="0">
                <a:pos x="1430" y="637"/>
              </a:cxn>
              <a:cxn ang="0">
                <a:pos x="1473" y="640"/>
              </a:cxn>
              <a:cxn ang="0">
                <a:pos x="1514" y="650"/>
              </a:cxn>
              <a:cxn ang="0">
                <a:pos x="1555" y="657"/>
              </a:cxn>
              <a:cxn ang="0">
                <a:pos x="1598" y="659"/>
              </a:cxn>
              <a:cxn ang="0">
                <a:pos x="1639" y="670"/>
              </a:cxn>
              <a:cxn ang="0">
                <a:pos x="1680" y="676"/>
              </a:cxn>
              <a:cxn ang="0">
                <a:pos x="1722" y="684"/>
              </a:cxn>
              <a:cxn ang="0">
                <a:pos x="1764" y="692"/>
              </a:cxn>
              <a:cxn ang="0">
                <a:pos x="1805" y="699"/>
              </a:cxn>
              <a:cxn ang="0">
                <a:pos x="1846" y="712"/>
              </a:cxn>
              <a:cxn ang="0">
                <a:pos x="1888" y="719"/>
              </a:cxn>
              <a:cxn ang="0">
                <a:pos x="1930" y="726"/>
              </a:cxn>
              <a:cxn ang="0">
                <a:pos x="1971" y="731"/>
              </a:cxn>
              <a:cxn ang="0">
                <a:pos x="2013" y="736"/>
              </a:cxn>
              <a:cxn ang="0">
                <a:pos x="2054" y="738"/>
              </a:cxn>
              <a:cxn ang="0">
                <a:pos x="2096" y="739"/>
              </a:cxn>
              <a:cxn ang="0">
                <a:pos x="2138" y="740"/>
              </a:cxn>
              <a:cxn ang="0">
                <a:pos x="2179" y="741"/>
              </a:cxn>
              <a:cxn ang="0">
                <a:pos x="2283" y="737"/>
              </a:cxn>
              <a:cxn ang="0">
                <a:pos x="2449" y="727"/>
              </a:cxn>
            </a:cxnLst>
            <a:rect l="0" t="0" r="r" b="b"/>
            <a:pathLst>
              <a:path w="2495" h="942">
                <a:moveTo>
                  <a:pt x="0" y="942"/>
                </a:moveTo>
                <a:lnTo>
                  <a:pt x="18" y="940"/>
                </a:lnTo>
                <a:lnTo>
                  <a:pt x="39" y="940"/>
                </a:lnTo>
                <a:lnTo>
                  <a:pt x="59" y="938"/>
                </a:lnTo>
                <a:lnTo>
                  <a:pt x="80" y="938"/>
                </a:lnTo>
                <a:lnTo>
                  <a:pt x="101" y="936"/>
                </a:lnTo>
                <a:lnTo>
                  <a:pt x="121" y="936"/>
                </a:lnTo>
                <a:lnTo>
                  <a:pt x="143" y="935"/>
                </a:lnTo>
                <a:lnTo>
                  <a:pt x="164" y="933"/>
                </a:lnTo>
                <a:lnTo>
                  <a:pt x="184" y="930"/>
                </a:lnTo>
                <a:lnTo>
                  <a:pt x="205" y="929"/>
                </a:lnTo>
                <a:lnTo>
                  <a:pt x="226" y="928"/>
                </a:lnTo>
                <a:lnTo>
                  <a:pt x="246" y="925"/>
                </a:lnTo>
                <a:lnTo>
                  <a:pt x="267" y="923"/>
                </a:lnTo>
                <a:lnTo>
                  <a:pt x="288" y="919"/>
                </a:lnTo>
                <a:lnTo>
                  <a:pt x="309" y="914"/>
                </a:lnTo>
                <a:lnTo>
                  <a:pt x="330" y="909"/>
                </a:lnTo>
                <a:lnTo>
                  <a:pt x="351" y="900"/>
                </a:lnTo>
                <a:lnTo>
                  <a:pt x="371" y="894"/>
                </a:lnTo>
                <a:lnTo>
                  <a:pt x="392" y="880"/>
                </a:lnTo>
                <a:lnTo>
                  <a:pt x="413" y="857"/>
                </a:lnTo>
                <a:lnTo>
                  <a:pt x="433" y="835"/>
                </a:lnTo>
                <a:lnTo>
                  <a:pt x="454" y="801"/>
                </a:lnTo>
                <a:lnTo>
                  <a:pt x="475" y="761"/>
                </a:lnTo>
                <a:lnTo>
                  <a:pt x="496" y="709"/>
                </a:lnTo>
                <a:lnTo>
                  <a:pt x="517" y="637"/>
                </a:lnTo>
                <a:lnTo>
                  <a:pt x="537" y="560"/>
                </a:lnTo>
                <a:lnTo>
                  <a:pt x="558" y="501"/>
                </a:lnTo>
                <a:lnTo>
                  <a:pt x="579" y="345"/>
                </a:lnTo>
                <a:lnTo>
                  <a:pt x="599" y="187"/>
                </a:lnTo>
                <a:lnTo>
                  <a:pt x="620" y="77"/>
                </a:lnTo>
                <a:lnTo>
                  <a:pt x="642" y="0"/>
                </a:lnTo>
                <a:lnTo>
                  <a:pt x="662" y="31"/>
                </a:lnTo>
                <a:lnTo>
                  <a:pt x="683" y="118"/>
                </a:lnTo>
                <a:lnTo>
                  <a:pt x="704" y="274"/>
                </a:lnTo>
                <a:lnTo>
                  <a:pt x="724" y="364"/>
                </a:lnTo>
                <a:lnTo>
                  <a:pt x="745" y="444"/>
                </a:lnTo>
                <a:lnTo>
                  <a:pt x="766" y="498"/>
                </a:lnTo>
                <a:lnTo>
                  <a:pt x="786" y="534"/>
                </a:lnTo>
                <a:lnTo>
                  <a:pt x="808" y="560"/>
                </a:lnTo>
                <a:lnTo>
                  <a:pt x="829" y="580"/>
                </a:lnTo>
                <a:lnTo>
                  <a:pt x="849" y="591"/>
                </a:lnTo>
                <a:lnTo>
                  <a:pt x="870" y="597"/>
                </a:lnTo>
                <a:lnTo>
                  <a:pt x="890" y="599"/>
                </a:lnTo>
                <a:lnTo>
                  <a:pt x="911" y="607"/>
                </a:lnTo>
                <a:lnTo>
                  <a:pt x="932" y="605"/>
                </a:lnTo>
                <a:lnTo>
                  <a:pt x="952" y="609"/>
                </a:lnTo>
                <a:lnTo>
                  <a:pt x="974" y="612"/>
                </a:lnTo>
                <a:lnTo>
                  <a:pt x="995" y="613"/>
                </a:lnTo>
                <a:lnTo>
                  <a:pt x="1015" y="617"/>
                </a:lnTo>
                <a:lnTo>
                  <a:pt x="1036" y="621"/>
                </a:lnTo>
                <a:lnTo>
                  <a:pt x="1057" y="623"/>
                </a:lnTo>
                <a:lnTo>
                  <a:pt x="1077" y="621"/>
                </a:lnTo>
                <a:lnTo>
                  <a:pt x="1098" y="622"/>
                </a:lnTo>
                <a:lnTo>
                  <a:pt x="1120" y="617"/>
                </a:lnTo>
                <a:lnTo>
                  <a:pt x="1140" y="615"/>
                </a:lnTo>
                <a:lnTo>
                  <a:pt x="1161" y="613"/>
                </a:lnTo>
                <a:lnTo>
                  <a:pt x="1182" y="607"/>
                </a:lnTo>
                <a:lnTo>
                  <a:pt x="1202" y="603"/>
                </a:lnTo>
                <a:lnTo>
                  <a:pt x="1223" y="604"/>
                </a:lnTo>
                <a:lnTo>
                  <a:pt x="1244" y="603"/>
                </a:lnTo>
                <a:lnTo>
                  <a:pt x="1264" y="604"/>
                </a:lnTo>
                <a:lnTo>
                  <a:pt x="1286" y="610"/>
                </a:lnTo>
                <a:lnTo>
                  <a:pt x="1306" y="611"/>
                </a:lnTo>
                <a:lnTo>
                  <a:pt x="1327" y="617"/>
                </a:lnTo>
                <a:lnTo>
                  <a:pt x="1348" y="619"/>
                </a:lnTo>
                <a:lnTo>
                  <a:pt x="1368" y="623"/>
                </a:lnTo>
                <a:lnTo>
                  <a:pt x="1389" y="631"/>
                </a:lnTo>
                <a:lnTo>
                  <a:pt x="1410" y="633"/>
                </a:lnTo>
                <a:lnTo>
                  <a:pt x="1430" y="637"/>
                </a:lnTo>
                <a:lnTo>
                  <a:pt x="1452" y="634"/>
                </a:lnTo>
                <a:lnTo>
                  <a:pt x="1473" y="640"/>
                </a:lnTo>
                <a:lnTo>
                  <a:pt x="1493" y="640"/>
                </a:lnTo>
                <a:lnTo>
                  <a:pt x="1514" y="650"/>
                </a:lnTo>
                <a:lnTo>
                  <a:pt x="1535" y="648"/>
                </a:lnTo>
                <a:lnTo>
                  <a:pt x="1555" y="657"/>
                </a:lnTo>
                <a:lnTo>
                  <a:pt x="1576" y="658"/>
                </a:lnTo>
                <a:lnTo>
                  <a:pt x="1598" y="659"/>
                </a:lnTo>
                <a:lnTo>
                  <a:pt x="1618" y="666"/>
                </a:lnTo>
                <a:lnTo>
                  <a:pt x="1639" y="670"/>
                </a:lnTo>
                <a:lnTo>
                  <a:pt x="1660" y="672"/>
                </a:lnTo>
                <a:lnTo>
                  <a:pt x="1680" y="676"/>
                </a:lnTo>
                <a:lnTo>
                  <a:pt x="1701" y="680"/>
                </a:lnTo>
                <a:lnTo>
                  <a:pt x="1722" y="684"/>
                </a:lnTo>
                <a:lnTo>
                  <a:pt x="1742" y="688"/>
                </a:lnTo>
                <a:lnTo>
                  <a:pt x="1764" y="692"/>
                </a:lnTo>
                <a:lnTo>
                  <a:pt x="1784" y="694"/>
                </a:lnTo>
                <a:lnTo>
                  <a:pt x="1805" y="699"/>
                </a:lnTo>
                <a:lnTo>
                  <a:pt x="1826" y="707"/>
                </a:lnTo>
                <a:lnTo>
                  <a:pt x="1846" y="712"/>
                </a:lnTo>
                <a:lnTo>
                  <a:pt x="1867" y="716"/>
                </a:lnTo>
                <a:lnTo>
                  <a:pt x="1888" y="719"/>
                </a:lnTo>
                <a:lnTo>
                  <a:pt x="1908" y="723"/>
                </a:lnTo>
                <a:lnTo>
                  <a:pt x="1930" y="726"/>
                </a:lnTo>
                <a:lnTo>
                  <a:pt x="1951" y="725"/>
                </a:lnTo>
                <a:lnTo>
                  <a:pt x="1971" y="731"/>
                </a:lnTo>
                <a:lnTo>
                  <a:pt x="1992" y="732"/>
                </a:lnTo>
                <a:lnTo>
                  <a:pt x="2013" y="736"/>
                </a:lnTo>
                <a:lnTo>
                  <a:pt x="2033" y="736"/>
                </a:lnTo>
                <a:lnTo>
                  <a:pt x="2054" y="738"/>
                </a:lnTo>
                <a:lnTo>
                  <a:pt x="2075" y="741"/>
                </a:lnTo>
                <a:lnTo>
                  <a:pt x="2096" y="739"/>
                </a:lnTo>
                <a:lnTo>
                  <a:pt x="2117" y="739"/>
                </a:lnTo>
                <a:lnTo>
                  <a:pt x="2138" y="740"/>
                </a:lnTo>
                <a:lnTo>
                  <a:pt x="2158" y="741"/>
                </a:lnTo>
                <a:lnTo>
                  <a:pt x="2179" y="741"/>
                </a:lnTo>
                <a:lnTo>
                  <a:pt x="2199" y="740"/>
                </a:lnTo>
                <a:lnTo>
                  <a:pt x="2283" y="737"/>
                </a:lnTo>
                <a:lnTo>
                  <a:pt x="2366" y="731"/>
                </a:lnTo>
                <a:lnTo>
                  <a:pt x="2449" y="727"/>
                </a:lnTo>
                <a:lnTo>
                  <a:pt x="2495" y="723"/>
                </a:lnTo>
              </a:path>
            </a:pathLst>
          </a:custGeom>
          <a:noFill/>
          <a:ln w="12700" cmpd="sng">
            <a:solidFill>
              <a:srgbClr val="FF0000"/>
            </a:solidFill>
            <a:prstDash val="solid"/>
            <a:round/>
            <a:headEnd/>
            <a:tailEnd/>
          </a:ln>
        </p:spPr>
        <p:txBody>
          <a:bodyPr/>
          <a:lstStyle/>
          <a:p>
            <a:endParaRPr lang="en-US"/>
          </a:p>
        </p:txBody>
      </p:sp>
      <p:sp>
        <p:nvSpPr>
          <p:cNvPr id="364590" name="Freeform 46"/>
          <p:cNvSpPr>
            <a:spLocks/>
          </p:cNvSpPr>
          <p:nvPr/>
        </p:nvSpPr>
        <p:spPr bwMode="auto">
          <a:xfrm>
            <a:off x="4612896" y="4247913"/>
            <a:ext cx="2089150" cy="1057275"/>
          </a:xfrm>
          <a:custGeom>
            <a:avLst/>
            <a:gdLst/>
            <a:ahLst/>
            <a:cxnLst>
              <a:cxn ang="0">
                <a:pos x="18" y="927"/>
              </a:cxn>
              <a:cxn ang="0">
                <a:pos x="59" y="925"/>
              </a:cxn>
              <a:cxn ang="0">
                <a:pos x="101" y="924"/>
              </a:cxn>
              <a:cxn ang="0">
                <a:pos x="143" y="923"/>
              </a:cxn>
              <a:cxn ang="0">
                <a:pos x="184" y="919"/>
              </a:cxn>
              <a:cxn ang="0">
                <a:pos x="226" y="915"/>
              </a:cxn>
              <a:cxn ang="0">
                <a:pos x="267" y="909"/>
              </a:cxn>
              <a:cxn ang="0">
                <a:pos x="309" y="902"/>
              </a:cxn>
              <a:cxn ang="0">
                <a:pos x="351" y="887"/>
              </a:cxn>
              <a:cxn ang="0">
                <a:pos x="392" y="865"/>
              </a:cxn>
              <a:cxn ang="0">
                <a:pos x="433" y="827"/>
              </a:cxn>
              <a:cxn ang="0">
                <a:pos x="475" y="758"/>
              </a:cxn>
              <a:cxn ang="0">
                <a:pos x="517" y="659"/>
              </a:cxn>
              <a:cxn ang="0">
                <a:pos x="558" y="449"/>
              </a:cxn>
              <a:cxn ang="0">
                <a:pos x="599" y="174"/>
              </a:cxn>
              <a:cxn ang="0">
                <a:pos x="642" y="0"/>
              </a:cxn>
              <a:cxn ang="0">
                <a:pos x="683" y="56"/>
              </a:cxn>
              <a:cxn ang="0">
                <a:pos x="724" y="335"/>
              </a:cxn>
              <a:cxn ang="0">
                <a:pos x="766" y="485"/>
              </a:cxn>
              <a:cxn ang="0">
                <a:pos x="808" y="544"/>
              </a:cxn>
              <a:cxn ang="0">
                <a:pos x="849" y="568"/>
              </a:cxn>
              <a:cxn ang="0">
                <a:pos x="890" y="572"/>
              </a:cxn>
              <a:cxn ang="0">
                <a:pos x="932" y="566"/>
              </a:cxn>
              <a:cxn ang="0">
                <a:pos x="974" y="572"/>
              </a:cxn>
              <a:cxn ang="0">
                <a:pos x="1015" y="585"/>
              </a:cxn>
              <a:cxn ang="0">
                <a:pos x="1057" y="601"/>
              </a:cxn>
              <a:cxn ang="0">
                <a:pos x="1098" y="610"/>
              </a:cxn>
              <a:cxn ang="0">
                <a:pos x="1140" y="617"/>
              </a:cxn>
              <a:cxn ang="0">
                <a:pos x="1182" y="618"/>
              </a:cxn>
              <a:cxn ang="0">
                <a:pos x="1223" y="616"/>
              </a:cxn>
              <a:cxn ang="0">
                <a:pos x="1264" y="619"/>
              </a:cxn>
              <a:cxn ang="0">
                <a:pos x="1306" y="620"/>
              </a:cxn>
              <a:cxn ang="0">
                <a:pos x="1348" y="615"/>
              </a:cxn>
              <a:cxn ang="0">
                <a:pos x="1389" y="624"/>
              </a:cxn>
              <a:cxn ang="0">
                <a:pos x="1430" y="621"/>
              </a:cxn>
              <a:cxn ang="0">
                <a:pos x="1473" y="631"/>
              </a:cxn>
              <a:cxn ang="0">
                <a:pos x="1514" y="629"/>
              </a:cxn>
              <a:cxn ang="0">
                <a:pos x="1555" y="630"/>
              </a:cxn>
              <a:cxn ang="0">
                <a:pos x="1598" y="639"/>
              </a:cxn>
              <a:cxn ang="0">
                <a:pos x="1639" y="645"/>
              </a:cxn>
              <a:cxn ang="0">
                <a:pos x="1680" y="655"/>
              </a:cxn>
              <a:cxn ang="0">
                <a:pos x="1722" y="664"/>
              </a:cxn>
              <a:cxn ang="0">
                <a:pos x="1764" y="673"/>
              </a:cxn>
              <a:cxn ang="0">
                <a:pos x="1805" y="680"/>
              </a:cxn>
              <a:cxn ang="0">
                <a:pos x="1846" y="692"/>
              </a:cxn>
              <a:cxn ang="0">
                <a:pos x="1888" y="696"/>
              </a:cxn>
              <a:cxn ang="0">
                <a:pos x="1930" y="709"/>
              </a:cxn>
              <a:cxn ang="0">
                <a:pos x="1971" y="715"/>
              </a:cxn>
              <a:cxn ang="0">
                <a:pos x="2013" y="717"/>
              </a:cxn>
              <a:cxn ang="0">
                <a:pos x="2054" y="716"/>
              </a:cxn>
              <a:cxn ang="0">
                <a:pos x="2096" y="725"/>
              </a:cxn>
              <a:cxn ang="0">
                <a:pos x="2138" y="724"/>
              </a:cxn>
              <a:cxn ang="0">
                <a:pos x="2179" y="726"/>
              </a:cxn>
              <a:cxn ang="0">
                <a:pos x="2283" y="722"/>
              </a:cxn>
              <a:cxn ang="0">
                <a:pos x="2449" y="710"/>
              </a:cxn>
            </a:cxnLst>
            <a:rect l="0" t="0" r="r" b="b"/>
            <a:pathLst>
              <a:path w="2495" h="927">
                <a:moveTo>
                  <a:pt x="0" y="927"/>
                </a:moveTo>
                <a:lnTo>
                  <a:pt x="18" y="927"/>
                </a:lnTo>
                <a:lnTo>
                  <a:pt x="39" y="926"/>
                </a:lnTo>
                <a:lnTo>
                  <a:pt x="59" y="925"/>
                </a:lnTo>
                <a:lnTo>
                  <a:pt x="80" y="924"/>
                </a:lnTo>
                <a:lnTo>
                  <a:pt x="101" y="924"/>
                </a:lnTo>
                <a:lnTo>
                  <a:pt x="121" y="923"/>
                </a:lnTo>
                <a:lnTo>
                  <a:pt x="143" y="923"/>
                </a:lnTo>
                <a:lnTo>
                  <a:pt x="164" y="920"/>
                </a:lnTo>
                <a:lnTo>
                  <a:pt x="184" y="919"/>
                </a:lnTo>
                <a:lnTo>
                  <a:pt x="205" y="916"/>
                </a:lnTo>
                <a:lnTo>
                  <a:pt x="226" y="915"/>
                </a:lnTo>
                <a:lnTo>
                  <a:pt x="246" y="913"/>
                </a:lnTo>
                <a:lnTo>
                  <a:pt x="267" y="909"/>
                </a:lnTo>
                <a:lnTo>
                  <a:pt x="288" y="903"/>
                </a:lnTo>
                <a:lnTo>
                  <a:pt x="309" y="902"/>
                </a:lnTo>
                <a:lnTo>
                  <a:pt x="330" y="895"/>
                </a:lnTo>
                <a:lnTo>
                  <a:pt x="351" y="887"/>
                </a:lnTo>
                <a:lnTo>
                  <a:pt x="371" y="878"/>
                </a:lnTo>
                <a:lnTo>
                  <a:pt x="392" y="865"/>
                </a:lnTo>
                <a:lnTo>
                  <a:pt x="413" y="848"/>
                </a:lnTo>
                <a:lnTo>
                  <a:pt x="433" y="827"/>
                </a:lnTo>
                <a:lnTo>
                  <a:pt x="454" y="795"/>
                </a:lnTo>
                <a:lnTo>
                  <a:pt x="475" y="758"/>
                </a:lnTo>
                <a:lnTo>
                  <a:pt x="496" y="718"/>
                </a:lnTo>
                <a:lnTo>
                  <a:pt x="517" y="659"/>
                </a:lnTo>
                <a:lnTo>
                  <a:pt x="537" y="566"/>
                </a:lnTo>
                <a:lnTo>
                  <a:pt x="558" y="449"/>
                </a:lnTo>
                <a:lnTo>
                  <a:pt x="579" y="304"/>
                </a:lnTo>
                <a:lnTo>
                  <a:pt x="599" y="174"/>
                </a:lnTo>
                <a:lnTo>
                  <a:pt x="620" y="44"/>
                </a:lnTo>
                <a:lnTo>
                  <a:pt x="642" y="0"/>
                </a:lnTo>
                <a:lnTo>
                  <a:pt x="662" y="16"/>
                </a:lnTo>
                <a:lnTo>
                  <a:pt x="683" y="56"/>
                </a:lnTo>
                <a:lnTo>
                  <a:pt x="704" y="220"/>
                </a:lnTo>
                <a:lnTo>
                  <a:pt x="724" y="335"/>
                </a:lnTo>
                <a:lnTo>
                  <a:pt x="745" y="385"/>
                </a:lnTo>
                <a:lnTo>
                  <a:pt x="766" y="485"/>
                </a:lnTo>
                <a:lnTo>
                  <a:pt x="786" y="522"/>
                </a:lnTo>
                <a:lnTo>
                  <a:pt x="808" y="544"/>
                </a:lnTo>
                <a:lnTo>
                  <a:pt x="829" y="560"/>
                </a:lnTo>
                <a:lnTo>
                  <a:pt x="849" y="568"/>
                </a:lnTo>
                <a:lnTo>
                  <a:pt x="870" y="566"/>
                </a:lnTo>
                <a:lnTo>
                  <a:pt x="890" y="572"/>
                </a:lnTo>
                <a:lnTo>
                  <a:pt x="911" y="568"/>
                </a:lnTo>
                <a:lnTo>
                  <a:pt x="932" y="566"/>
                </a:lnTo>
                <a:lnTo>
                  <a:pt x="952" y="569"/>
                </a:lnTo>
                <a:lnTo>
                  <a:pt x="974" y="572"/>
                </a:lnTo>
                <a:lnTo>
                  <a:pt x="995" y="586"/>
                </a:lnTo>
                <a:lnTo>
                  <a:pt x="1015" y="585"/>
                </a:lnTo>
                <a:lnTo>
                  <a:pt x="1036" y="595"/>
                </a:lnTo>
                <a:lnTo>
                  <a:pt x="1057" y="601"/>
                </a:lnTo>
                <a:lnTo>
                  <a:pt x="1077" y="606"/>
                </a:lnTo>
                <a:lnTo>
                  <a:pt x="1098" y="610"/>
                </a:lnTo>
                <a:lnTo>
                  <a:pt x="1120" y="616"/>
                </a:lnTo>
                <a:lnTo>
                  <a:pt x="1140" y="617"/>
                </a:lnTo>
                <a:lnTo>
                  <a:pt x="1161" y="617"/>
                </a:lnTo>
                <a:lnTo>
                  <a:pt x="1182" y="618"/>
                </a:lnTo>
                <a:lnTo>
                  <a:pt x="1202" y="614"/>
                </a:lnTo>
                <a:lnTo>
                  <a:pt x="1223" y="616"/>
                </a:lnTo>
                <a:lnTo>
                  <a:pt x="1244" y="614"/>
                </a:lnTo>
                <a:lnTo>
                  <a:pt x="1264" y="619"/>
                </a:lnTo>
                <a:lnTo>
                  <a:pt x="1286" y="615"/>
                </a:lnTo>
                <a:lnTo>
                  <a:pt x="1306" y="620"/>
                </a:lnTo>
                <a:lnTo>
                  <a:pt x="1327" y="620"/>
                </a:lnTo>
                <a:lnTo>
                  <a:pt x="1348" y="615"/>
                </a:lnTo>
                <a:lnTo>
                  <a:pt x="1368" y="624"/>
                </a:lnTo>
                <a:lnTo>
                  <a:pt x="1389" y="624"/>
                </a:lnTo>
                <a:lnTo>
                  <a:pt x="1410" y="623"/>
                </a:lnTo>
                <a:lnTo>
                  <a:pt x="1430" y="621"/>
                </a:lnTo>
                <a:lnTo>
                  <a:pt x="1452" y="628"/>
                </a:lnTo>
                <a:lnTo>
                  <a:pt x="1473" y="631"/>
                </a:lnTo>
                <a:lnTo>
                  <a:pt x="1493" y="628"/>
                </a:lnTo>
                <a:lnTo>
                  <a:pt x="1514" y="629"/>
                </a:lnTo>
                <a:lnTo>
                  <a:pt x="1535" y="627"/>
                </a:lnTo>
                <a:lnTo>
                  <a:pt x="1555" y="630"/>
                </a:lnTo>
                <a:lnTo>
                  <a:pt x="1576" y="639"/>
                </a:lnTo>
                <a:lnTo>
                  <a:pt x="1598" y="639"/>
                </a:lnTo>
                <a:lnTo>
                  <a:pt x="1618" y="645"/>
                </a:lnTo>
                <a:lnTo>
                  <a:pt x="1639" y="645"/>
                </a:lnTo>
                <a:lnTo>
                  <a:pt x="1660" y="653"/>
                </a:lnTo>
                <a:lnTo>
                  <a:pt x="1680" y="655"/>
                </a:lnTo>
                <a:lnTo>
                  <a:pt x="1701" y="660"/>
                </a:lnTo>
                <a:lnTo>
                  <a:pt x="1722" y="664"/>
                </a:lnTo>
                <a:lnTo>
                  <a:pt x="1742" y="666"/>
                </a:lnTo>
                <a:lnTo>
                  <a:pt x="1764" y="673"/>
                </a:lnTo>
                <a:lnTo>
                  <a:pt x="1784" y="674"/>
                </a:lnTo>
                <a:lnTo>
                  <a:pt x="1805" y="680"/>
                </a:lnTo>
                <a:lnTo>
                  <a:pt x="1826" y="687"/>
                </a:lnTo>
                <a:lnTo>
                  <a:pt x="1846" y="692"/>
                </a:lnTo>
                <a:lnTo>
                  <a:pt x="1867" y="690"/>
                </a:lnTo>
                <a:lnTo>
                  <a:pt x="1888" y="696"/>
                </a:lnTo>
                <a:lnTo>
                  <a:pt x="1908" y="703"/>
                </a:lnTo>
                <a:lnTo>
                  <a:pt x="1930" y="709"/>
                </a:lnTo>
                <a:lnTo>
                  <a:pt x="1951" y="712"/>
                </a:lnTo>
                <a:lnTo>
                  <a:pt x="1971" y="715"/>
                </a:lnTo>
                <a:lnTo>
                  <a:pt x="1992" y="713"/>
                </a:lnTo>
                <a:lnTo>
                  <a:pt x="2013" y="717"/>
                </a:lnTo>
                <a:lnTo>
                  <a:pt x="2033" y="722"/>
                </a:lnTo>
                <a:lnTo>
                  <a:pt x="2054" y="716"/>
                </a:lnTo>
                <a:lnTo>
                  <a:pt x="2075" y="725"/>
                </a:lnTo>
                <a:lnTo>
                  <a:pt x="2096" y="725"/>
                </a:lnTo>
                <a:lnTo>
                  <a:pt x="2117" y="723"/>
                </a:lnTo>
                <a:lnTo>
                  <a:pt x="2138" y="724"/>
                </a:lnTo>
                <a:lnTo>
                  <a:pt x="2158" y="720"/>
                </a:lnTo>
                <a:lnTo>
                  <a:pt x="2179" y="726"/>
                </a:lnTo>
                <a:lnTo>
                  <a:pt x="2199" y="723"/>
                </a:lnTo>
                <a:lnTo>
                  <a:pt x="2283" y="722"/>
                </a:lnTo>
                <a:lnTo>
                  <a:pt x="2366" y="716"/>
                </a:lnTo>
                <a:lnTo>
                  <a:pt x="2449" y="710"/>
                </a:lnTo>
                <a:lnTo>
                  <a:pt x="2495" y="706"/>
                </a:lnTo>
              </a:path>
            </a:pathLst>
          </a:custGeom>
          <a:noFill/>
          <a:ln w="12700" cmpd="sng">
            <a:solidFill>
              <a:srgbClr val="00CCFF"/>
            </a:solidFill>
            <a:prstDash val="solid"/>
            <a:round/>
            <a:headEnd/>
            <a:tailEnd/>
          </a:ln>
        </p:spPr>
        <p:txBody>
          <a:bodyPr/>
          <a:lstStyle/>
          <a:p>
            <a:endParaRPr lang="en-US"/>
          </a:p>
        </p:txBody>
      </p:sp>
      <p:sp>
        <p:nvSpPr>
          <p:cNvPr id="364591" name="Freeform 47"/>
          <p:cNvSpPr>
            <a:spLocks/>
          </p:cNvSpPr>
          <p:nvPr/>
        </p:nvSpPr>
        <p:spPr bwMode="auto">
          <a:xfrm>
            <a:off x="4601784" y="4595576"/>
            <a:ext cx="2063750" cy="1079500"/>
          </a:xfrm>
          <a:custGeom>
            <a:avLst/>
            <a:gdLst/>
            <a:ahLst/>
            <a:cxnLst>
              <a:cxn ang="0">
                <a:pos x="16" y="944"/>
              </a:cxn>
              <a:cxn ang="0">
                <a:pos x="42" y="945"/>
              </a:cxn>
              <a:cxn ang="0">
                <a:pos x="67" y="942"/>
              </a:cxn>
              <a:cxn ang="0">
                <a:pos x="92" y="941"/>
              </a:cxn>
              <a:cxn ang="0">
                <a:pos x="116" y="942"/>
              </a:cxn>
              <a:cxn ang="0">
                <a:pos x="141" y="944"/>
              </a:cxn>
              <a:cxn ang="0">
                <a:pos x="166" y="939"/>
              </a:cxn>
              <a:cxn ang="0">
                <a:pos x="191" y="937"/>
              </a:cxn>
              <a:cxn ang="0">
                <a:pos x="217" y="932"/>
              </a:cxn>
              <a:cxn ang="0">
                <a:pos x="241" y="934"/>
              </a:cxn>
              <a:cxn ang="0">
                <a:pos x="266" y="932"/>
              </a:cxn>
              <a:cxn ang="0">
                <a:pos x="291" y="927"/>
              </a:cxn>
              <a:cxn ang="0">
                <a:pos x="316" y="925"/>
              </a:cxn>
              <a:cxn ang="0">
                <a:pos x="341" y="920"/>
              </a:cxn>
              <a:cxn ang="0">
                <a:pos x="366" y="912"/>
              </a:cxn>
              <a:cxn ang="0">
                <a:pos x="390" y="900"/>
              </a:cxn>
              <a:cxn ang="0">
                <a:pos x="416" y="887"/>
              </a:cxn>
              <a:cxn ang="0">
                <a:pos x="441" y="871"/>
              </a:cxn>
              <a:cxn ang="0">
                <a:pos x="466" y="852"/>
              </a:cxn>
              <a:cxn ang="0">
                <a:pos x="491" y="817"/>
              </a:cxn>
              <a:cxn ang="0">
                <a:pos x="515" y="775"/>
              </a:cxn>
              <a:cxn ang="0">
                <a:pos x="541" y="718"/>
              </a:cxn>
              <a:cxn ang="0">
                <a:pos x="565" y="635"/>
              </a:cxn>
              <a:cxn ang="0">
                <a:pos x="591" y="498"/>
              </a:cxn>
              <a:cxn ang="0">
                <a:pos x="615" y="310"/>
              </a:cxn>
              <a:cxn ang="0">
                <a:pos x="640" y="130"/>
              </a:cxn>
              <a:cxn ang="0">
                <a:pos x="666" y="6"/>
              </a:cxn>
              <a:cxn ang="0">
                <a:pos x="690" y="25"/>
              </a:cxn>
              <a:cxn ang="0">
                <a:pos x="715" y="155"/>
              </a:cxn>
              <a:cxn ang="0">
                <a:pos x="740" y="308"/>
              </a:cxn>
              <a:cxn ang="0">
                <a:pos x="765" y="422"/>
              </a:cxn>
              <a:cxn ang="0">
                <a:pos x="790" y="506"/>
              </a:cxn>
              <a:cxn ang="0">
                <a:pos x="815" y="546"/>
              </a:cxn>
              <a:cxn ang="0">
                <a:pos x="839" y="561"/>
              </a:cxn>
              <a:cxn ang="0">
                <a:pos x="865" y="573"/>
              </a:cxn>
              <a:cxn ang="0">
                <a:pos x="889" y="575"/>
              </a:cxn>
              <a:cxn ang="0">
                <a:pos x="915" y="589"/>
              </a:cxn>
              <a:cxn ang="0">
                <a:pos x="940" y="597"/>
              </a:cxn>
              <a:cxn ang="0">
                <a:pos x="964" y="606"/>
              </a:cxn>
              <a:cxn ang="0">
                <a:pos x="989" y="613"/>
              </a:cxn>
              <a:cxn ang="0">
                <a:pos x="1014" y="623"/>
              </a:cxn>
              <a:cxn ang="0">
                <a:pos x="1039" y="631"/>
              </a:cxn>
              <a:cxn ang="0">
                <a:pos x="1064" y="633"/>
              </a:cxn>
              <a:cxn ang="0">
                <a:pos x="1089" y="640"/>
              </a:cxn>
              <a:cxn ang="0">
                <a:pos x="1113" y="642"/>
              </a:cxn>
              <a:cxn ang="0">
                <a:pos x="1139" y="639"/>
              </a:cxn>
              <a:cxn ang="0">
                <a:pos x="1164" y="639"/>
              </a:cxn>
              <a:cxn ang="0">
                <a:pos x="1189" y="630"/>
              </a:cxn>
              <a:cxn ang="0">
                <a:pos x="1214" y="623"/>
              </a:cxn>
              <a:cxn ang="0">
                <a:pos x="1238" y="620"/>
              </a:cxn>
              <a:cxn ang="0">
                <a:pos x="1264" y="613"/>
              </a:cxn>
              <a:cxn ang="0">
                <a:pos x="1288" y="605"/>
              </a:cxn>
              <a:cxn ang="0">
                <a:pos x="1314" y="602"/>
              </a:cxn>
              <a:cxn ang="0">
                <a:pos x="1338" y="602"/>
              </a:cxn>
              <a:cxn ang="0">
                <a:pos x="1363" y="601"/>
              </a:cxn>
              <a:cxn ang="0">
                <a:pos x="1389" y="602"/>
              </a:cxn>
              <a:cxn ang="0">
                <a:pos x="1595" y="653"/>
              </a:cxn>
              <a:cxn ang="0">
                <a:pos x="1843" y="705"/>
              </a:cxn>
              <a:cxn ang="0">
                <a:pos x="2133" y="741"/>
              </a:cxn>
              <a:cxn ang="0">
                <a:pos x="2464" y="723"/>
              </a:cxn>
            </a:cxnLst>
            <a:rect l="0" t="0" r="r" b="b"/>
            <a:pathLst>
              <a:path w="2464" h="947">
                <a:moveTo>
                  <a:pt x="0" y="945"/>
                </a:moveTo>
                <a:lnTo>
                  <a:pt x="8" y="946"/>
                </a:lnTo>
                <a:lnTo>
                  <a:pt x="16" y="944"/>
                </a:lnTo>
                <a:lnTo>
                  <a:pt x="25" y="947"/>
                </a:lnTo>
                <a:lnTo>
                  <a:pt x="33" y="945"/>
                </a:lnTo>
                <a:lnTo>
                  <a:pt x="42" y="945"/>
                </a:lnTo>
                <a:lnTo>
                  <a:pt x="49" y="945"/>
                </a:lnTo>
                <a:lnTo>
                  <a:pt x="58" y="944"/>
                </a:lnTo>
                <a:lnTo>
                  <a:pt x="67" y="942"/>
                </a:lnTo>
                <a:lnTo>
                  <a:pt x="75" y="942"/>
                </a:lnTo>
                <a:lnTo>
                  <a:pt x="83" y="947"/>
                </a:lnTo>
                <a:lnTo>
                  <a:pt x="92" y="941"/>
                </a:lnTo>
                <a:lnTo>
                  <a:pt x="100" y="944"/>
                </a:lnTo>
                <a:lnTo>
                  <a:pt x="109" y="939"/>
                </a:lnTo>
                <a:lnTo>
                  <a:pt x="116" y="942"/>
                </a:lnTo>
                <a:lnTo>
                  <a:pt x="125" y="940"/>
                </a:lnTo>
                <a:lnTo>
                  <a:pt x="133" y="940"/>
                </a:lnTo>
                <a:lnTo>
                  <a:pt x="141" y="944"/>
                </a:lnTo>
                <a:lnTo>
                  <a:pt x="150" y="938"/>
                </a:lnTo>
                <a:lnTo>
                  <a:pt x="158" y="939"/>
                </a:lnTo>
                <a:lnTo>
                  <a:pt x="166" y="939"/>
                </a:lnTo>
                <a:lnTo>
                  <a:pt x="174" y="938"/>
                </a:lnTo>
                <a:lnTo>
                  <a:pt x="183" y="938"/>
                </a:lnTo>
                <a:lnTo>
                  <a:pt x="191" y="937"/>
                </a:lnTo>
                <a:lnTo>
                  <a:pt x="200" y="939"/>
                </a:lnTo>
                <a:lnTo>
                  <a:pt x="208" y="940"/>
                </a:lnTo>
                <a:lnTo>
                  <a:pt x="217" y="932"/>
                </a:lnTo>
                <a:lnTo>
                  <a:pt x="224" y="934"/>
                </a:lnTo>
                <a:lnTo>
                  <a:pt x="233" y="934"/>
                </a:lnTo>
                <a:lnTo>
                  <a:pt x="241" y="934"/>
                </a:lnTo>
                <a:lnTo>
                  <a:pt x="249" y="932"/>
                </a:lnTo>
                <a:lnTo>
                  <a:pt x="258" y="934"/>
                </a:lnTo>
                <a:lnTo>
                  <a:pt x="266" y="932"/>
                </a:lnTo>
                <a:lnTo>
                  <a:pt x="275" y="929"/>
                </a:lnTo>
                <a:lnTo>
                  <a:pt x="282" y="929"/>
                </a:lnTo>
                <a:lnTo>
                  <a:pt x="291" y="927"/>
                </a:lnTo>
                <a:lnTo>
                  <a:pt x="299" y="928"/>
                </a:lnTo>
                <a:lnTo>
                  <a:pt x="308" y="925"/>
                </a:lnTo>
                <a:lnTo>
                  <a:pt x="316" y="925"/>
                </a:lnTo>
                <a:lnTo>
                  <a:pt x="325" y="920"/>
                </a:lnTo>
                <a:lnTo>
                  <a:pt x="332" y="918"/>
                </a:lnTo>
                <a:lnTo>
                  <a:pt x="341" y="920"/>
                </a:lnTo>
                <a:lnTo>
                  <a:pt x="349" y="917"/>
                </a:lnTo>
                <a:lnTo>
                  <a:pt x="357" y="915"/>
                </a:lnTo>
                <a:lnTo>
                  <a:pt x="366" y="912"/>
                </a:lnTo>
                <a:lnTo>
                  <a:pt x="374" y="908"/>
                </a:lnTo>
                <a:lnTo>
                  <a:pt x="383" y="906"/>
                </a:lnTo>
                <a:lnTo>
                  <a:pt x="390" y="900"/>
                </a:lnTo>
                <a:lnTo>
                  <a:pt x="399" y="900"/>
                </a:lnTo>
                <a:lnTo>
                  <a:pt x="407" y="895"/>
                </a:lnTo>
                <a:lnTo>
                  <a:pt x="416" y="887"/>
                </a:lnTo>
                <a:lnTo>
                  <a:pt x="424" y="886"/>
                </a:lnTo>
                <a:lnTo>
                  <a:pt x="433" y="879"/>
                </a:lnTo>
                <a:lnTo>
                  <a:pt x="441" y="871"/>
                </a:lnTo>
                <a:lnTo>
                  <a:pt x="449" y="866"/>
                </a:lnTo>
                <a:lnTo>
                  <a:pt x="457" y="858"/>
                </a:lnTo>
                <a:lnTo>
                  <a:pt x="466" y="852"/>
                </a:lnTo>
                <a:lnTo>
                  <a:pt x="474" y="839"/>
                </a:lnTo>
                <a:lnTo>
                  <a:pt x="482" y="829"/>
                </a:lnTo>
                <a:lnTo>
                  <a:pt x="491" y="817"/>
                </a:lnTo>
                <a:lnTo>
                  <a:pt x="498" y="802"/>
                </a:lnTo>
                <a:lnTo>
                  <a:pt x="507" y="792"/>
                </a:lnTo>
                <a:lnTo>
                  <a:pt x="515" y="775"/>
                </a:lnTo>
                <a:lnTo>
                  <a:pt x="524" y="762"/>
                </a:lnTo>
                <a:lnTo>
                  <a:pt x="532" y="743"/>
                </a:lnTo>
                <a:lnTo>
                  <a:pt x="541" y="718"/>
                </a:lnTo>
                <a:lnTo>
                  <a:pt x="549" y="691"/>
                </a:lnTo>
                <a:lnTo>
                  <a:pt x="557" y="664"/>
                </a:lnTo>
                <a:lnTo>
                  <a:pt x="565" y="635"/>
                </a:lnTo>
                <a:lnTo>
                  <a:pt x="574" y="600"/>
                </a:lnTo>
                <a:lnTo>
                  <a:pt x="582" y="555"/>
                </a:lnTo>
                <a:lnTo>
                  <a:pt x="591" y="498"/>
                </a:lnTo>
                <a:lnTo>
                  <a:pt x="599" y="439"/>
                </a:lnTo>
                <a:lnTo>
                  <a:pt x="607" y="375"/>
                </a:lnTo>
                <a:lnTo>
                  <a:pt x="615" y="310"/>
                </a:lnTo>
                <a:lnTo>
                  <a:pt x="623" y="251"/>
                </a:lnTo>
                <a:lnTo>
                  <a:pt x="632" y="189"/>
                </a:lnTo>
                <a:lnTo>
                  <a:pt x="640" y="130"/>
                </a:lnTo>
                <a:lnTo>
                  <a:pt x="649" y="75"/>
                </a:lnTo>
                <a:lnTo>
                  <a:pt x="657" y="28"/>
                </a:lnTo>
                <a:lnTo>
                  <a:pt x="666" y="6"/>
                </a:lnTo>
                <a:lnTo>
                  <a:pt x="673" y="0"/>
                </a:lnTo>
                <a:lnTo>
                  <a:pt x="682" y="9"/>
                </a:lnTo>
                <a:lnTo>
                  <a:pt x="690" y="25"/>
                </a:lnTo>
                <a:lnTo>
                  <a:pt x="699" y="60"/>
                </a:lnTo>
                <a:lnTo>
                  <a:pt x="707" y="100"/>
                </a:lnTo>
                <a:lnTo>
                  <a:pt x="715" y="155"/>
                </a:lnTo>
                <a:lnTo>
                  <a:pt x="723" y="212"/>
                </a:lnTo>
                <a:lnTo>
                  <a:pt x="731" y="269"/>
                </a:lnTo>
                <a:lnTo>
                  <a:pt x="740" y="308"/>
                </a:lnTo>
                <a:lnTo>
                  <a:pt x="748" y="349"/>
                </a:lnTo>
                <a:lnTo>
                  <a:pt x="757" y="392"/>
                </a:lnTo>
                <a:lnTo>
                  <a:pt x="765" y="422"/>
                </a:lnTo>
                <a:lnTo>
                  <a:pt x="774" y="457"/>
                </a:lnTo>
                <a:lnTo>
                  <a:pt x="781" y="487"/>
                </a:lnTo>
                <a:lnTo>
                  <a:pt x="790" y="506"/>
                </a:lnTo>
                <a:lnTo>
                  <a:pt x="798" y="526"/>
                </a:lnTo>
                <a:lnTo>
                  <a:pt x="807" y="542"/>
                </a:lnTo>
                <a:lnTo>
                  <a:pt x="815" y="546"/>
                </a:lnTo>
                <a:lnTo>
                  <a:pt x="824" y="552"/>
                </a:lnTo>
                <a:lnTo>
                  <a:pt x="832" y="558"/>
                </a:lnTo>
                <a:lnTo>
                  <a:pt x="839" y="561"/>
                </a:lnTo>
                <a:lnTo>
                  <a:pt x="848" y="567"/>
                </a:lnTo>
                <a:lnTo>
                  <a:pt x="856" y="570"/>
                </a:lnTo>
                <a:lnTo>
                  <a:pt x="865" y="573"/>
                </a:lnTo>
                <a:lnTo>
                  <a:pt x="873" y="571"/>
                </a:lnTo>
                <a:lnTo>
                  <a:pt x="881" y="575"/>
                </a:lnTo>
                <a:lnTo>
                  <a:pt x="889" y="575"/>
                </a:lnTo>
                <a:lnTo>
                  <a:pt x="898" y="580"/>
                </a:lnTo>
                <a:lnTo>
                  <a:pt x="906" y="584"/>
                </a:lnTo>
                <a:lnTo>
                  <a:pt x="915" y="589"/>
                </a:lnTo>
                <a:lnTo>
                  <a:pt x="923" y="589"/>
                </a:lnTo>
                <a:lnTo>
                  <a:pt x="932" y="593"/>
                </a:lnTo>
                <a:lnTo>
                  <a:pt x="940" y="597"/>
                </a:lnTo>
                <a:lnTo>
                  <a:pt x="949" y="599"/>
                </a:lnTo>
                <a:lnTo>
                  <a:pt x="956" y="601"/>
                </a:lnTo>
                <a:lnTo>
                  <a:pt x="964" y="606"/>
                </a:lnTo>
                <a:lnTo>
                  <a:pt x="973" y="610"/>
                </a:lnTo>
                <a:lnTo>
                  <a:pt x="981" y="615"/>
                </a:lnTo>
                <a:lnTo>
                  <a:pt x="989" y="613"/>
                </a:lnTo>
                <a:lnTo>
                  <a:pt x="998" y="615"/>
                </a:lnTo>
                <a:lnTo>
                  <a:pt x="1005" y="617"/>
                </a:lnTo>
                <a:lnTo>
                  <a:pt x="1014" y="623"/>
                </a:lnTo>
                <a:lnTo>
                  <a:pt x="1022" y="622"/>
                </a:lnTo>
                <a:lnTo>
                  <a:pt x="1031" y="632"/>
                </a:lnTo>
                <a:lnTo>
                  <a:pt x="1039" y="631"/>
                </a:lnTo>
                <a:lnTo>
                  <a:pt x="1048" y="632"/>
                </a:lnTo>
                <a:lnTo>
                  <a:pt x="1057" y="634"/>
                </a:lnTo>
                <a:lnTo>
                  <a:pt x="1064" y="633"/>
                </a:lnTo>
                <a:lnTo>
                  <a:pt x="1072" y="633"/>
                </a:lnTo>
                <a:lnTo>
                  <a:pt x="1081" y="642"/>
                </a:lnTo>
                <a:lnTo>
                  <a:pt x="1089" y="640"/>
                </a:lnTo>
                <a:lnTo>
                  <a:pt x="1098" y="640"/>
                </a:lnTo>
                <a:lnTo>
                  <a:pt x="1106" y="641"/>
                </a:lnTo>
                <a:lnTo>
                  <a:pt x="1113" y="642"/>
                </a:lnTo>
                <a:lnTo>
                  <a:pt x="1122" y="644"/>
                </a:lnTo>
                <a:lnTo>
                  <a:pt x="1131" y="640"/>
                </a:lnTo>
                <a:lnTo>
                  <a:pt x="1139" y="639"/>
                </a:lnTo>
                <a:lnTo>
                  <a:pt x="1147" y="640"/>
                </a:lnTo>
                <a:lnTo>
                  <a:pt x="1156" y="642"/>
                </a:lnTo>
                <a:lnTo>
                  <a:pt x="1164" y="639"/>
                </a:lnTo>
                <a:lnTo>
                  <a:pt x="1172" y="636"/>
                </a:lnTo>
                <a:lnTo>
                  <a:pt x="1181" y="635"/>
                </a:lnTo>
                <a:lnTo>
                  <a:pt x="1189" y="630"/>
                </a:lnTo>
                <a:lnTo>
                  <a:pt x="1197" y="627"/>
                </a:lnTo>
                <a:lnTo>
                  <a:pt x="1206" y="629"/>
                </a:lnTo>
                <a:lnTo>
                  <a:pt x="1214" y="623"/>
                </a:lnTo>
                <a:lnTo>
                  <a:pt x="1223" y="622"/>
                </a:lnTo>
                <a:lnTo>
                  <a:pt x="1230" y="616"/>
                </a:lnTo>
                <a:lnTo>
                  <a:pt x="1238" y="620"/>
                </a:lnTo>
                <a:lnTo>
                  <a:pt x="1247" y="615"/>
                </a:lnTo>
                <a:lnTo>
                  <a:pt x="1255" y="616"/>
                </a:lnTo>
                <a:lnTo>
                  <a:pt x="1264" y="613"/>
                </a:lnTo>
                <a:lnTo>
                  <a:pt x="1273" y="611"/>
                </a:lnTo>
                <a:lnTo>
                  <a:pt x="1281" y="604"/>
                </a:lnTo>
                <a:lnTo>
                  <a:pt x="1288" y="605"/>
                </a:lnTo>
                <a:lnTo>
                  <a:pt x="1297" y="601"/>
                </a:lnTo>
                <a:lnTo>
                  <a:pt x="1305" y="603"/>
                </a:lnTo>
                <a:lnTo>
                  <a:pt x="1314" y="602"/>
                </a:lnTo>
                <a:lnTo>
                  <a:pt x="1322" y="599"/>
                </a:lnTo>
                <a:lnTo>
                  <a:pt x="1331" y="600"/>
                </a:lnTo>
                <a:lnTo>
                  <a:pt x="1338" y="602"/>
                </a:lnTo>
                <a:lnTo>
                  <a:pt x="1346" y="596"/>
                </a:lnTo>
                <a:lnTo>
                  <a:pt x="1355" y="599"/>
                </a:lnTo>
                <a:lnTo>
                  <a:pt x="1363" y="601"/>
                </a:lnTo>
                <a:lnTo>
                  <a:pt x="1372" y="602"/>
                </a:lnTo>
                <a:lnTo>
                  <a:pt x="1380" y="605"/>
                </a:lnTo>
                <a:lnTo>
                  <a:pt x="1389" y="602"/>
                </a:lnTo>
                <a:lnTo>
                  <a:pt x="1453" y="613"/>
                </a:lnTo>
                <a:lnTo>
                  <a:pt x="1521" y="633"/>
                </a:lnTo>
                <a:lnTo>
                  <a:pt x="1595" y="653"/>
                </a:lnTo>
                <a:lnTo>
                  <a:pt x="1673" y="670"/>
                </a:lnTo>
                <a:lnTo>
                  <a:pt x="1756" y="685"/>
                </a:lnTo>
                <a:lnTo>
                  <a:pt x="1843" y="705"/>
                </a:lnTo>
                <a:lnTo>
                  <a:pt x="1936" y="723"/>
                </a:lnTo>
                <a:lnTo>
                  <a:pt x="2031" y="733"/>
                </a:lnTo>
                <a:lnTo>
                  <a:pt x="2133" y="741"/>
                </a:lnTo>
                <a:lnTo>
                  <a:pt x="2239" y="739"/>
                </a:lnTo>
                <a:lnTo>
                  <a:pt x="2349" y="735"/>
                </a:lnTo>
                <a:lnTo>
                  <a:pt x="2464" y="723"/>
                </a:lnTo>
              </a:path>
            </a:pathLst>
          </a:custGeom>
          <a:noFill/>
          <a:ln w="12700" cmpd="sng">
            <a:solidFill>
              <a:schemeClr val="tx2"/>
            </a:solidFill>
            <a:prstDash val="solid"/>
            <a:round/>
            <a:headEnd/>
            <a:tailEnd/>
          </a:ln>
        </p:spPr>
        <p:txBody>
          <a:bodyPr/>
          <a:lstStyle/>
          <a:p>
            <a:endParaRPr lang="en-US"/>
          </a:p>
        </p:txBody>
      </p:sp>
      <p:sp>
        <p:nvSpPr>
          <p:cNvPr id="364592" name="Freeform 48"/>
          <p:cNvSpPr>
            <a:spLocks/>
          </p:cNvSpPr>
          <p:nvPr/>
        </p:nvSpPr>
        <p:spPr bwMode="auto">
          <a:xfrm>
            <a:off x="4612896" y="3947876"/>
            <a:ext cx="2089150" cy="1074737"/>
          </a:xfrm>
          <a:custGeom>
            <a:avLst/>
            <a:gdLst/>
            <a:ahLst/>
            <a:cxnLst>
              <a:cxn ang="0">
                <a:pos x="17" y="944"/>
              </a:cxn>
              <a:cxn ang="0">
                <a:pos x="48" y="943"/>
              </a:cxn>
              <a:cxn ang="0">
                <a:pos x="78" y="941"/>
              </a:cxn>
              <a:cxn ang="0">
                <a:pos x="108" y="939"/>
              </a:cxn>
              <a:cxn ang="0">
                <a:pos x="138" y="937"/>
              </a:cxn>
              <a:cxn ang="0">
                <a:pos x="169" y="935"/>
              </a:cxn>
              <a:cxn ang="0">
                <a:pos x="199" y="933"/>
              </a:cxn>
              <a:cxn ang="0">
                <a:pos x="229" y="929"/>
              </a:cxn>
              <a:cxn ang="0">
                <a:pos x="261" y="925"/>
              </a:cxn>
              <a:cxn ang="0">
                <a:pos x="291" y="918"/>
              </a:cxn>
              <a:cxn ang="0">
                <a:pos x="322" y="909"/>
              </a:cxn>
              <a:cxn ang="0">
                <a:pos x="352" y="896"/>
              </a:cxn>
              <a:cxn ang="0">
                <a:pos x="382" y="876"/>
              </a:cxn>
              <a:cxn ang="0">
                <a:pos x="412" y="847"/>
              </a:cxn>
              <a:cxn ang="0">
                <a:pos x="443" y="807"/>
              </a:cxn>
              <a:cxn ang="0">
                <a:pos x="473" y="749"/>
              </a:cxn>
              <a:cxn ang="0">
                <a:pos x="503" y="665"/>
              </a:cxn>
              <a:cxn ang="0">
                <a:pos x="535" y="541"/>
              </a:cxn>
              <a:cxn ang="0">
                <a:pos x="565" y="376"/>
              </a:cxn>
              <a:cxn ang="0">
                <a:pos x="596" y="201"/>
              </a:cxn>
              <a:cxn ang="0">
                <a:pos x="626" y="61"/>
              </a:cxn>
              <a:cxn ang="0">
                <a:pos x="656" y="1"/>
              </a:cxn>
              <a:cxn ang="0">
                <a:pos x="687" y="31"/>
              </a:cxn>
              <a:cxn ang="0">
                <a:pos x="717" y="134"/>
              </a:cxn>
              <a:cxn ang="0">
                <a:pos x="749" y="264"/>
              </a:cxn>
              <a:cxn ang="0">
                <a:pos x="779" y="377"/>
              </a:cxn>
              <a:cxn ang="0">
                <a:pos x="809" y="452"/>
              </a:cxn>
              <a:cxn ang="0">
                <a:pos x="840" y="491"/>
              </a:cxn>
              <a:cxn ang="0">
                <a:pos x="870" y="508"/>
              </a:cxn>
              <a:cxn ang="0">
                <a:pos x="900" y="514"/>
              </a:cxn>
              <a:cxn ang="0">
                <a:pos x="931" y="517"/>
              </a:cxn>
              <a:cxn ang="0">
                <a:pos x="961" y="518"/>
              </a:cxn>
              <a:cxn ang="0">
                <a:pos x="993" y="520"/>
              </a:cxn>
              <a:cxn ang="0">
                <a:pos x="1023" y="524"/>
              </a:cxn>
              <a:cxn ang="0">
                <a:pos x="1054" y="530"/>
              </a:cxn>
              <a:cxn ang="0">
                <a:pos x="1084" y="535"/>
              </a:cxn>
              <a:cxn ang="0">
                <a:pos x="1115" y="541"/>
              </a:cxn>
              <a:cxn ang="0">
                <a:pos x="1145" y="544"/>
              </a:cxn>
              <a:cxn ang="0">
                <a:pos x="1176" y="547"/>
              </a:cxn>
              <a:cxn ang="0">
                <a:pos x="1206" y="547"/>
              </a:cxn>
              <a:cxn ang="0">
                <a:pos x="1237" y="546"/>
              </a:cxn>
              <a:cxn ang="0">
                <a:pos x="1268" y="544"/>
              </a:cxn>
              <a:cxn ang="0">
                <a:pos x="1298" y="546"/>
              </a:cxn>
              <a:cxn ang="0">
                <a:pos x="1329" y="549"/>
              </a:cxn>
              <a:cxn ang="0">
                <a:pos x="1359" y="553"/>
              </a:cxn>
              <a:cxn ang="0">
                <a:pos x="1390" y="559"/>
              </a:cxn>
              <a:cxn ang="0">
                <a:pos x="1420" y="566"/>
              </a:cxn>
              <a:cxn ang="0">
                <a:pos x="1452" y="571"/>
              </a:cxn>
              <a:cxn ang="0">
                <a:pos x="1513" y="581"/>
              </a:cxn>
              <a:cxn ang="0">
                <a:pos x="1635" y="603"/>
              </a:cxn>
              <a:cxn ang="0">
                <a:pos x="1758" y="628"/>
              </a:cxn>
              <a:cxn ang="0">
                <a:pos x="1903" y="668"/>
              </a:cxn>
              <a:cxn ang="0">
                <a:pos x="2057" y="696"/>
              </a:cxn>
              <a:cxn ang="0">
                <a:pos x="2218" y="700"/>
              </a:cxn>
              <a:cxn ang="0">
                <a:pos x="2402" y="692"/>
              </a:cxn>
            </a:cxnLst>
            <a:rect l="0" t="0" r="r" b="b"/>
            <a:pathLst>
              <a:path w="2495" h="944">
                <a:moveTo>
                  <a:pt x="0" y="944"/>
                </a:moveTo>
                <a:lnTo>
                  <a:pt x="1" y="944"/>
                </a:lnTo>
                <a:lnTo>
                  <a:pt x="9" y="944"/>
                </a:lnTo>
                <a:lnTo>
                  <a:pt x="17" y="944"/>
                </a:lnTo>
                <a:lnTo>
                  <a:pt x="24" y="943"/>
                </a:lnTo>
                <a:lnTo>
                  <a:pt x="32" y="943"/>
                </a:lnTo>
                <a:lnTo>
                  <a:pt x="39" y="943"/>
                </a:lnTo>
                <a:lnTo>
                  <a:pt x="48" y="943"/>
                </a:lnTo>
                <a:lnTo>
                  <a:pt x="54" y="942"/>
                </a:lnTo>
                <a:lnTo>
                  <a:pt x="62" y="942"/>
                </a:lnTo>
                <a:lnTo>
                  <a:pt x="70" y="942"/>
                </a:lnTo>
                <a:lnTo>
                  <a:pt x="78" y="941"/>
                </a:lnTo>
                <a:lnTo>
                  <a:pt x="85" y="941"/>
                </a:lnTo>
                <a:lnTo>
                  <a:pt x="92" y="941"/>
                </a:lnTo>
                <a:lnTo>
                  <a:pt x="100" y="939"/>
                </a:lnTo>
                <a:lnTo>
                  <a:pt x="108" y="939"/>
                </a:lnTo>
                <a:lnTo>
                  <a:pt x="116" y="939"/>
                </a:lnTo>
                <a:lnTo>
                  <a:pt x="124" y="938"/>
                </a:lnTo>
                <a:lnTo>
                  <a:pt x="131" y="938"/>
                </a:lnTo>
                <a:lnTo>
                  <a:pt x="138" y="937"/>
                </a:lnTo>
                <a:lnTo>
                  <a:pt x="146" y="937"/>
                </a:lnTo>
                <a:lnTo>
                  <a:pt x="154" y="936"/>
                </a:lnTo>
                <a:lnTo>
                  <a:pt x="161" y="936"/>
                </a:lnTo>
                <a:lnTo>
                  <a:pt x="169" y="935"/>
                </a:lnTo>
                <a:lnTo>
                  <a:pt x="177" y="935"/>
                </a:lnTo>
                <a:lnTo>
                  <a:pt x="184" y="934"/>
                </a:lnTo>
                <a:lnTo>
                  <a:pt x="192" y="934"/>
                </a:lnTo>
                <a:lnTo>
                  <a:pt x="199" y="933"/>
                </a:lnTo>
                <a:lnTo>
                  <a:pt x="207" y="932"/>
                </a:lnTo>
                <a:lnTo>
                  <a:pt x="215" y="931"/>
                </a:lnTo>
                <a:lnTo>
                  <a:pt x="223" y="931"/>
                </a:lnTo>
                <a:lnTo>
                  <a:pt x="229" y="929"/>
                </a:lnTo>
                <a:lnTo>
                  <a:pt x="237" y="928"/>
                </a:lnTo>
                <a:lnTo>
                  <a:pt x="245" y="927"/>
                </a:lnTo>
                <a:lnTo>
                  <a:pt x="253" y="926"/>
                </a:lnTo>
                <a:lnTo>
                  <a:pt x="261" y="925"/>
                </a:lnTo>
                <a:lnTo>
                  <a:pt x="267" y="924"/>
                </a:lnTo>
                <a:lnTo>
                  <a:pt x="275" y="922"/>
                </a:lnTo>
                <a:lnTo>
                  <a:pt x="283" y="921"/>
                </a:lnTo>
                <a:lnTo>
                  <a:pt x="291" y="918"/>
                </a:lnTo>
                <a:lnTo>
                  <a:pt x="298" y="916"/>
                </a:lnTo>
                <a:lnTo>
                  <a:pt x="306" y="915"/>
                </a:lnTo>
                <a:lnTo>
                  <a:pt x="314" y="912"/>
                </a:lnTo>
                <a:lnTo>
                  <a:pt x="322" y="909"/>
                </a:lnTo>
                <a:lnTo>
                  <a:pt x="329" y="906"/>
                </a:lnTo>
                <a:lnTo>
                  <a:pt x="336" y="904"/>
                </a:lnTo>
                <a:lnTo>
                  <a:pt x="344" y="899"/>
                </a:lnTo>
                <a:lnTo>
                  <a:pt x="352" y="896"/>
                </a:lnTo>
                <a:lnTo>
                  <a:pt x="359" y="892"/>
                </a:lnTo>
                <a:lnTo>
                  <a:pt x="368" y="887"/>
                </a:lnTo>
                <a:lnTo>
                  <a:pt x="374" y="882"/>
                </a:lnTo>
                <a:lnTo>
                  <a:pt x="382" y="876"/>
                </a:lnTo>
                <a:lnTo>
                  <a:pt x="390" y="869"/>
                </a:lnTo>
                <a:lnTo>
                  <a:pt x="398" y="863"/>
                </a:lnTo>
                <a:lnTo>
                  <a:pt x="405" y="855"/>
                </a:lnTo>
                <a:lnTo>
                  <a:pt x="412" y="847"/>
                </a:lnTo>
                <a:lnTo>
                  <a:pt x="420" y="838"/>
                </a:lnTo>
                <a:lnTo>
                  <a:pt x="428" y="828"/>
                </a:lnTo>
                <a:lnTo>
                  <a:pt x="436" y="818"/>
                </a:lnTo>
                <a:lnTo>
                  <a:pt x="443" y="807"/>
                </a:lnTo>
                <a:lnTo>
                  <a:pt x="451" y="794"/>
                </a:lnTo>
                <a:lnTo>
                  <a:pt x="458" y="780"/>
                </a:lnTo>
                <a:lnTo>
                  <a:pt x="466" y="766"/>
                </a:lnTo>
                <a:lnTo>
                  <a:pt x="473" y="749"/>
                </a:lnTo>
                <a:lnTo>
                  <a:pt x="481" y="731"/>
                </a:lnTo>
                <a:lnTo>
                  <a:pt x="489" y="711"/>
                </a:lnTo>
                <a:lnTo>
                  <a:pt x="497" y="689"/>
                </a:lnTo>
                <a:lnTo>
                  <a:pt x="503" y="665"/>
                </a:lnTo>
                <a:lnTo>
                  <a:pt x="511" y="638"/>
                </a:lnTo>
                <a:lnTo>
                  <a:pt x="519" y="609"/>
                </a:lnTo>
                <a:lnTo>
                  <a:pt x="527" y="576"/>
                </a:lnTo>
                <a:lnTo>
                  <a:pt x="535" y="541"/>
                </a:lnTo>
                <a:lnTo>
                  <a:pt x="542" y="501"/>
                </a:lnTo>
                <a:lnTo>
                  <a:pt x="549" y="462"/>
                </a:lnTo>
                <a:lnTo>
                  <a:pt x="558" y="420"/>
                </a:lnTo>
                <a:lnTo>
                  <a:pt x="565" y="376"/>
                </a:lnTo>
                <a:lnTo>
                  <a:pt x="573" y="331"/>
                </a:lnTo>
                <a:lnTo>
                  <a:pt x="580" y="288"/>
                </a:lnTo>
                <a:lnTo>
                  <a:pt x="588" y="243"/>
                </a:lnTo>
                <a:lnTo>
                  <a:pt x="596" y="201"/>
                </a:lnTo>
                <a:lnTo>
                  <a:pt x="604" y="160"/>
                </a:lnTo>
                <a:lnTo>
                  <a:pt x="610" y="124"/>
                </a:lnTo>
                <a:lnTo>
                  <a:pt x="618" y="90"/>
                </a:lnTo>
                <a:lnTo>
                  <a:pt x="626" y="61"/>
                </a:lnTo>
                <a:lnTo>
                  <a:pt x="634" y="37"/>
                </a:lnTo>
                <a:lnTo>
                  <a:pt x="642" y="20"/>
                </a:lnTo>
                <a:lnTo>
                  <a:pt x="649" y="8"/>
                </a:lnTo>
                <a:lnTo>
                  <a:pt x="656" y="1"/>
                </a:lnTo>
                <a:lnTo>
                  <a:pt x="664" y="0"/>
                </a:lnTo>
                <a:lnTo>
                  <a:pt x="672" y="6"/>
                </a:lnTo>
                <a:lnTo>
                  <a:pt x="679" y="16"/>
                </a:lnTo>
                <a:lnTo>
                  <a:pt x="687" y="31"/>
                </a:lnTo>
                <a:lnTo>
                  <a:pt x="695" y="53"/>
                </a:lnTo>
                <a:lnTo>
                  <a:pt x="702" y="76"/>
                </a:lnTo>
                <a:lnTo>
                  <a:pt x="710" y="104"/>
                </a:lnTo>
                <a:lnTo>
                  <a:pt x="717" y="134"/>
                </a:lnTo>
                <a:lnTo>
                  <a:pt x="725" y="166"/>
                </a:lnTo>
                <a:lnTo>
                  <a:pt x="733" y="198"/>
                </a:lnTo>
                <a:lnTo>
                  <a:pt x="741" y="232"/>
                </a:lnTo>
                <a:lnTo>
                  <a:pt x="749" y="264"/>
                </a:lnTo>
                <a:lnTo>
                  <a:pt x="756" y="296"/>
                </a:lnTo>
                <a:lnTo>
                  <a:pt x="763" y="324"/>
                </a:lnTo>
                <a:lnTo>
                  <a:pt x="771" y="353"/>
                </a:lnTo>
                <a:lnTo>
                  <a:pt x="779" y="377"/>
                </a:lnTo>
                <a:lnTo>
                  <a:pt x="786" y="400"/>
                </a:lnTo>
                <a:lnTo>
                  <a:pt x="794" y="419"/>
                </a:lnTo>
                <a:lnTo>
                  <a:pt x="802" y="436"/>
                </a:lnTo>
                <a:lnTo>
                  <a:pt x="809" y="452"/>
                </a:lnTo>
                <a:lnTo>
                  <a:pt x="817" y="464"/>
                </a:lnTo>
                <a:lnTo>
                  <a:pt x="824" y="474"/>
                </a:lnTo>
                <a:lnTo>
                  <a:pt x="832" y="483"/>
                </a:lnTo>
                <a:lnTo>
                  <a:pt x="840" y="491"/>
                </a:lnTo>
                <a:lnTo>
                  <a:pt x="848" y="497"/>
                </a:lnTo>
                <a:lnTo>
                  <a:pt x="854" y="501"/>
                </a:lnTo>
                <a:lnTo>
                  <a:pt x="862" y="505"/>
                </a:lnTo>
                <a:lnTo>
                  <a:pt x="870" y="508"/>
                </a:lnTo>
                <a:lnTo>
                  <a:pt x="878" y="510"/>
                </a:lnTo>
                <a:lnTo>
                  <a:pt x="886" y="512"/>
                </a:lnTo>
                <a:lnTo>
                  <a:pt x="893" y="513"/>
                </a:lnTo>
                <a:lnTo>
                  <a:pt x="900" y="514"/>
                </a:lnTo>
                <a:lnTo>
                  <a:pt x="909" y="514"/>
                </a:lnTo>
                <a:lnTo>
                  <a:pt x="916" y="515"/>
                </a:lnTo>
                <a:lnTo>
                  <a:pt x="923" y="515"/>
                </a:lnTo>
                <a:lnTo>
                  <a:pt x="931" y="517"/>
                </a:lnTo>
                <a:lnTo>
                  <a:pt x="939" y="517"/>
                </a:lnTo>
                <a:lnTo>
                  <a:pt x="947" y="517"/>
                </a:lnTo>
                <a:lnTo>
                  <a:pt x="955" y="517"/>
                </a:lnTo>
                <a:lnTo>
                  <a:pt x="961" y="518"/>
                </a:lnTo>
                <a:lnTo>
                  <a:pt x="969" y="518"/>
                </a:lnTo>
                <a:lnTo>
                  <a:pt x="977" y="519"/>
                </a:lnTo>
                <a:lnTo>
                  <a:pt x="985" y="520"/>
                </a:lnTo>
                <a:lnTo>
                  <a:pt x="993" y="520"/>
                </a:lnTo>
                <a:lnTo>
                  <a:pt x="1000" y="521"/>
                </a:lnTo>
                <a:lnTo>
                  <a:pt x="1008" y="522"/>
                </a:lnTo>
                <a:lnTo>
                  <a:pt x="1015" y="523"/>
                </a:lnTo>
                <a:lnTo>
                  <a:pt x="1023" y="524"/>
                </a:lnTo>
                <a:lnTo>
                  <a:pt x="1030" y="525"/>
                </a:lnTo>
                <a:lnTo>
                  <a:pt x="1038" y="527"/>
                </a:lnTo>
                <a:lnTo>
                  <a:pt x="1046" y="529"/>
                </a:lnTo>
                <a:lnTo>
                  <a:pt x="1054" y="530"/>
                </a:lnTo>
                <a:lnTo>
                  <a:pt x="1062" y="531"/>
                </a:lnTo>
                <a:lnTo>
                  <a:pt x="1069" y="532"/>
                </a:lnTo>
                <a:lnTo>
                  <a:pt x="1076" y="534"/>
                </a:lnTo>
                <a:lnTo>
                  <a:pt x="1084" y="535"/>
                </a:lnTo>
                <a:lnTo>
                  <a:pt x="1092" y="537"/>
                </a:lnTo>
                <a:lnTo>
                  <a:pt x="1100" y="539"/>
                </a:lnTo>
                <a:lnTo>
                  <a:pt x="1107" y="540"/>
                </a:lnTo>
                <a:lnTo>
                  <a:pt x="1115" y="541"/>
                </a:lnTo>
                <a:lnTo>
                  <a:pt x="1122" y="542"/>
                </a:lnTo>
                <a:lnTo>
                  <a:pt x="1130" y="543"/>
                </a:lnTo>
                <a:lnTo>
                  <a:pt x="1137" y="543"/>
                </a:lnTo>
                <a:lnTo>
                  <a:pt x="1145" y="544"/>
                </a:lnTo>
                <a:lnTo>
                  <a:pt x="1153" y="546"/>
                </a:lnTo>
                <a:lnTo>
                  <a:pt x="1161" y="546"/>
                </a:lnTo>
                <a:lnTo>
                  <a:pt x="1167" y="546"/>
                </a:lnTo>
                <a:lnTo>
                  <a:pt x="1176" y="547"/>
                </a:lnTo>
                <a:lnTo>
                  <a:pt x="1183" y="547"/>
                </a:lnTo>
                <a:lnTo>
                  <a:pt x="1191" y="547"/>
                </a:lnTo>
                <a:lnTo>
                  <a:pt x="1199" y="547"/>
                </a:lnTo>
                <a:lnTo>
                  <a:pt x="1206" y="547"/>
                </a:lnTo>
                <a:lnTo>
                  <a:pt x="1214" y="546"/>
                </a:lnTo>
                <a:lnTo>
                  <a:pt x="1222" y="546"/>
                </a:lnTo>
                <a:lnTo>
                  <a:pt x="1230" y="546"/>
                </a:lnTo>
                <a:lnTo>
                  <a:pt x="1237" y="546"/>
                </a:lnTo>
                <a:lnTo>
                  <a:pt x="1245" y="546"/>
                </a:lnTo>
                <a:lnTo>
                  <a:pt x="1252" y="544"/>
                </a:lnTo>
                <a:lnTo>
                  <a:pt x="1260" y="544"/>
                </a:lnTo>
                <a:lnTo>
                  <a:pt x="1268" y="544"/>
                </a:lnTo>
                <a:lnTo>
                  <a:pt x="1276" y="544"/>
                </a:lnTo>
                <a:lnTo>
                  <a:pt x="1282" y="544"/>
                </a:lnTo>
                <a:lnTo>
                  <a:pt x="1291" y="546"/>
                </a:lnTo>
                <a:lnTo>
                  <a:pt x="1298" y="546"/>
                </a:lnTo>
                <a:lnTo>
                  <a:pt x="1306" y="547"/>
                </a:lnTo>
                <a:lnTo>
                  <a:pt x="1313" y="547"/>
                </a:lnTo>
                <a:lnTo>
                  <a:pt x="1321" y="548"/>
                </a:lnTo>
                <a:lnTo>
                  <a:pt x="1329" y="549"/>
                </a:lnTo>
                <a:lnTo>
                  <a:pt x="1337" y="550"/>
                </a:lnTo>
                <a:lnTo>
                  <a:pt x="1345" y="551"/>
                </a:lnTo>
                <a:lnTo>
                  <a:pt x="1351" y="552"/>
                </a:lnTo>
                <a:lnTo>
                  <a:pt x="1359" y="553"/>
                </a:lnTo>
                <a:lnTo>
                  <a:pt x="1367" y="554"/>
                </a:lnTo>
                <a:lnTo>
                  <a:pt x="1375" y="557"/>
                </a:lnTo>
                <a:lnTo>
                  <a:pt x="1382" y="558"/>
                </a:lnTo>
                <a:lnTo>
                  <a:pt x="1390" y="559"/>
                </a:lnTo>
                <a:lnTo>
                  <a:pt x="1397" y="561"/>
                </a:lnTo>
                <a:lnTo>
                  <a:pt x="1406" y="562"/>
                </a:lnTo>
                <a:lnTo>
                  <a:pt x="1413" y="563"/>
                </a:lnTo>
                <a:lnTo>
                  <a:pt x="1420" y="566"/>
                </a:lnTo>
                <a:lnTo>
                  <a:pt x="1428" y="567"/>
                </a:lnTo>
                <a:lnTo>
                  <a:pt x="1436" y="568"/>
                </a:lnTo>
                <a:lnTo>
                  <a:pt x="1444" y="569"/>
                </a:lnTo>
                <a:lnTo>
                  <a:pt x="1452" y="571"/>
                </a:lnTo>
                <a:lnTo>
                  <a:pt x="1458" y="572"/>
                </a:lnTo>
                <a:lnTo>
                  <a:pt x="1466" y="573"/>
                </a:lnTo>
                <a:lnTo>
                  <a:pt x="1489" y="577"/>
                </a:lnTo>
                <a:lnTo>
                  <a:pt x="1513" y="581"/>
                </a:lnTo>
                <a:lnTo>
                  <a:pt x="1543" y="587"/>
                </a:lnTo>
                <a:lnTo>
                  <a:pt x="1574" y="592"/>
                </a:lnTo>
                <a:lnTo>
                  <a:pt x="1604" y="598"/>
                </a:lnTo>
                <a:lnTo>
                  <a:pt x="1635" y="603"/>
                </a:lnTo>
                <a:lnTo>
                  <a:pt x="1665" y="609"/>
                </a:lnTo>
                <a:lnTo>
                  <a:pt x="1696" y="614"/>
                </a:lnTo>
                <a:lnTo>
                  <a:pt x="1727" y="621"/>
                </a:lnTo>
                <a:lnTo>
                  <a:pt x="1758" y="628"/>
                </a:lnTo>
                <a:lnTo>
                  <a:pt x="1796" y="638"/>
                </a:lnTo>
                <a:lnTo>
                  <a:pt x="1826" y="646"/>
                </a:lnTo>
                <a:lnTo>
                  <a:pt x="1865" y="657"/>
                </a:lnTo>
                <a:lnTo>
                  <a:pt x="1903" y="668"/>
                </a:lnTo>
                <a:lnTo>
                  <a:pt x="1942" y="677"/>
                </a:lnTo>
                <a:lnTo>
                  <a:pt x="1980" y="686"/>
                </a:lnTo>
                <a:lnTo>
                  <a:pt x="2018" y="691"/>
                </a:lnTo>
                <a:lnTo>
                  <a:pt x="2057" y="696"/>
                </a:lnTo>
                <a:lnTo>
                  <a:pt x="2094" y="699"/>
                </a:lnTo>
                <a:lnTo>
                  <a:pt x="2133" y="700"/>
                </a:lnTo>
                <a:lnTo>
                  <a:pt x="2179" y="700"/>
                </a:lnTo>
                <a:lnTo>
                  <a:pt x="2218" y="700"/>
                </a:lnTo>
                <a:lnTo>
                  <a:pt x="2264" y="699"/>
                </a:lnTo>
                <a:lnTo>
                  <a:pt x="2309" y="697"/>
                </a:lnTo>
                <a:lnTo>
                  <a:pt x="2356" y="695"/>
                </a:lnTo>
                <a:lnTo>
                  <a:pt x="2402" y="692"/>
                </a:lnTo>
                <a:lnTo>
                  <a:pt x="2448" y="689"/>
                </a:lnTo>
                <a:lnTo>
                  <a:pt x="2494" y="687"/>
                </a:lnTo>
                <a:lnTo>
                  <a:pt x="2495" y="687"/>
                </a:lnTo>
              </a:path>
            </a:pathLst>
          </a:custGeom>
          <a:noFill/>
          <a:ln w="12700" cmpd="sng">
            <a:solidFill>
              <a:schemeClr val="tx2"/>
            </a:solidFill>
            <a:prstDash val="solid"/>
            <a:round/>
            <a:headEnd/>
            <a:tailEnd/>
          </a:ln>
        </p:spPr>
        <p:txBody>
          <a:bodyPr/>
          <a:lstStyle/>
          <a:p>
            <a:endParaRPr lang="en-US"/>
          </a:p>
        </p:txBody>
      </p:sp>
      <p:sp>
        <p:nvSpPr>
          <p:cNvPr id="364593" name="Rectangle 49"/>
          <p:cNvSpPr>
            <a:spLocks noChangeArrowheads="1"/>
          </p:cNvSpPr>
          <p:nvPr/>
        </p:nvSpPr>
        <p:spPr bwMode="auto">
          <a:xfrm>
            <a:off x="4603371" y="3887551"/>
            <a:ext cx="2117725" cy="2182812"/>
          </a:xfrm>
          <a:prstGeom prst="rect">
            <a:avLst/>
          </a:prstGeom>
          <a:noFill/>
          <a:ln w="9525">
            <a:solidFill>
              <a:schemeClr val="tx2"/>
            </a:solidFill>
            <a:miter lim="800000"/>
            <a:headEnd/>
            <a:tailEnd/>
          </a:ln>
          <a:effectLst/>
        </p:spPr>
        <p:txBody>
          <a:bodyPr wrap="none" anchor="ctr"/>
          <a:lstStyle/>
          <a:p>
            <a:endParaRPr lang="en-US"/>
          </a:p>
        </p:txBody>
      </p:sp>
      <p:sp>
        <p:nvSpPr>
          <p:cNvPr id="364594" name="Text Box 50"/>
          <p:cNvSpPr txBox="1">
            <a:spLocks noChangeArrowheads="1"/>
          </p:cNvSpPr>
          <p:nvPr/>
        </p:nvSpPr>
        <p:spPr bwMode="auto">
          <a:xfrm>
            <a:off x="5917821" y="4344751"/>
            <a:ext cx="903288" cy="304800"/>
          </a:xfrm>
          <a:prstGeom prst="rect">
            <a:avLst/>
          </a:prstGeom>
          <a:noFill/>
          <a:ln w="9525">
            <a:noFill/>
            <a:miter lim="800000"/>
            <a:headEnd/>
            <a:tailEnd/>
          </a:ln>
          <a:effectLst/>
        </p:spPr>
        <p:txBody>
          <a:bodyPr wrap="none">
            <a:spAutoFit/>
          </a:bodyPr>
          <a:lstStyle/>
          <a:p>
            <a:r>
              <a:rPr lang="en-US" sz="1400" b="0">
                <a:solidFill>
                  <a:schemeClr val="tx2"/>
                </a:solidFill>
              </a:rPr>
              <a:t>scorodite</a:t>
            </a:r>
          </a:p>
        </p:txBody>
      </p:sp>
      <p:sp>
        <p:nvSpPr>
          <p:cNvPr id="364595" name="Text Box 51"/>
          <p:cNvSpPr txBox="1">
            <a:spLocks noChangeArrowheads="1"/>
          </p:cNvSpPr>
          <p:nvPr/>
        </p:nvSpPr>
        <p:spPr bwMode="auto">
          <a:xfrm>
            <a:off x="6019421" y="5097226"/>
            <a:ext cx="757238" cy="304800"/>
          </a:xfrm>
          <a:prstGeom prst="rect">
            <a:avLst/>
          </a:prstGeom>
          <a:noFill/>
          <a:ln w="9525">
            <a:noFill/>
            <a:miter lim="800000"/>
            <a:headEnd/>
            <a:tailEnd/>
          </a:ln>
          <a:effectLst/>
        </p:spPr>
        <p:txBody>
          <a:bodyPr wrap="none">
            <a:spAutoFit/>
          </a:bodyPr>
          <a:lstStyle/>
          <a:p>
            <a:r>
              <a:rPr lang="en-US" sz="1400" b="0">
                <a:solidFill>
                  <a:schemeClr val="tx2"/>
                </a:solidFill>
              </a:rPr>
              <a:t>jarosite</a:t>
            </a:r>
          </a:p>
        </p:txBody>
      </p:sp>
      <p:sp>
        <p:nvSpPr>
          <p:cNvPr id="364596" name="Text Box 52"/>
          <p:cNvSpPr txBox="1">
            <a:spLocks noChangeArrowheads="1"/>
          </p:cNvSpPr>
          <p:nvPr/>
        </p:nvSpPr>
        <p:spPr bwMode="auto">
          <a:xfrm>
            <a:off x="6097209" y="4765438"/>
            <a:ext cx="696912" cy="303213"/>
          </a:xfrm>
          <a:prstGeom prst="rect">
            <a:avLst/>
          </a:prstGeom>
          <a:noFill/>
          <a:ln w="9525">
            <a:noFill/>
            <a:miter lim="800000"/>
            <a:headEnd/>
            <a:tailEnd/>
          </a:ln>
          <a:effectLst/>
        </p:spPr>
        <p:txBody>
          <a:bodyPr wrap="none">
            <a:spAutoFit/>
          </a:bodyPr>
          <a:lstStyle/>
          <a:p>
            <a:r>
              <a:rPr lang="en-US" sz="1400" b="0">
                <a:solidFill>
                  <a:srgbClr val="6699FF"/>
                </a:solidFill>
              </a:rPr>
              <a:t>Spot 2</a:t>
            </a:r>
          </a:p>
        </p:txBody>
      </p:sp>
      <p:sp>
        <p:nvSpPr>
          <p:cNvPr id="364597" name="Text Box 53"/>
          <p:cNvSpPr txBox="1">
            <a:spLocks noChangeArrowheads="1"/>
          </p:cNvSpPr>
          <p:nvPr/>
        </p:nvSpPr>
        <p:spPr bwMode="auto">
          <a:xfrm>
            <a:off x="6011484" y="5473463"/>
            <a:ext cx="696912" cy="304800"/>
          </a:xfrm>
          <a:prstGeom prst="rect">
            <a:avLst/>
          </a:prstGeom>
          <a:noFill/>
          <a:ln w="9525">
            <a:noFill/>
            <a:miter lim="800000"/>
            <a:headEnd/>
            <a:tailEnd/>
          </a:ln>
          <a:effectLst/>
        </p:spPr>
        <p:txBody>
          <a:bodyPr wrap="none">
            <a:spAutoFit/>
          </a:bodyPr>
          <a:lstStyle/>
          <a:p>
            <a:r>
              <a:rPr lang="en-US" sz="1400" b="0">
                <a:solidFill>
                  <a:srgbClr val="FF0000"/>
                </a:solidFill>
              </a:rPr>
              <a:t>Spot 1</a:t>
            </a:r>
          </a:p>
        </p:txBody>
      </p:sp>
      <p:pic>
        <p:nvPicPr>
          <p:cNvPr id="364599" name="Picture 55" descr="687 cranial 000 AsrTotEb"/>
          <p:cNvPicPr>
            <a:picLocks noChangeAspect="1" noChangeArrowheads="1"/>
          </p:cNvPicPr>
          <p:nvPr/>
        </p:nvPicPr>
        <p:blipFill>
          <a:blip r:embed="rId5" cstate="print"/>
          <a:srcRect t="21906" b="22858"/>
          <a:stretch>
            <a:fillRect/>
          </a:stretch>
        </p:blipFill>
        <p:spPr bwMode="auto">
          <a:xfrm>
            <a:off x="3067050" y="1847850"/>
            <a:ext cx="5797550" cy="1123950"/>
          </a:xfrm>
          <a:prstGeom prst="rect">
            <a:avLst/>
          </a:prstGeom>
          <a:noFill/>
        </p:spPr>
      </p:pic>
      <p:sp>
        <p:nvSpPr>
          <p:cNvPr id="364600" name="Text Box 56"/>
          <p:cNvSpPr txBox="1">
            <a:spLocks noChangeArrowheads="1"/>
          </p:cNvSpPr>
          <p:nvPr/>
        </p:nvSpPr>
        <p:spPr bwMode="auto">
          <a:xfrm>
            <a:off x="5356225" y="2989263"/>
            <a:ext cx="946150" cy="366712"/>
          </a:xfrm>
          <a:prstGeom prst="rect">
            <a:avLst/>
          </a:prstGeom>
          <a:noFill/>
          <a:ln w="9525">
            <a:noFill/>
            <a:miter lim="800000"/>
            <a:headEnd/>
            <a:tailEnd/>
          </a:ln>
          <a:effectLst/>
        </p:spPr>
        <p:txBody>
          <a:bodyPr wrap="none">
            <a:spAutoFit/>
          </a:bodyPr>
          <a:lstStyle/>
          <a:p>
            <a:r>
              <a:rPr lang="en-US" b="0"/>
              <a:t>4.6 mm</a:t>
            </a:r>
          </a:p>
        </p:txBody>
      </p:sp>
      <p:sp>
        <p:nvSpPr>
          <p:cNvPr id="364601" name="Text Box 57"/>
          <p:cNvSpPr txBox="1">
            <a:spLocks noChangeArrowheads="1"/>
          </p:cNvSpPr>
          <p:nvPr/>
        </p:nvSpPr>
        <p:spPr bwMode="auto">
          <a:xfrm rot="16200000">
            <a:off x="8489157" y="2226468"/>
            <a:ext cx="946150" cy="366713"/>
          </a:xfrm>
          <a:prstGeom prst="rect">
            <a:avLst/>
          </a:prstGeom>
          <a:noFill/>
          <a:ln w="9525">
            <a:noFill/>
            <a:miter lim="800000"/>
            <a:headEnd/>
            <a:tailEnd/>
          </a:ln>
          <a:effectLst/>
        </p:spPr>
        <p:txBody>
          <a:bodyPr wrap="none">
            <a:spAutoFit/>
          </a:bodyPr>
          <a:lstStyle/>
          <a:p>
            <a:r>
              <a:rPr lang="en-US" b="0"/>
              <a:t>3.5 mm</a:t>
            </a:r>
          </a:p>
        </p:txBody>
      </p:sp>
      <p:sp>
        <p:nvSpPr>
          <p:cNvPr id="364602" name="Text Box 58"/>
          <p:cNvSpPr txBox="1">
            <a:spLocks noChangeArrowheads="1"/>
          </p:cNvSpPr>
          <p:nvPr/>
        </p:nvSpPr>
        <p:spPr bwMode="auto">
          <a:xfrm>
            <a:off x="8089900" y="1889125"/>
            <a:ext cx="523875" cy="457200"/>
          </a:xfrm>
          <a:prstGeom prst="rect">
            <a:avLst/>
          </a:prstGeom>
          <a:noFill/>
          <a:ln w="9525">
            <a:noFill/>
            <a:miter lim="800000"/>
            <a:headEnd/>
            <a:tailEnd/>
          </a:ln>
          <a:effectLst/>
        </p:spPr>
        <p:txBody>
          <a:bodyPr wrap="none">
            <a:spAutoFit/>
          </a:bodyPr>
          <a:lstStyle/>
          <a:p>
            <a:r>
              <a:rPr lang="en-US" sz="2400" b="0">
                <a:solidFill>
                  <a:srgbClr val="FF0000"/>
                </a:solidFill>
                <a:latin typeface="Times New Roman" pitchFamily="18" charset="0"/>
              </a:rPr>
              <a:t>As</a:t>
            </a:r>
          </a:p>
        </p:txBody>
      </p:sp>
      <p:sp>
        <p:nvSpPr>
          <p:cNvPr id="364603" name="Text Box 59"/>
          <p:cNvSpPr txBox="1">
            <a:spLocks noChangeArrowheads="1"/>
          </p:cNvSpPr>
          <p:nvPr/>
        </p:nvSpPr>
        <p:spPr bwMode="auto">
          <a:xfrm>
            <a:off x="4832350" y="2546350"/>
            <a:ext cx="296863" cy="336550"/>
          </a:xfrm>
          <a:prstGeom prst="rect">
            <a:avLst/>
          </a:prstGeom>
          <a:noFill/>
          <a:ln w="9525">
            <a:noFill/>
            <a:miter lim="800000"/>
            <a:headEnd/>
            <a:tailEnd/>
          </a:ln>
          <a:effectLst/>
        </p:spPr>
        <p:txBody>
          <a:bodyPr wrap="none">
            <a:spAutoFit/>
          </a:bodyPr>
          <a:lstStyle/>
          <a:p>
            <a:r>
              <a:rPr lang="en-US" sz="1600" b="0">
                <a:solidFill>
                  <a:srgbClr val="FF0000"/>
                </a:solidFill>
              </a:rPr>
              <a:t>1</a:t>
            </a:r>
          </a:p>
        </p:txBody>
      </p:sp>
      <p:sp>
        <p:nvSpPr>
          <p:cNvPr id="364604" name="Text Box 60"/>
          <p:cNvSpPr txBox="1">
            <a:spLocks noChangeArrowheads="1"/>
          </p:cNvSpPr>
          <p:nvPr/>
        </p:nvSpPr>
        <p:spPr bwMode="auto">
          <a:xfrm>
            <a:off x="6746875" y="2422525"/>
            <a:ext cx="296863" cy="336550"/>
          </a:xfrm>
          <a:prstGeom prst="rect">
            <a:avLst/>
          </a:prstGeom>
          <a:noFill/>
          <a:ln w="9525">
            <a:noFill/>
            <a:miter lim="800000"/>
            <a:headEnd/>
            <a:tailEnd/>
          </a:ln>
          <a:effectLst/>
        </p:spPr>
        <p:txBody>
          <a:bodyPr wrap="none">
            <a:spAutoFit/>
          </a:bodyPr>
          <a:lstStyle/>
          <a:p>
            <a:r>
              <a:rPr lang="en-US" sz="1600" b="0">
                <a:solidFill>
                  <a:srgbClr val="6699FF"/>
                </a:solidFill>
              </a:rPr>
              <a:t>2</a:t>
            </a:r>
          </a:p>
        </p:txBody>
      </p:sp>
      <p:pic>
        <p:nvPicPr>
          <p:cNvPr id="61" name="Picture 6" descr="USGS_color_1inch"/>
          <p:cNvPicPr>
            <a:picLocks noChangeAspect="1" noChangeArrowheads="1"/>
          </p:cNvPicPr>
          <p:nvPr/>
        </p:nvPicPr>
        <p:blipFill>
          <a:blip r:embed="rId6" cstate="print"/>
          <a:srcRect/>
          <a:stretch>
            <a:fillRect/>
          </a:stretch>
        </p:blipFill>
        <p:spPr bwMode="auto">
          <a:xfrm>
            <a:off x="8031079" y="6448456"/>
            <a:ext cx="1112921" cy="409544"/>
          </a:xfrm>
          <a:prstGeom prst="rect">
            <a:avLst/>
          </a:prstGeom>
          <a:noFill/>
          <a:ln w="9525">
            <a:noFill/>
            <a:miter lim="800000"/>
            <a:headEnd/>
            <a:tailEnd/>
          </a:ln>
          <a:effectLst/>
        </p:spPr>
      </p:pic>
      <p:sp>
        <p:nvSpPr>
          <p:cNvPr id="62" name="TextBox 61"/>
          <p:cNvSpPr txBox="1"/>
          <p:nvPr/>
        </p:nvSpPr>
        <p:spPr>
          <a:xfrm>
            <a:off x="996287" y="5718412"/>
            <a:ext cx="2733890" cy="369332"/>
          </a:xfrm>
          <a:prstGeom prst="rect">
            <a:avLst/>
          </a:prstGeom>
          <a:noFill/>
        </p:spPr>
        <p:txBody>
          <a:bodyPr wrap="none" rtlCol="0">
            <a:spAutoFit/>
          </a:bodyPr>
          <a:lstStyle/>
          <a:p>
            <a:r>
              <a:rPr lang="en-US" dirty="0" smtClean="0"/>
              <a:t>A. Foster, unpublished data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
          <p:cNvPicPr>
            <a:picLocks noChangeAspect="1" noChangeArrowheads="1"/>
          </p:cNvPicPr>
          <p:nvPr/>
        </p:nvPicPr>
        <p:blipFill>
          <a:blip r:embed="rId2" cstate="print"/>
          <a:srcRect/>
          <a:stretch>
            <a:fillRect/>
          </a:stretch>
        </p:blipFill>
        <p:spPr bwMode="auto">
          <a:xfrm>
            <a:off x="1555846" y="803214"/>
            <a:ext cx="5421431" cy="5476248"/>
          </a:xfrm>
          <a:prstGeom prst="rect">
            <a:avLst/>
          </a:prstGeom>
          <a:noFill/>
          <a:ln w="9525">
            <a:noFill/>
            <a:miter lim="800000"/>
            <a:headEnd/>
            <a:tailEnd/>
          </a:ln>
        </p:spPr>
      </p:pic>
      <p:pic>
        <p:nvPicPr>
          <p:cNvPr id="171010" name="Picture 2"/>
          <p:cNvPicPr>
            <a:picLocks noChangeAspect="1" noChangeArrowheads="1"/>
          </p:cNvPicPr>
          <p:nvPr/>
        </p:nvPicPr>
        <p:blipFill>
          <a:blip r:embed="rId3" cstate="print"/>
          <a:srcRect/>
          <a:stretch>
            <a:fillRect/>
          </a:stretch>
        </p:blipFill>
        <p:spPr bwMode="auto">
          <a:xfrm>
            <a:off x="658433" y="953069"/>
            <a:ext cx="8181975" cy="5334000"/>
          </a:xfrm>
          <a:prstGeom prst="rect">
            <a:avLst/>
          </a:prstGeom>
          <a:noFill/>
          <a:ln w="9525">
            <a:noFill/>
            <a:miter lim="800000"/>
            <a:headEnd/>
            <a:tailEnd/>
          </a:ln>
        </p:spPr>
      </p:pic>
      <p:sp>
        <p:nvSpPr>
          <p:cNvPr id="4" name="TextBox 3"/>
          <p:cNvSpPr txBox="1"/>
          <p:nvPr/>
        </p:nvSpPr>
        <p:spPr>
          <a:xfrm>
            <a:off x="0" y="177423"/>
            <a:ext cx="8925636" cy="1015663"/>
          </a:xfrm>
          <a:prstGeom prst="rect">
            <a:avLst/>
          </a:prstGeom>
          <a:noFill/>
        </p:spPr>
        <p:txBody>
          <a:bodyPr wrap="square" rtlCol="0">
            <a:spAutoFit/>
          </a:bodyPr>
          <a:lstStyle/>
          <a:p>
            <a:r>
              <a:rPr lang="en-US" sz="3000" dirty="0" smtClean="0"/>
              <a:t>Ultra-high As gold mines in Nova Scotia, Canada</a:t>
            </a:r>
          </a:p>
          <a:p>
            <a:endParaRPr lang="en-US" sz="3000" dirty="0"/>
          </a:p>
        </p:txBody>
      </p:sp>
      <p:sp>
        <p:nvSpPr>
          <p:cNvPr id="5" name="TextBox 4"/>
          <p:cNvSpPr txBox="1"/>
          <p:nvPr/>
        </p:nvSpPr>
        <p:spPr>
          <a:xfrm>
            <a:off x="436729" y="6277970"/>
            <a:ext cx="4610621" cy="369332"/>
          </a:xfrm>
          <a:prstGeom prst="rect">
            <a:avLst/>
          </a:prstGeom>
          <a:noFill/>
        </p:spPr>
        <p:txBody>
          <a:bodyPr wrap="none" rtlCol="0">
            <a:spAutoFit/>
          </a:bodyPr>
          <a:lstStyle/>
          <a:p>
            <a:r>
              <a:rPr lang="en-US" dirty="0" smtClean="0"/>
              <a:t>Walker et al (2009)  Canadian Mineralogist v 47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1010"/>
                                        </p:tgtEl>
                                      </p:cBhvr>
                                    </p:animEffect>
                                    <p:set>
                                      <p:cBhvr>
                                        <p:cTn id="7" dur="1" fill="hold">
                                          <p:stCondLst>
                                            <p:cond delay="999"/>
                                          </p:stCondLst>
                                        </p:cTn>
                                        <p:tgtEl>
                                          <p:spTgt spid="17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smtClean="0"/>
              <a:t>Current and Future directions in synchrotron-based arsenic research</a:t>
            </a:r>
            <a:endParaRPr lang="en-US" sz="3000" dirty="0"/>
          </a:p>
        </p:txBody>
      </p:sp>
      <p:sp>
        <p:nvSpPr>
          <p:cNvPr id="3" name="Content Placeholder 2"/>
          <p:cNvSpPr>
            <a:spLocks noGrp="1"/>
          </p:cNvSpPr>
          <p:nvPr>
            <p:ph idx="1"/>
          </p:nvPr>
        </p:nvSpPr>
        <p:spPr/>
        <p:txBody>
          <a:bodyPr>
            <a:normAutofit fontScale="92500" lnSpcReduction="10000"/>
          </a:bodyPr>
          <a:lstStyle/>
          <a:p>
            <a:r>
              <a:rPr lang="en-US" dirty="0" smtClean="0"/>
              <a:t>Validated method for As </a:t>
            </a:r>
            <a:r>
              <a:rPr lang="en-US" dirty="0" err="1" smtClean="0"/>
              <a:t>bioaccessibility</a:t>
            </a:r>
            <a:r>
              <a:rPr lang="en-US" dirty="0" smtClean="0"/>
              <a:t> test</a:t>
            </a:r>
          </a:p>
          <a:p>
            <a:pPr lvl="1"/>
            <a:r>
              <a:rPr lang="en-US" dirty="0" smtClean="0"/>
              <a:t>Coupled to geochemistry, As speciation</a:t>
            </a:r>
          </a:p>
          <a:p>
            <a:r>
              <a:rPr lang="en-US" dirty="0" smtClean="0"/>
              <a:t>Bioreactors (anaerobic and aerobic)</a:t>
            </a:r>
          </a:p>
          <a:p>
            <a:pPr lvl="1"/>
            <a:r>
              <a:rPr lang="en-US" dirty="0" smtClean="0"/>
              <a:t>Aerobic: naturally-occurring microbial consortia?</a:t>
            </a:r>
          </a:p>
          <a:p>
            <a:pPr lvl="1"/>
            <a:r>
              <a:rPr lang="en-US" dirty="0" smtClean="0"/>
              <a:t>Anaerobic: relative </a:t>
            </a:r>
            <a:r>
              <a:rPr lang="en-US" dirty="0" err="1" smtClean="0"/>
              <a:t>bioaccessibility</a:t>
            </a:r>
            <a:r>
              <a:rPr lang="en-US" dirty="0" smtClean="0"/>
              <a:t> of As in neo-sulfides vs. organic compounds (biomass)</a:t>
            </a:r>
          </a:p>
          <a:p>
            <a:r>
              <a:rPr lang="en-US" dirty="0" smtClean="0"/>
              <a:t>Plants</a:t>
            </a:r>
          </a:p>
          <a:p>
            <a:pPr lvl="1"/>
            <a:r>
              <a:rPr lang="en-US" dirty="0" smtClean="0"/>
              <a:t>Finding more accumulators, maximizing uptake</a:t>
            </a:r>
          </a:p>
          <a:p>
            <a:pPr lvl="1"/>
            <a:r>
              <a:rPr lang="en-US" dirty="0" smtClean="0"/>
              <a:t>Coupling genetics, protein expression, and location of metal (As) sequestration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noAutofit/>
          </a:bodyPr>
          <a:lstStyle/>
          <a:p>
            <a:pPr algn="l"/>
            <a:r>
              <a:rPr lang="en-US" sz="2800" dirty="0" smtClean="0"/>
              <a:t>Arsenic Relative Bioavailability Project (Empire Mine State Historic Park)</a:t>
            </a:r>
            <a:endParaRPr lang="en-US" sz="2800" dirty="0"/>
          </a:p>
        </p:txBody>
      </p:sp>
      <p:grpSp>
        <p:nvGrpSpPr>
          <p:cNvPr id="3" name="Group 85"/>
          <p:cNvGrpSpPr/>
          <p:nvPr/>
        </p:nvGrpSpPr>
        <p:grpSpPr>
          <a:xfrm>
            <a:off x="1108612" y="2064019"/>
            <a:ext cx="952500" cy="1378821"/>
            <a:chOff x="1752556" y="1107584"/>
            <a:chExt cx="952500" cy="1378821"/>
          </a:xfrm>
        </p:grpSpPr>
        <p:pic>
          <p:nvPicPr>
            <p:cNvPr id="25602" name="Picture 2" descr="http://www.empiremine.org/images/emlogo.gif"/>
            <p:cNvPicPr>
              <a:picLocks noChangeAspect="1" noChangeArrowheads="1"/>
            </p:cNvPicPr>
            <p:nvPr/>
          </p:nvPicPr>
          <p:blipFill>
            <a:blip r:embed="rId2" cstate="print"/>
            <a:srcRect/>
            <a:stretch>
              <a:fillRect/>
            </a:stretch>
          </p:blipFill>
          <p:spPr bwMode="auto">
            <a:xfrm>
              <a:off x="1752556" y="1505329"/>
              <a:ext cx="952500" cy="981076"/>
            </a:xfrm>
            <a:prstGeom prst="rect">
              <a:avLst/>
            </a:prstGeom>
            <a:noFill/>
          </p:spPr>
        </p:pic>
        <p:sp>
          <p:nvSpPr>
            <p:cNvPr id="67" name="TextBox 66"/>
            <p:cNvSpPr txBox="1"/>
            <p:nvPr/>
          </p:nvSpPr>
          <p:spPr>
            <a:xfrm>
              <a:off x="1777285" y="1107584"/>
              <a:ext cx="917239" cy="461665"/>
            </a:xfrm>
            <a:prstGeom prst="rect">
              <a:avLst/>
            </a:prstGeom>
            <a:noFill/>
          </p:spPr>
          <p:txBody>
            <a:bodyPr wrap="none" rtlCol="0">
              <a:spAutoFit/>
            </a:bodyPr>
            <a:lstStyle/>
            <a:p>
              <a:r>
                <a:rPr lang="en-US" sz="2400" dirty="0" smtClean="0">
                  <a:solidFill>
                    <a:schemeClr val="accent1"/>
                  </a:solidFill>
                </a:rPr>
                <a:t>N =25</a:t>
              </a:r>
              <a:endParaRPr lang="en-US" sz="2400" dirty="0">
                <a:solidFill>
                  <a:schemeClr val="accent1"/>
                </a:solidFill>
              </a:endParaRPr>
            </a:p>
          </p:txBody>
        </p:sp>
      </p:grpSp>
      <p:pic>
        <p:nvPicPr>
          <p:cNvPr id="25623" name="Picture 23" descr="C:\Documents and Settings\afoster-pr\Local Settings\Temporary Internet Files\Content.IE5\CKPGUCDQ\MC900351956[1].wmf"/>
          <p:cNvPicPr>
            <a:picLocks noChangeAspect="1" noChangeArrowheads="1"/>
          </p:cNvPicPr>
          <p:nvPr/>
        </p:nvPicPr>
        <p:blipFill>
          <a:blip r:embed="rId3" cstate="print"/>
          <a:srcRect/>
          <a:stretch>
            <a:fillRect/>
          </a:stretch>
        </p:blipFill>
        <p:spPr bwMode="auto">
          <a:xfrm>
            <a:off x="3468992" y="2501900"/>
            <a:ext cx="473357" cy="774170"/>
          </a:xfrm>
          <a:prstGeom prst="rect">
            <a:avLst/>
          </a:prstGeom>
          <a:noFill/>
        </p:spPr>
      </p:pic>
      <p:pic>
        <p:nvPicPr>
          <p:cNvPr id="25624" name="Picture 24" descr="C:\Documents and Settings\afoster-pr\Local Settings\Temporary Internet Files\Content.IE5\OLNVF5C0\MC900326472[1].wmf"/>
          <p:cNvPicPr>
            <a:picLocks noChangeAspect="1" noChangeArrowheads="1"/>
          </p:cNvPicPr>
          <p:nvPr/>
        </p:nvPicPr>
        <p:blipFill>
          <a:blip r:embed="rId4" cstate="print"/>
          <a:srcRect/>
          <a:stretch>
            <a:fillRect/>
          </a:stretch>
        </p:blipFill>
        <p:spPr bwMode="auto">
          <a:xfrm>
            <a:off x="3344713" y="4026688"/>
            <a:ext cx="1145399" cy="838043"/>
          </a:xfrm>
          <a:prstGeom prst="rect">
            <a:avLst/>
          </a:prstGeom>
          <a:noFill/>
        </p:spPr>
      </p:pic>
      <p:cxnSp>
        <p:nvCxnSpPr>
          <p:cNvPr id="73" name="Straight Arrow Connector 72"/>
          <p:cNvCxnSpPr/>
          <p:nvPr/>
        </p:nvCxnSpPr>
        <p:spPr>
          <a:xfrm flipV="1">
            <a:off x="2395895" y="2979572"/>
            <a:ext cx="944964" cy="117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81997" y="3698382"/>
            <a:ext cx="992268" cy="503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640594" y="2637417"/>
            <a:ext cx="418704" cy="369332"/>
          </a:xfrm>
          <a:prstGeom prst="rect">
            <a:avLst/>
          </a:prstGeom>
          <a:noFill/>
        </p:spPr>
        <p:txBody>
          <a:bodyPr wrap="none" rtlCol="0">
            <a:spAutoFit/>
          </a:bodyPr>
          <a:lstStyle/>
          <a:p>
            <a:r>
              <a:rPr lang="en-US" b="1" dirty="0" smtClean="0">
                <a:solidFill>
                  <a:schemeClr val="accent1"/>
                </a:solidFill>
              </a:rPr>
              <a:t>25</a:t>
            </a:r>
            <a:endParaRPr lang="en-US" b="1" dirty="0">
              <a:solidFill>
                <a:schemeClr val="accent1"/>
              </a:solidFill>
            </a:endParaRPr>
          </a:p>
        </p:txBody>
      </p:sp>
      <p:cxnSp>
        <p:nvCxnSpPr>
          <p:cNvPr id="104" name="Straight Arrow Connector 103"/>
          <p:cNvCxnSpPr/>
          <p:nvPr/>
        </p:nvCxnSpPr>
        <p:spPr>
          <a:xfrm rot="16200000" flipH="1">
            <a:off x="2530366" y="4448940"/>
            <a:ext cx="1261241" cy="36260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1692322" y="3507475"/>
            <a:ext cx="13648" cy="4776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0" y="3739141"/>
            <a:ext cx="2691685" cy="2308324"/>
          </a:xfrm>
          <a:prstGeom prst="rect">
            <a:avLst/>
          </a:prstGeom>
        </p:spPr>
        <p:txBody>
          <a:bodyPr wrap="square">
            <a:spAutoFit/>
          </a:bodyPr>
          <a:lstStyle/>
          <a:p>
            <a:pPr lvl="1"/>
            <a:r>
              <a:rPr lang="en-US" dirty="0" smtClean="0"/>
              <a:t>Chemistry</a:t>
            </a:r>
          </a:p>
          <a:p>
            <a:pPr lvl="1"/>
            <a:r>
              <a:rPr lang="en-US" dirty="0" smtClean="0"/>
              <a:t>X-ray diffraction</a:t>
            </a:r>
          </a:p>
          <a:p>
            <a:pPr lvl="1"/>
            <a:r>
              <a:rPr lang="en-US" dirty="0" smtClean="0"/>
              <a:t>Electron Probe</a:t>
            </a:r>
          </a:p>
          <a:p>
            <a:pPr lvl="1"/>
            <a:r>
              <a:rPr lang="en-US" dirty="0" smtClean="0"/>
              <a:t>QEMSCAN</a:t>
            </a:r>
          </a:p>
          <a:p>
            <a:pPr lvl="1"/>
            <a:r>
              <a:rPr lang="en-US" dirty="0" smtClean="0"/>
              <a:t>Particle size analysis</a:t>
            </a:r>
          </a:p>
          <a:p>
            <a:pPr lvl="1"/>
            <a:r>
              <a:rPr lang="en-US" dirty="0" smtClean="0">
                <a:solidFill>
                  <a:srgbClr val="00B050"/>
                </a:solidFill>
              </a:rPr>
              <a:t>“Bulk”  Synchrotron studies</a:t>
            </a:r>
          </a:p>
          <a:p>
            <a:pPr lvl="1"/>
            <a:endParaRPr lang="en-US" dirty="0"/>
          </a:p>
        </p:txBody>
      </p:sp>
      <p:sp>
        <p:nvSpPr>
          <p:cNvPr id="116" name="TextBox 115"/>
          <p:cNvSpPr txBox="1"/>
          <p:nvPr/>
        </p:nvSpPr>
        <p:spPr>
          <a:xfrm>
            <a:off x="2941203" y="5316888"/>
            <a:ext cx="2047355" cy="923330"/>
          </a:xfrm>
          <a:prstGeom prst="rect">
            <a:avLst/>
          </a:prstGeom>
          <a:noFill/>
        </p:spPr>
        <p:txBody>
          <a:bodyPr wrap="none" rtlCol="0">
            <a:spAutoFit/>
          </a:bodyPr>
          <a:lstStyle/>
          <a:p>
            <a:pPr marL="0" lvl="1"/>
            <a:r>
              <a:rPr lang="en-US" dirty="0" smtClean="0">
                <a:solidFill>
                  <a:srgbClr val="00B050"/>
                </a:solidFill>
              </a:rPr>
              <a:t>“</a:t>
            </a:r>
            <a:r>
              <a:rPr lang="en-US" dirty="0" err="1" smtClean="0">
                <a:solidFill>
                  <a:srgbClr val="00B050"/>
                </a:solidFill>
              </a:rPr>
              <a:t>Microfocused</a:t>
            </a:r>
            <a:r>
              <a:rPr lang="en-US" dirty="0" smtClean="0">
                <a:solidFill>
                  <a:srgbClr val="00B050"/>
                </a:solidFill>
              </a:rPr>
              <a:t>” </a:t>
            </a:r>
          </a:p>
          <a:p>
            <a:pPr marL="0" lvl="1" algn="ctr"/>
            <a:r>
              <a:rPr lang="en-US" dirty="0" smtClean="0">
                <a:solidFill>
                  <a:srgbClr val="00B050"/>
                </a:solidFill>
              </a:rPr>
              <a:t>Synchrotron studies</a:t>
            </a:r>
          </a:p>
          <a:p>
            <a:pPr marL="0" lvl="1"/>
            <a:endParaRPr lang="en-US" dirty="0" smtClean="0"/>
          </a:p>
        </p:txBody>
      </p:sp>
      <p:sp>
        <p:nvSpPr>
          <p:cNvPr id="118" name="TextBox 117"/>
          <p:cNvSpPr txBox="1"/>
          <p:nvPr/>
        </p:nvSpPr>
        <p:spPr>
          <a:xfrm>
            <a:off x="2535640" y="2338127"/>
            <a:ext cx="849400" cy="369332"/>
          </a:xfrm>
          <a:prstGeom prst="rect">
            <a:avLst/>
          </a:prstGeom>
          <a:noFill/>
        </p:spPr>
        <p:txBody>
          <a:bodyPr wrap="none" rtlCol="0">
            <a:spAutoFit/>
          </a:bodyPr>
          <a:lstStyle/>
          <a:p>
            <a:r>
              <a:rPr lang="en-US" i="1" dirty="0" smtClean="0"/>
              <a:t>In vitro</a:t>
            </a:r>
            <a:endParaRPr lang="en-US" i="1" dirty="0"/>
          </a:p>
        </p:txBody>
      </p:sp>
      <p:sp>
        <p:nvSpPr>
          <p:cNvPr id="119" name="TextBox 118"/>
          <p:cNvSpPr txBox="1"/>
          <p:nvPr/>
        </p:nvSpPr>
        <p:spPr>
          <a:xfrm>
            <a:off x="3632579" y="3500461"/>
            <a:ext cx="789575" cy="369332"/>
          </a:xfrm>
          <a:prstGeom prst="rect">
            <a:avLst/>
          </a:prstGeom>
          <a:noFill/>
        </p:spPr>
        <p:txBody>
          <a:bodyPr wrap="none" rtlCol="0">
            <a:spAutoFit/>
          </a:bodyPr>
          <a:lstStyle/>
          <a:p>
            <a:r>
              <a:rPr lang="en-US" i="1" dirty="0" smtClean="0"/>
              <a:t>In vivo</a:t>
            </a:r>
            <a:endParaRPr lang="en-US" i="1" dirty="0"/>
          </a:p>
        </p:txBody>
      </p:sp>
      <p:sp>
        <p:nvSpPr>
          <p:cNvPr id="121" name="TextBox 120"/>
          <p:cNvSpPr txBox="1"/>
          <p:nvPr/>
        </p:nvSpPr>
        <p:spPr>
          <a:xfrm>
            <a:off x="5813946" y="4760132"/>
            <a:ext cx="2872828" cy="584775"/>
          </a:xfrm>
          <a:prstGeom prst="rect">
            <a:avLst/>
          </a:prstGeom>
          <a:noFill/>
        </p:spPr>
        <p:txBody>
          <a:bodyPr wrap="square" rtlCol="0">
            <a:spAutoFit/>
          </a:bodyPr>
          <a:lstStyle/>
          <a:p>
            <a:r>
              <a:rPr lang="en-US" sz="1600" i="1" dirty="0" smtClean="0">
                <a:solidFill>
                  <a:schemeClr val="accent6">
                    <a:lumMod val="75000"/>
                  </a:schemeClr>
                </a:solidFill>
              </a:rPr>
              <a:t>Model of mineralogical control on As </a:t>
            </a:r>
            <a:r>
              <a:rPr lang="en-US" sz="1600" i="1" dirty="0" err="1" smtClean="0">
                <a:solidFill>
                  <a:schemeClr val="accent6">
                    <a:lumMod val="75000"/>
                  </a:schemeClr>
                </a:solidFill>
              </a:rPr>
              <a:t>bioaccessibility</a:t>
            </a:r>
            <a:endParaRPr lang="en-US" sz="1600" i="1" dirty="0">
              <a:solidFill>
                <a:schemeClr val="accent6">
                  <a:lumMod val="75000"/>
                </a:schemeClr>
              </a:solidFill>
            </a:endParaRPr>
          </a:p>
        </p:txBody>
      </p:sp>
      <p:cxnSp>
        <p:nvCxnSpPr>
          <p:cNvPr id="126" name="Elbow Connector 125"/>
          <p:cNvCxnSpPr>
            <a:stCxn id="25623" idx="3"/>
            <a:endCxn id="116" idx="3"/>
          </p:cNvCxnSpPr>
          <p:nvPr/>
        </p:nvCxnSpPr>
        <p:spPr>
          <a:xfrm>
            <a:off x="3942349" y="2888985"/>
            <a:ext cx="1046209" cy="2889568"/>
          </a:xfrm>
          <a:prstGeom prst="bentConnector3">
            <a:avLst>
              <a:gd name="adj1" fmla="val 97739"/>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7" name="Right Brace 146"/>
          <p:cNvSpPr/>
          <p:nvPr/>
        </p:nvSpPr>
        <p:spPr>
          <a:xfrm>
            <a:off x="5090615" y="4385291"/>
            <a:ext cx="641445" cy="1660668"/>
          </a:xfrm>
          <a:prstGeom prst="rightBrace">
            <a:avLst/>
          </a:prstGeom>
          <a:no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47" name="TextBox 46"/>
          <p:cNvSpPr txBox="1"/>
          <p:nvPr/>
        </p:nvSpPr>
        <p:spPr>
          <a:xfrm>
            <a:off x="5776219" y="5481263"/>
            <a:ext cx="2872828" cy="584775"/>
          </a:xfrm>
          <a:prstGeom prst="rect">
            <a:avLst/>
          </a:prstGeom>
          <a:noFill/>
        </p:spPr>
        <p:txBody>
          <a:bodyPr wrap="square" rtlCol="0">
            <a:spAutoFit/>
          </a:bodyPr>
          <a:lstStyle/>
          <a:p>
            <a:r>
              <a:rPr lang="en-US" sz="1600" i="1" dirty="0" smtClean="0">
                <a:solidFill>
                  <a:schemeClr val="accent6">
                    <a:lumMod val="75000"/>
                  </a:schemeClr>
                </a:solidFill>
              </a:rPr>
              <a:t>Correlation with easily-measured parameter</a:t>
            </a:r>
            <a:endParaRPr lang="en-US" sz="1600" i="1" dirty="0">
              <a:solidFill>
                <a:schemeClr val="accent6">
                  <a:lumMod val="75000"/>
                </a:schemeClr>
              </a:solidFill>
            </a:endParaRPr>
          </a:p>
        </p:txBody>
      </p:sp>
      <p:pic>
        <p:nvPicPr>
          <p:cNvPr id="48" name="Picture 2" descr="USGS - science for a changing world">
            <a:hlinkClick r:id="rId5"/>
          </p:cNvPr>
          <p:cNvPicPr>
            <a:picLocks noChangeAspect="1" noChangeArrowheads="1"/>
          </p:cNvPicPr>
          <p:nvPr/>
        </p:nvPicPr>
        <p:blipFill>
          <a:blip r:embed="rId6" cstate="print"/>
          <a:srcRect/>
          <a:stretch>
            <a:fillRect/>
          </a:stretch>
        </p:blipFill>
        <p:spPr bwMode="auto">
          <a:xfrm>
            <a:off x="7699728" y="38100"/>
            <a:ext cx="1444272" cy="584200"/>
          </a:xfrm>
          <a:prstGeom prst="rect">
            <a:avLst/>
          </a:prstGeom>
          <a:noFill/>
        </p:spPr>
      </p:pic>
      <p:sp>
        <p:nvSpPr>
          <p:cNvPr id="49" name="Title 1"/>
          <p:cNvSpPr txBox="1">
            <a:spLocks/>
          </p:cNvSpPr>
          <p:nvPr/>
        </p:nvSpPr>
        <p:spPr>
          <a:xfrm>
            <a:off x="0" y="965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Helping to find a cost-effective means of evaluating the potential 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re-development of mined lands contaminated with arsenic</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0" name="Picture 6"/>
          <p:cNvPicPr>
            <a:picLocks noChangeAspect="1" noChangeArrowheads="1"/>
          </p:cNvPicPr>
          <p:nvPr/>
        </p:nvPicPr>
        <p:blipFill>
          <a:blip r:embed="rId7" cstate="print"/>
          <a:srcRect/>
          <a:stretch>
            <a:fillRect/>
          </a:stretch>
        </p:blipFill>
        <p:spPr bwMode="auto">
          <a:xfrm>
            <a:off x="5369442" y="2256460"/>
            <a:ext cx="3509664" cy="2110656"/>
          </a:xfrm>
          <a:prstGeom prst="rect">
            <a:avLst/>
          </a:prstGeom>
          <a:noFill/>
          <a:ln w="9525">
            <a:noFill/>
            <a:miter lim="800000"/>
            <a:headEnd/>
            <a:tailEnd/>
          </a:ln>
          <a:effectLst/>
        </p:spPr>
      </p:pic>
      <p:pic>
        <p:nvPicPr>
          <p:cNvPr id="51" name="Picture 24" descr="C:\Documents and Settings\afoster-pr\Local Settings\Temporary Internet Files\Content.IE5\OLNVF5C0\MC900326472[1].wmf"/>
          <p:cNvPicPr>
            <a:picLocks noChangeAspect="1" noChangeArrowheads="1"/>
          </p:cNvPicPr>
          <p:nvPr/>
        </p:nvPicPr>
        <p:blipFill>
          <a:blip r:embed="rId4" cstate="print"/>
          <a:srcRect/>
          <a:stretch>
            <a:fillRect/>
          </a:stretch>
        </p:blipFill>
        <p:spPr bwMode="auto">
          <a:xfrm>
            <a:off x="5323486" y="1957781"/>
            <a:ext cx="639265" cy="467725"/>
          </a:xfrm>
          <a:prstGeom prst="rect">
            <a:avLst/>
          </a:prstGeom>
          <a:noFill/>
        </p:spPr>
      </p:pic>
      <p:pic>
        <p:nvPicPr>
          <p:cNvPr id="53" name="Picture 23" descr="C:\Documents and Settings\afoster-pr\Local Settings\Temporary Internet Files\Content.IE5\CKPGUCDQ\MC900351956[1].wmf"/>
          <p:cNvPicPr>
            <a:picLocks noChangeAspect="1" noChangeArrowheads="1"/>
          </p:cNvPicPr>
          <p:nvPr/>
        </p:nvPicPr>
        <p:blipFill>
          <a:blip r:embed="rId3" cstate="print"/>
          <a:srcRect/>
          <a:stretch>
            <a:fillRect/>
          </a:stretch>
        </p:blipFill>
        <p:spPr bwMode="auto">
          <a:xfrm>
            <a:off x="8670643" y="3859618"/>
            <a:ext cx="392995" cy="642739"/>
          </a:xfrm>
          <a:prstGeom prst="rect">
            <a:avLst/>
          </a:prstGeom>
          <a:noFill/>
        </p:spPr>
      </p:pic>
      <p:sp>
        <p:nvSpPr>
          <p:cNvPr id="54" name="TextBox 53"/>
          <p:cNvSpPr txBox="1"/>
          <p:nvPr/>
        </p:nvSpPr>
        <p:spPr>
          <a:xfrm>
            <a:off x="6624084" y="4401879"/>
            <a:ext cx="1646605" cy="369332"/>
          </a:xfrm>
          <a:prstGeom prst="rect">
            <a:avLst/>
          </a:prstGeom>
          <a:noFill/>
        </p:spPr>
        <p:txBody>
          <a:bodyPr wrap="none" rtlCol="0">
            <a:spAutoFit/>
          </a:bodyPr>
          <a:lstStyle/>
          <a:p>
            <a:r>
              <a:rPr lang="en-US" dirty="0" smtClean="0"/>
              <a:t>% </a:t>
            </a:r>
            <a:r>
              <a:rPr lang="en-US" dirty="0" err="1" smtClean="0"/>
              <a:t>Bioaccessible</a:t>
            </a:r>
            <a:endParaRPr lang="en-US" dirty="0"/>
          </a:p>
        </p:txBody>
      </p:sp>
      <p:sp>
        <p:nvSpPr>
          <p:cNvPr id="55" name="TextBox 54"/>
          <p:cNvSpPr txBox="1"/>
          <p:nvPr/>
        </p:nvSpPr>
        <p:spPr>
          <a:xfrm rot="16200000">
            <a:off x="4507686" y="3129516"/>
            <a:ext cx="1527149" cy="369332"/>
          </a:xfrm>
          <a:prstGeom prst="rect">
            <a:avLst/>
          </a:prstGeom>
          <a:noFill/>
        </p:spPr>
        <p:txBody>
          <a:bodyPr wrap="none" rtlCol="0">
            <a:spAutoFit/>
          </a:bodyPr>
          <a:lstStyle/>
          <a:p>
            <a:r>
              <a:rPr lang="en-US" dirty="0" smtClean="0"/>
              <a:t>% </a:t>
            </a:r>
            <a:r>
              <a:rPr lang="en-US" dirty="0" err="1" smtClean="0"/>
              <a:t>Bioavailable</a:t>
            </a:r>
            <a:endParaRPr lang="en-US" dirty="0"/>
          </a:p>
        </p:txBody>
      </p:sp>
      <p:sp>
        <p:nvSpPr>
          <p:cNvPr id="29" name="TextBox 28"/>
          <p:cNvSpPr txBox="1"/>
          <p:nvPr/>
        </p:nvSpPr>
        <p:spPr>
          <a:xfrm>
            <a:off x="177420" y="6157076"/>
            <a:ext cx="8789158" cy="523220"/>
          </a:xfrm>
          <a:prstGeom prst="rect">
            <a:avLst/>
          </a:prstGeom>
          <a:noFill/>
        </p:spPr>
        <p:txBody>
          <a:bodyPr wrap="square" rtlCol="0">
            <a:spAutoFit/>
          </a:bodyPr>
          <a:lstStyle/>
          <a:p>
            <a:r>
              <a:rPr lang="en-US" sz="1400" dirty="0" smtClean="0"/>
              <a:t>This study is conducted through a proposal by CA Department of Toxic Substances Control and USGS that was funded by US-EPA (</a:t>
            </a:r>
            <a:r>
              <a:rPr lang="en-US" sz="1400" dirty="0" err="1" smtClean="0"/>
              <a:t>Brownfields</a:t>
            </a:r>
            <a:r>
              <a:rPr lang="en-US" sz="1400" dirty="0" smtClean="0"/>
              <a:t> Program)</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Component Analysis predicts 4-5 unique arsenic species </a:t>
            </a:r>
            <a:endParaRPr lang="en-US" dirty="0"/>
          </a:p>
        </p:txBody>
      </p:sp>
      <p:graphicFrame>
        <p:nvGraphicFramePr>
          <p:cNvPr id="5" name="Chart 4"/>
          <p:cNvGraphicFramePr/>
          <p:nvPr/>
        </p:nvGraphicFramePr>
        <p:xfrm>
          <a:off x="564500" y="1951989"/>
          <a:ext cx="373948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87757" y="3405362"/>
          <a:ext cx="3846786" cy="26801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60788" y="4635067"/>
            <a:ext cx="1461747" cy="369332"/>
          </a:xfrm>
          <a:prstGeom prst="rect">
            <a:avLst/>
          </a:prstGeom>
          <a:noFill/>
        </p:spPr>
        <p:txBody>
          <a:bodyPr wrap="none" rtlCol="0">
            <a:spAutoFit/>
          </a:bodyPr>
          <a:lstStyle/>
          <a:p>
            <a:r>
              <a:rPr lang="en-US" dirty="0" smtClean="0"/>
              <a:t>Component 1</a:t>
            </a:r>
            <a:endParaRPr lang="en-US" dirty="0"/>
          </a:p>
        </p:txBody>
      </p:sp>
      <p:sp>
        <p:nvSpPr>
          <p:cNvPr id="8" name="TextBox 7"/>
          <p:cNvSpPr txBox="1"/>
          <p:nvPr/>
        </p:nvSpPr>
        <p:spPr>
          <a:xfrm rot="16200000">
            <a:off x="-230890" y="2942903"/>
            <a:ext cx="1461747" cy="369332"/>
          </a:xfrm>
          <a:prstGeom prst="rect">
            <a:avLst/>
          </a:prstGeom>
          <a:noFill/>
        </p:spPr>
        <p:txBody>
          <a:bodyPr wrap="none" rtlCol="0">
            <a:spAutoFit/>
          </a:bodyPr>
          <a:lstStyle/>
          <a:p>
            <a:r>
              <a:rPr lang="en-US" dirty="0" smtClean="0"/>
              <a:t>Component 2</a:t>
            </a:r>
            <a:endParaRPr lang="en-US" dirty="0"/>
          </a:p>
        </p:txBody>
      </p:sp>
      <p:sp>
        <p:nvSpPr>
          <p:cNvPr id="9" name="TextBox 8"/>
          <p:cNvSpPr txBox="1"/>
          <p:nvPr/>
        </p:nvSpPr>
        <p:spPr>
          <a:xfrm>
            <a:off x="5780681" y="6001416"/>
            <a:ext cx="1461747" cy="369332"/>
          </a:xfrm>
          <a:prstGeom prst="rect">
            <a:avLst/>
          </a:prstGeom>
          <a:noFill/>
        </p:spPr>
        <p:txBody>
          <a:bodyPr wrap="none" rtlCol="0">
            <a:spAutoFit/>
          </a:bodyPr>
          <a:lstStyle/>
          <a:p>
            <a:r>
              <a:rPr lang="en-US" dirty="0" smtClean="0"/>
              <a:t>Component 1</a:t>
            </a:r>
            <a:endParaRPr lang="en-US" dirty="0"/>
          </a:p>
        </p:txBody>
      </p:sp>
      <p:sp>
        <p:nvSpPr>
          <p:cNvPr id="10" name="TextBox 9"/>
          <p:cNvSpPr txBox="1"/>
          <p:nvPr/>
        </p:nvSpPr>
        <p:spPr>
          <a:xfrm rot="16200000">
            <a:off x="3768288" y="4498439"/>
            <a:ext cx="1461747" cy="369332"/>
          </a:xfrm>
          <a:prstGeom prst="rect">
            <a:avLst/>
          </a:prstGeom>
          <a:noFill/>
        </p:spPr>
        <p:txBody>
          <a:bodyPr wrap="none" rtlCol="0">
            <a:spAutoFit/>
          </a:bodyPr>
          <a:lstStyle/>
          <a:p>
            <a:r>
              <a:rPr lang="en-US" dirty="0" smtClean="0"/>
              <a:t>Component 2</a:t>
            </a:r>
            <a:endParaRPr lang="en-US" dirty="0"/>
          </a:p>
        </p:txBody>
      </p:sp>
      <p:sp>
        <p:nvSpPr>
          <p:cNvPr id="12" name="TextBox 11"/>
          <p:cNvSpPr txBox="1"/>
          <p:nvPr/>
        </p:nvSpPr>
        <p:spPr>
          <a:xfrm>
            <a:off x="3105808" y="1954920"/>
            <a:ext cx="1043876" cy="523220"/>
          </a:xfrm>
          <a:prstGeom prst="rect">
            <a:avLst/>
          </a:prstGeom>
          <a:noFill/>
        </p:spPr>
        <p:txBody>
          <a:bodyPr wrap="none" rtlCol="0">
            <a:spAutoFit/>
          </a:bodyPr>
          <a:lstStyle/>
          <a:p>
            <a:r>
              <a:rPr lang="en-US" sz="2800" dirty="0" smtClean="0"/>
              <a:t>N =19</a:t>
            </a:r>
            <a:endParaRPr lang="en-US" sz="2800" dirty="0"/>
          </a:p>
        </p:txBody>
      </p:sp>
      <p:sp>
        <p:nvSpPr>
          <p:cNvPr id="13" name="TextBox 12"/>
          <p:cNvSpPr txBox="1"/>
          <p:nvPr/>
        </p:nvSpPr>
        <p:spPr>
          <a:xfrm>
            <a:off x="5276194" y="3589284"/>
            <a:ext cx="1043876" cy="523220"/>
          </a:xfrm>
          <a:prstGeom prst="rect">
            <a:avLst/>
          </a:prstGeom>
          <a:noFill/>
        </p:spPr>
        <p:txBody>
          <a:bodyPr wrap="none" rtlCol="0">
            <a:spAutoFit/>
          </a:bodyPr>
          <a:lstStyle/>
          <a:p>
            <a:r>
              <a:rPr lang="en-US" sz="2800" dirty="0" smtClean="0"/>
              <a:t>N =18</a:t>
            </a:r>
            <a:endParaRPr lang="en-US" sz="2800" dirty="0"/>
          </a:p>
        </p:txBody>
      </p:sp>
      <p:sp>
        <p:nvSpPr>
          <p:cNvPr id="14" name="TextBox 13"/>
          <p:cNvSpPr txBox="1"/>
          <p:nvPr/>
        </p:nvSpPr>
        <p:spPr>
          <a:xfrm>
            <a:off x="5770179" y="3105808"/>
            <a:ext cx="1726883" cy="369332"/>
          </a:xfrm>
          <a:prstGeom prst="rect">
            <a:avLst/>
          </a:prstGeom>
          <a:noFill/>
        </p:spPr>
        <p:txBody>
          <a:bodyPr wrap="none" rtlCol="0">
            <a:spAutoFit/>
          </a:bodyPr>
          <a:lstStyle/>
          <a:p>
            <a:r>
              <a:rPr lang="en-US" i="1" dirty="0" smtClean="0"/>
              <a:t>Outlier removed</a:t>
            </a:r>
            <a:endParaRPr lang="en-US" i="1" dirty="0"/>
          </a:p>
        </p:txBody>
      </p:sp>
      <p:sp>
        <p:nvSpPr>
          <p:cNvPr id="15" name="TextBox 14"/>
          <p:cNvSpPr txBox="1"/>
          <p:nvPr/>
        </p:nvSpPr>
        <p:spPr>
          <a:xfrm>
            <a:off x="4745421" y="2238703"/>
            <a:ext cx="3971857" cy="646331"/>
          </a:xfrm>
          <a:prstGeom prst="rect">
            <a:avLst/>
          </a:prstGeom>
          <a:noFill/>
        </p:spPr>
        <p:txBody>
          <a:bodyPr wrap="none" rtlCol="0">
            <a:spAutoFit/>
          </a:bodyPr>
          <a:lstStyle/>
          <a:p>
            <a:r>
              <a:rPr lang="en-US" i="1" dirty="0" smtClean="0"/>
              <a:t>Variance can be visualized on additional </a:t>
            </a:r>
          </a:p>
          <a:p>
            <a:r>
              <a:rPr lang="en-US" i="1" dirty="0" smtClean="0"/>
              <a:t>Component axes (3, 4,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pPr algn="l"/>
            <a:r>
              <a:rPr lang="en-US" sz="3000" dirty="0" err="1" smtClean="0"/>
              <a:t>Bioaccessibility</a:t>
            </a:r>
            <a:r>
              <a:rPr lang="en-US" sz="3000" dirty="0" smtClean="0"/>
              <a:t> and Bioavailability have similar trends with key arsenic species</a:t>
            </a:r>
            <a:endParaRPr lang="en-US" sz="3000" dirty="0"/>
          </a:p>
        </p:txBody>
      </p:sp>
      <p:pic>
        <p:nvPicPr>
          <p:cNvPr id="8" name="Picture 24" descr="C:\Documents and Settings\afoster-pr\Local Settings\Temporary Internet Files\Content.IE5\OLNVF5C0\MC900326472[1].wmf"/>
          <p:cNvPicPr>
            <a:picLocks noChangeAspect="1" noChangeArrowheads="1"/>
          </p:cNvPicPr>
          <p:nvPr/>
        </p:nvPicPr>
        <p:blipFill>
          <a:blip r:embed="rId2" cstate="print"/>
          <a:srcRect/>
          <a:stretch>
            <a:fillRect/>
          </a:stretch>
        </p:blipFill>
        <p:spPr bwMode="auto">
          <a:xfrm>
            <a:off x="914400" y="1034547"/>
            <a:ext cx="815788" cy="596880"/>
          </a:xfrm>
          <a:prstGeom prst="rect">
            <a:avLst/>
          </a:prstGeom>
          <a:noFill/>
        </p:spPr>
      </p:pic>
      <p:sp>
        <p:nvSpPr>
          <p:cNvPr id="9" name="TextBox 8"/>
          <p:cNvSpPr txBox="1"/>
          <p:nvPr/>
        </p:nvSpPr>
        <p:spPr>
          <a:xfrm rot="16200000">
            <a:off x="-1040092" y="3258355"/>
            <a:ext cx="2449517" cy="369332"/>
          </a:xfrm>
          <a:prstGeom prst="rect">
            <a:avLst/>
          </a:prstGeom>
          <a:noFill/>
        </p:spPr>
        <p:txBody>
          <a:bodyPr wrap="none" rtlCol="0">
            <a:spAutoFit/>
          </a:bodyPr>
          <a:lstStyle/>
          <a:p>
            <a:r>
              <a:rPr lang="en-US" dirty="0" smtClean="0"/>
              <a:t>% relative bioavailability</a:t>
            </a:r>
            <a:endParaRPr lang="en-US" dirty="0"/>
          </a:p>
        </p:txBody>
      </p:sp>
      <p:graphicFrame>
        <p:nvGraphicFramePr>
          <p:cNvPr id="15" name="Chart 14"/>
          <p:cNvGraphicFramePr/>
          <p:nvPr/>
        </p:nvGraphicFramePr>
        <p:xfrm>
          <a:off x="489396" y="1300766"/>
          <a:ext cx="4178137" cy="2384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364641" y="3975319"/>
          <a:ext cx="3972290" cy="23846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4640239" y="1364778"/>
          <a:ext cx="4503761" cy="2384262"/>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rot="5400000">
            <a:off x="1852684" y="4002206"/>
            <a:ext cx="571158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24" descr="C:\Documents and Settings\afoster-pr\Local Settings\Temporary Internet Files\Content.IE5\OLNVF5C0\MC900326472[1].wmf"/>
          <p:cNvPicPr>
            <a:picLocks noChangeAspect="1" noChangeArrowheads="1"/>
          </p:cNvPicPr>
          <p:nvPr/>
        </p:nvPicPr>
        <p:blipFill>
          <a:blip r:embed="rId2" cstate="print"/>
          <a:srcRect/>
          <a:stretch>
            <a:fillRect/>
          </a:stretch>
        </p:blipFill>
        <p:spPr bwMode="auto">
          <a:xfrm>
            <a:off x="807493" y="3861908"/>
            <a:ext cx="815788" cy="596880"/>
          </a:xfrm>
          <a:prstGeom prst="rect">
            <a:avLst/>
          </a:prstGeom>
          <a:noFill/>
        </p:spPr>
      </p:pic>
      <p:pic>
        <p:nvPicPr>
          <p:cNvPr id="19" name="Picture 23" descr="C:\Documents and Settings\afoster-pr\Local Settings\Temporary Internet Files\Content.IE5\CKPGUCDQ\MC900351956[1].wmf"/>
          <p:cNvPicPr>
            <a:picLocks noChangeAspect="1" noChangeArrowheads="1"/>
          </p:cNvPicPr>
          <p:nvPr/>
        </p:nvPicPr>
        <p:blipFill>
          <a:blip r:embed="rId6" cstate="print"/>
          <a:srcRect/>
          <a:stretch>
            <a:fillRect/>
          </a:stretch>
        </p:blipFill>
        <p:spPr bwMode="auto">
          <a:xfrm>
            <a:off x="5268036" y="1160061"/>
            <a:ext cx="365578" cy="597900"/>
          </a:xfrm>
          <a:prstGeom prst="rect">
            <a:avLst/>
          </a:prstGeom>
          <a:noFill/>
        </p:spPr>
      </p:pic>
      <p:graphicFrame>
        <p:nvGraphicFramePr>
          <p:cNvPr id="12" name="Chart 11"/>
          <p:cNvGraphicFramePr/>
          <p:nvPr/>
        </p:nvGraphicFramePr>
        <p:xfrm>
          <a:off x="4920883" y="4047434"/>
          <a:ext cx="3786389" cy="218276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745707" y="1173708"/>
            <a:ext cx="1632242" cy="369332"/>
          </a:xfrm>
          <a:prstGeom prst="rect">
            <a:avLst/>
          </a:prstGeom>
          <a:noFill/>
        </p:spPr>
        <p:txBody>
          <a:bodyPr wrap="none" rtlCol="0">
            <a:spAutoFit/>
          </a:bodyPr>
          <a:lstStyle/>
          <a:p>
            <a:r>
              <a:rPr lang="en-US" b="1" dirty="0" smtClean="0"/>
              <a:t>Ca-Fe-Arsenate</a:t>
            </a:r>
            <a:endParaRPr lang="en-US" b="1" dirty="0"/>
          </a:p>
        </p:txBody>
      </p:sp>
      <p:sp>
        <p:nvSpPr>
          <p:cNvPr id="20" name="TextBox 19"/>
          <p:cNvSpPr txBox="1"/>
          <p:nvPr/>
        </p:nvSpPr>
        <p:spPr>
          <a:xfrm>
            <a:off x="5488674" y="3823648"/>
            <a:ext cx="2072490" cy="369332"/>
          </a:xfrm>
          <a:prstGeom prst="rect">
            <a:avLst/>
          </a:prstGeom>
          <a:noFill/>
        </p:spPr>
        <p:txBody>
          <a:bodyPr wrap="none" rtlCol="0">
            <a:spAutoFit/>
          </a:bodyPr>
          <a:lstStyle/>
          <a:p>
            <a:r>
              <a:rPr lang="en-US" b="1" dirty="0" smtClean="0"/>
              <a:t>Pyrite/</a:t>
            </a:r>
            <a:r>
              <a:rPr lang="en-US" b="1" dirty="0" err="1" smtClean="0"/>
              <a:t>Arsenopyrite</a:t>
            </a:r>
            <a:endParaRPr lang="en-US" b="1" dirty="0"/>
          </a:p>
        </p:txBody>
      </p:sp>
      <p:pic>
        <p:nvPicPr>
          <p:cNvPr id="21" name="Picture 23" descr="C:\Documents and Settings\afoster-pr\Local Settings\Temporary Internet Files\Content.IE5\CKPGUCDQ\MC900351956[1].wmf"/>
          <p:cNvPicPr>
            <a:picLocks noChangeAspect="1" noChangeArrowheads="1"/>
          </p:cNvPicPr>
          <p:nvPr/>
        </p:nvPicPr>
        <p:blipFill>
          <a:blip r:embed="rId6" cstate="print"/>
          <a:srcRect/>
          <a:stretch>
            <a:fillRect/>
          </a:stretch>
        </p:blipFill>
        <p:spPr bwMode="auto">
          <a:xfrm>
            <a:off x="5106538" y="3398291"/>
            <a:ext cx="425383" cy="695709"/>
          </a:xfrm>
          <a:prstGeom prst="rect">
            <a:avLst/>
          </a:prstGeom>
          <a:noFill/>
        </p:spPr>
      </p:pic>
      <p:sp>
        <p:nvSpPr>
          <p:cNvPr id="16" name="TextBox 15"/>
          <p:cNvSpPr txBox="1"/>
          <p:nvPr/>
        </p:nvSpPr>
        <p:spPr>
          <a:xfrm>
            <a:off x="2129051" y="6488668"/>
            <a:ext cx="5172570" cy="369332"/>
          </a:xfrm>
          <a:prstGeom prst="rect">
            <a:avLst/>
          </a:prstGeom>
          <a:solidFill>
            <a:schemeClr val="bg1"/>
          </a:solidFill>
        </p:spPr>
        <p:txBody>
          <a:bodyPr wrap="none" rtlCol="0">
            <a:spAutoFit/>
          </a:bodyPr>
          <a:lstStyle/>
          <a:p>
            <a:r>
              <a:rPr lang="en-US" b="1" dirty="0" smtClean="0">
                <a:solidFill>
                  <a:srgbClr val="FF0000"/>
                </a:solidFill>
              </a:rPr>
              <a:t>SEE MORE AT ALPERS TALK TOMORROW SESSION 10</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p:cNvPicPr>
            <a:picLocks noChangeAspect="1" noChangeArrowheads="1"/>
          </p:cNvPicPr>
          <p:nvPr/>
        </p:nvPicPr>
        <p:blipFill>
          <a:blip r:embed="rId2" cstate="print"/>
          <a:srcRect r="12573"/>
          <a:stretch>
            <a:fillRect/>
          </a:stretch>
        </p:blipFill>
        <p:spPr bwMode="auto">
          <a:xfrm>
            <a:off x="5691110" y="2238238"/>
            <a:ext cx="3084394" cy="384184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3000" dirty="0" smtClean="0"/>
              <a:t>Arsenic in roasted ore treated by an </a:t>
            </a:r>
            <a:r>
              <a:rPr lang="en-US" sz="3000" dirty="0" err="1" smtClean="0"/>
              <a:t>anerobic</a:t>
            </a:r>
            <a:r>
              <a:rPr lang="en-US" sz="3000" dirty="0" smtClean="0"/>
              <a:t> biochemical reactor</a:t>
            </a:r>
            <a:endParaRPr lang="en-US" sz="3000" dirty="0"/>
          </a:p>
        </p:txBody>
      </p:sp>
      <p:pic>
        <p:nvPicPr>
          <p:cNvPr id="163842" name="Picture 2"/>
          <p:cNvPicPr>
            <a:picLocks noChangeAspect="1" noChangeArrowheads="1"/>
          </p:cNvPicPr>
          <p:nvPr/>
        </p:nvPicPr>
        <p:blipFill>
          <a:blip r:embed="rId3" cstate="print"/>
          <a:srcRect/>
          <a:stretch>
            <a:fillRect/>
          </a:stretch>
        </p:blipFill>
        <p:spPr bwMode="auto">
          <a:xfrm>
            <a:off x="-13677" y="2243394"/>
            <a:ext cx="6196794" cy="3676967"/>
          </a:xfrm>
          <a:prstGeom prst="rect">
            <a:avLst/>
          </a:prstGeom>
          <a:noFill/>
          <a:ln w="9525">
            <a:noFill/>
            <a:miter lim="800000"/>
            <a:headEnd/>
            <a:tailEnd/>
          </a:ln>
        </p:spPr>
      </p:pic>
      <p:sp>
        <p:nvSpPr>
          <p:cNvPr id="5" name="TextBox 4"/>
          <p:cNvSpPr txBox="1"/>
          <p:nvPr/>
        </p:nvSpPr>
        <p:spPr>
          <a:xfrm>
            <a:off x="887075" y="1487610"/>
            <a:ext cx="1688989" cy="646331"/>
          </a:xfrm>
          <a:prstGeom prst="rect">
            <a:avLst/>
          </a:prstGeom>
          <a:noFill/>
        </p:spPr>
        <p:txBody>
          <a:bodyPr wrap="none" rtlCol="0">
            <a:spAutoFit/>
          </a:bodyPr>
          <a:lstStyle/>
          <a:p>
            <a:r>
              <a:rPr lang="en-US" dirty="0" err="1" smtClean="0"/>
              <a:t>Maghemite</a:t>
            </a:r>
            <a:r>
              <a:rPr lang="en-US" dirty="0" smtClean="0"/>
              <a:t>-rich</a:t>
            </a:r>
          </a:p>
          <a:p>
            <a:r>
              <a:rPr lang="en-US" dirty="0" smtClean="0"/>
              <a:t>More As3+</a:t>
            </a:r>
            <a:endParaRPr lang="en-US" dirty="0"/>
          </a:p>
        </p:txBody>
      </p:sp>
      <p:sp>
        <p:nvSpPr>
          <p:cNvPr id="6" name="TextBox 5"/>
          <p:cNvSpPr txBox="1"/>
          <p:nvPr/>
        </p:nvSpPr>
        <p:spPr>
          <a:xfrm>
            <a:off x="3455130" y="1503524"/>
            <a:ext cx="1480085" cy="646331"/>
          </a:xfrm>
          <a:prstGeom prst="rect">
            <a:avLst/>
          </a:prstGeom>
          <a:noFill/>
        </p:spPr>
        <p:txBody>
          <a:bodyPr wrap="none" rtlCol="0">
            <a:spAutoFit/>
          </a:bodyPr>
          <a:lstStyle/>
          <a:p>
            <a:r>
              <a:rPr lang="en-US" dirty="0" smtClean="0"/>
              <a:t>Hematite-rich</a:t>
            </a:r>
          </a:p>
          <a:p>
            <a:r>
              <a:rPr lang="en-US" dirty="0" smtClean="0"/>
              <a:t>Less As3+</a:t>
            </a:r>
            <a:endParaRPr lang="en-US" dirty="0"/>
          </a:p>
        </p:txBody>
      </p:sp>
      <p:sp>
        <p:nvSpPr>
          <p:cNvPr id="7" name="TextBox 6"/>
          <p:cNvSpPr txBox="1"/>
          <p:nvPr/>
        </p:nvSpPr>
        <p:spPr>
          <a:xfrm>
            <a:off x="723331" y="6086901"/>
            <a:ext cx="7679475" cy="369332"/>
          </a:xfrm>
          <a:prstGeom prst="rect">
            <a:avLst/>
          </a:prstGeom>
          <a:noFill/>
        </p:spPr>
        <p:txBody>
          <a:bodyPr wrap="none" rtlCol="0">
            <a:spAutoFit/>
          </a:bodyPr>
          <a:lstStyle/>
          <a:p>
            <a:r>
              <a:rPr lang="en-US" dirty="0" err="1" smtClean="0"/>
              <a:t>Paktunc</a:t>
            </a:r>
            <a:r>
              <a:rPr lang="en-US" dirty="0" smtClean="0"/>
              <a:t> et al. (2008) Proceedings of the 9</a:t>
            </a:r>
            <a:r>
              <a:rPr lang="en-US" baseline="30000" dirty="0" smtClean="0"/>
              <a:t>th</a:t>
            </a:r>
            <a:r>
              <a:rPr lang="en-US" dirty="0" smtClean="0"/>
              <a:t> Intl Conference for Appl. Mineralogy</a:t>
            </a:r>
            <a:endParaRPr lang="en-US" dirty="0"/>
          </a:p>
        </p:txBody>
      </p:sp>
      <p:sp>
        <p:nvSpPr>
          <p:cNvPr id="9" name="TextBox 8"/>
          <p:cNvSpPr txBox="1"/>
          <p:nvPr/>
        </p:nvSpPr>
        <p:spPr>
          <a:xfrm>
            <a:off x="5572800" y="1123662"/>
            <a:ext cx="2633670" cy="923330"/>
          </a:xfrm>
          <a:prstGeom prst="rect">
            <a:avLst/>
          </a:prstGeom>
          <a:noFill/>
        </p:spPr>
        <p:txBody>
          <a:bodyPr wrap="none" rtlCol="0">
            <a:spAutoFit/>
          </a:bodyPr>
          <a:lstStyle/>
          <a:p>
            <a:r>
              <a:rPr lang="en-US" dirty="0" err="1" smtClean="0"/>
              <a:t>Anerobic</a:t>
            </a:r>
            <a:r>
              <a:rPr lang="en-US" dirty="0" smtClean="0"/>
              <a:t> Reactor Samples</a:t>
            </a:r>
          </a:p>
          <a:p>
            <a:r>
              <a:rPr lang="en-US" dirty="0" smtClean="0"/>
              <a:t>Mostly As3+, but organic </a:t>
            </a:r>
          </a:p>
          <a:p>
            <a:r>
              <a:rPr lang="en-US" dirty="0" smtClean="0"/>
              <a:t>NOT SULFIDE (??)</a:t>
            </a:r>
            <a:endParaRPr lang="en-US" dirty="0"/>
          </a:p>
        </p:txBody>
      </p:sp>
      <p:grpSp>
        <p:nvGrpSpPr>
          <p:cNvPr id="30" name="Group 29"/>
          <p:cNvGrpSpPr/>
          <p:nvPr/>
        </p:nvGrpSpPr>
        <p:grpSpPr>
          <a:xfrm>
            <a:off x="7615450" y="1528549"/>
            <a:ext cx="1528550" cy="979245"/>
            <a:chOff x="4671194" y="4419601"/>
            <a:chExt cx="2205857" cy="1295418"/>
          </a:xfrm>
        </p:grpSpPr>
        <p:grpSp>
          <p:nvGrpSpPr>
            <p:cNvPr id="11" name="Group 52"/>
            <p:cNvGrpSpPr>
              <a:grpSpLocks/>
            </p:cNvGrpSpPr>
            <p:nvPr/>
          </p:nvGrpSpPr>
          <p:grpSpPr bwMode="auto">
            <a:xfrm>
              <a:off x="4671194" y="4419601"/>
              <a:ext cx="2205857" cy="1295418"/>
              <a:chOff x="97" y="3249"/>
              <a:chExt cx="1847" cy="1087"/>
            </a:xfrm>
          </p:grpSpPr>
          <p:sp>
            <p:nvSpPr>
              <p:cNvPr id="12" name="Line 30"/>
              <p:cNvSpPr>
                <a:spLocks noChangeShapeType="1"/>
              </p:cNvSpPr>
              <p:nvPr/>
            </p:nvSpPr>
            <p:spPr bwMode="auto">
              <a:xfrm>
                <a:off x="1206" y="3635"/>
                <a:ext cx="268" cy="15"/>
              </a:xfrm>
              <a:prstGeom prst="line">
                <a:avLst/>
              </a:prstGeom>
              <a:noFill/>
              <a:ln w="38100">
                <a:solidFill>
                  <a:schemeClr val="tx1"/>
                </a:solidFill>
                <a:round/>
                <a:headEnd/>
                <a:tailEnd/>
              </a:ln>
              <a:effectLst/>
            </p:spPr>
            <p:txBody>
              <a:bodyPr/>
              <a:lstStyle/>
              <a:p>
                <a:endParaRPr lang="en-US"/>
              </a:p>
            </p:txBody>
          </p:sp>
          <p:sp>
            <p:nvSpPr>
              <p:cNvPr id="13" name="Line 32"/>
              <p:cNvSpPr>
                <a:spLocks noChangeShapeType="1"/>
              </p:cNvSpPr>
              <p:nvPr/>
            </p:nvSpPr>
            <p:spPr bwMode="auto">
              <a:xfrm flipH="1">
                <a:off x="472" y="3705"/>
                <a:ext cx="322" cy="183"/>
              </a:xfrm>
              <a:prstGeom prst="line">
                <a:avLst/>
              </a:prstGeom>
              <a:noFill/>
              <a:ln w="38100">
                <a:solidFill>
                  <a:schemeClr val="tx1"/>
                </a:solidFill>
                <a:round/>
                <a:headEnd/>
                <a:tailEnd/>
              </a:ln>
              <a:effectLst/>
            </p:spPr>
            <p:txBody>
              <a:bodyPr/>
              <a:lstStyle/>
              <a:p>
                <a:endParaRPr lang="en-US"/>
              </a:p>
            </p:txBody>
          </p:sp>
          <p:sp>
            <p:nvSpPr>
              <p:cNvPr id="14" name="Line 33"/>
              <p:cNvSpPr>
                <a:spLocks noChangeShapeType="1"/>
              </p:cNvSpPr>
              <p:nvPr/>
            </p:nvSpPr>
            <p:spPr bwMode="auto">
              <a:xfrm>
                <a:off x="1071" y="3774"/>
                <a:ext cx="74" cy="209"/>
              </a:xfrm>
              <a:prstGeom prst="line">
                <a:avLst/>
              </a:prstGeom>
              <a:noFill/>
              <a:ln w="38100">
                <a:solidFill>
                  <a:schemeClr val="tx1"/>
                </a:solidFill>
                <a:round/>
                <a:headEnd/>
                <a:tailEnd/>
              </a:ln>
              <a:effectLst/>
            </p:spPr>
            <p:txBody>
              <a:bodyPr/>
              <a:lstStyle/>
              <a:p>
                <a:endParaRPr lang="en-US"/>
              </a:p>
            </p:txBody>
          </p:sp>
          <p:grpSp>
            <p:nvGrpSpPr>
              <p:cNvPr id="15" name="Group 34"/>
              <p:cNvGrpSpPr>
                <a:grpSpLocks/>
              </p:cNvGrpSpPr>
              <p:nvPr/>
            </p:nvGrpSpPr>
            <p:grpSpPr bwMode="auto">
              <a:xfrm>
                <a:off x="700" y="3379"/>
                <a:ext cx="518" cy="404"/>
                <a:chOff x="610" y="1641"/>
                <a:chExt cx="518" cy="404"/>
              </a:xfrm>
            </p:grpSpPr>
            <p:sp>
              <p:nvSpPr>
                <p:cNvPr id="27" name="Oval 35"/>
                <p:cNvSpPr>
                  <a:spLocks noChangeArrowheads="1"/>
                </p:cNvSpPr>
                <p:nvPr/>
              </p:nvSpPr>
              <p:spPr bwMode="auto">
                <a:xfrm>
                  <a:off x="693" y="1644"/>
                  <a:ext cx="435" cy="401"/>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 name="Text Box 36"/>
                <p:cNvSpPr txBox="1">
                  <a:spLocks noChangeArrowheads="1"/>
                </p:cNvSpPr>
                <p:nvPr/>
              </p:nvSpPr>
              <p:spPr bwMode="auto">
                <a:xfrm>
                  <a:off x="610" y="1641"/>
                  <a:ext cx="478" cy="310"/>
                </a:xfrm>
                <a:prstGeom prst="rect">
                  <a:avLst/>
                </a:prstGeom>
                <a:noFill/>
                <a:ln w="9525">
                  <a:noFill/>
                  <a:miter lim="800000"/>
                  <a:headEnd/>
                  <a:tailEnd/>
                </a:ln>
                <a:effectLst/>
              </p:spPr>
              <p:txBody>
                <a:bodyPr wrap="none">
                  <a:spAutoFit/>
                </a:bodyPr>
                <a:lstStyle/>
                <a:p>
                  <a:r>
                    <a:rPr lang="en-US" b="1" dirty="0"/>
                    <a:t>As</a:t>
                  </a:r>
                  <a:r>
                    <a:rPr lang="en-US" b="1" baseline="30000" dirty="0"/>
                    <a:t>3+</a:t>
                  </a:r>
                </a:p>
              </p:txBody>
            </p:sp>
          </p:grpSp>
          <p:sp>
            <p:nvSpPr>
              <p:cNvPr id="25" name="Oval 38"/>
              <p:cNvSpPr>
                <a:spLocks noChangeArrowheads="1"/>
              </p:cNvSpPr>
              <p:nvPr/>
            </p:nvSpPr>
            <p:spPr bwMode="auto">
              <a:xfrm>
                <a:off x="984" y="3855"/>
                <a:ext cx="496" cy="481"/>
              </a:xfrm>
              <a:prstGeom prst="ellipse">
                <a:avLst/>
              </a:prstGeom>
              <a:solidFill>
                <a:srgbClr val="FFFF00"/>
              </a:solidFill>
              <a:ln w="9525">
                <a:solidFill>
                  <a:schemeClr val="tx1"/>
                </a:solidFill>
                <a:round/>
                <a:headEnd/>
                <a:tailEnd/>
              </a:ln>
              <a:effectLst/>
            </p:spPr>
            <p:txBody>
              <a:bodyPr wrap="none" anchor="ctr"/>
              <a:lstStyle/>
              <a:p>
                <a:endParaRPr lang="en-US"/>
              </a:p>
            </p:txBody>
          </p:sp>
          <p:grpSp>
            <p:nvGrpSpPr>
              <p:cNvPr id="17" name="Group 40"/>
              <p:cNvGrpSpPr>
                <a:grpSpLocks/>
              </p:cNvGrpSpPr>
              <p:nvPr/>
            </p:nvGrpSpPr>
            <p:grpSpPr bwMode="auto">
              <a:xfrm>
                <a:off x="1448" y="3461"/>
                <a:ext cx="496" cy="481"/>
                <a:chOff x="1185" y="961"/>
                <a:chExt cx="496" cy="481"/>
              </a:xfrm>
            </p:grpSpPr>
            <p:sp>
              <p:nvSpPr>
                <p:cNvPr id="23" name="Oval 41"/>
                <p:cNvSpPr>
                  <a:spLocks noChangeArrowheads="1"/>
                </p:cNvSpPr>
                <p:nvPr/>
              </p:nvSpPr>
              <p:spPr bwMode="auto">
                <a:xfrm>
                  <a:off x="1185" y="961"/>
                  <a:ext cx="496" cy="481"/>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4" name="Text Box 42"/>
                <p:cNvSpPr txBox="1">
                  <a:spLocks noChangeArrowheads="1"/>
                </p:cNvSpPr>
                <p:nvPr/>
              </p:nvSpPr>
              <p:spPr bwMode="auto">
                <a:xfrm>
                  <a:off x="1284" y="1028"/>
                  <a:ext cx="246" cy="310"/>
                </a:xfrm>
                <a:prstGeom prst="rect">
                  <a:avLst/>
                </a:prstGeom>
                <a:noFill/>
                <a:ln w="9525">
                  <a:noFill/>
                  <a:miter lim="800000"/>
                  <a:headEnd/>
                  <a:tailEnd/>
                </a:ln>
                <a:effectLst/>
              </p:spPr>
              <p:txBody>
                <a:bodyPr wrap="none">
                  <a:spAutoFit/>
                </a:bodyPr>
                <a:lstStyle/>
                <a:p>
                  <a:r>
                    <a:rPr lang="en-US" b="1" dirty="0" smtClean="0">
                      <a:solidFill>
                        <a:schemeClr val="bg1"/>
                      </a:solidFill>
                    </a:rPr>
                    <a:t>S</a:t>
                  </a:r>
                  <a:endParaRPr lang="en-US" b="1" dirty="0">
                    <a:solidFill>
                      <a:schemeClr val="bg1"/>
                    </a:solidFill>
                  </a:endParaRPr>
                </a:p>
              </p:txBody>
            </p:sp>
          </p:grpSp>
          <p:grpSp>
            <p:nvGrpSpPr>
              <p:cNvPr id="18" name="Group 46"/>
              <p:cNvGrpSpPr>
                <a:grpSpLocks/>
              </p:cNvGrpSpPr>
              <p:nvPr/>
            </p:nvGrpSpPr>
            <p:grpSpPr bwMode="auto">
              <a:xfrm>
                <a:off x="97" y="3754"/>
                <a:ext cx="502" cy="481"/>
                <a:chOff x="148" y="2117"/>
                <a:chExt cx="502" cy="481"/>
              </a:xfrm>
            </p:grpSpPr>
            <p:sp>
              <p:nvSpPr>
                <p:cNvPr id="21" name="Oval 47"/>
                <p:cNvSpPr>
                  <a:spLocks noChangeArrowheads="1"/>
                </p:cNvSpPr>
                <p:nvPr/>
              </p:nvSpPr>
              <p:spPr bwMode="auto">
                <a:xfrm>
                  <a:off x="154" y="2117"/>
                  <a:ext cx="496" cy="481"/>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2" name="Text Box 48"/>
                <p:cNvSpPr txBox="1">
                  <a:spLocks noChangeArrowheads="1"/>
                </p:cNvSpPr>
                <p:nvPr/>
              </p:nvSpPr>
              <p:spPr bwMode="auto">
                <a:xfrm>
                  <a:off x="148" y="2190"/>
                  <a:ext cx="445" cy="310"/>
                </a:xfrm>
                <a:prstGeom prst="rect">
                  <a:avLst/>
                </a:prstGeom>
                <a:noFill/>
                <a:ln w="9525">
                  <a:noFill/>
                  <a:miter lim="800000"/>
                  <a:headEnd/>
                  <a:tailEnd/>
                </a:ln>
                <a:effectLst/>
              </p:spPr>
              <p:txBody>
                <a:bodyPr wrap="none">
                  <a:spAutoFit/>
                </a:bodyPr>
                <a:lstStyle/>
                <a:p>
                  <a:r>
                    <a:rPr lang="en-US" b="1" dirty="0" smtClean="0"/>
                    <a:t>CH</a:t>
                  </a:r>
                  <a:r>
                    <a:rPr lang="en-US" b="1" baseline="-25000" dirty="0" smtClean="0"/>
                    <a:t>3</a:t>
                  </a:r>
                  <a:endParaRPr lang="en-US" b="1" baseline="-25000" dirty="0"/>
                </a:p>
              </p:txBody>
            </p:sp>
          </p:grpSp>
          <p:sp>
            <p:nvSpPr>
              <p:cNvPr id="19" name="Oval 49"/>
              <p:cNvSpPr>
                <a:spLocks noChangeArrowheads="1"/>
              </p:cNvSpPr>
              <p:nvPr/>
            </p:nvSpPr>
            <p:spPr bwMode="auto">
              <a:xfrm>
                <a:off x="904" y="3249"/>
                <a:ext cx="61"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 name="Oval 50"/>
              <p:cNvSpPr>
                <a:spLocks noChangeArrowheads="1"/>
              </p:cNvSpPr>
              <p:nvPr/>
            </p:nvSpPr>
            <p:spPr bwMode="auto">
              <a:xfrm>
                <a:off x="993" y="3251"/>
                <a:ext cx="61" cy="56"/>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9" name="Text Box 48"/>
            <p:cNvSpPr txBox="1">
              <a:spLocks noChangeArrowheads="1"/>
            </p:cNvSpPr>
            <p:nvPr/>
          </p:nvSpPr>
          <p:spPr bwMode="auto">
            <a:xfrm>
              <a:off x="5778443" y="5274598"/>
              <a:ext cx="530915" cy="369332"/>
            </a:xfrm>
            <a:prstGeom prst="rect">
              <a:avLst/>
            </a:prstGeom>
            <a:noFill/>
            <a:ln w="9525">
              <a:noFill/>
              <a:miter lim="800000"/>
              <a:headEnd/>
              <a:tailEnd/>
            </a:ln>
            <a:effectLst/>
          </p:spPr>
          <p:txBody>
            <a:bodyPr wrap="none">
              <a:spAutoFit/>
            </a:bodyPr>
            <a:lstStyle/>
            <a:p>
              <a:r>
                <a:rPr lang="en-US" b="1" dirty="0" smtClean="0"/>
                <a:t>CH</a:t>
              </a:r>
              <a:r>
                <a:rPr lang="en-US" b="1" baseline="-25000" dirty="0" smtClean="0"/>
                <a:t>3</a:t>
              </a:r>
              <a:endParaRPr lang="en-US" b="1" baseline="-25000" dirty="0"/>
            </a:p>
          </p:txBody>
        </p:sp>
      </p:grpSp>
      <p:pic>
        <p:nvPicPr>
          <p:cNvPr id="31" name="Picture 6" descr="USGS_color_1inch"/>
          <p:cNvPicPr>
            <a:picLocks noChangeAspect="1" noChangeArrowheads="1"/>
          </p:cNvPicPr>
          <p:nvPr/>
        </p:nvPicPr>
        <p:blipFill>
          <a:blip r:embed="rId4"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New and improved pyrite: now with As</a:t>
            </a:r>
            <a:r>
              <a:rPr lang="en-US" baseline="30000" dirty="0" smtClean="0"/>
              <a:t>3+</a:t>
            </a:r>
            <a:endParaRPr lang="en-US" dirty="0"/>
          </a:p>
        </p:txBody>
      </p:sp>
      <p:sp>
        <p:nvSpPr>
          <p:cNvPr id="9" name="TextBox 8"/>
          <p:cNvSpPr txBox="1"/>
          <p:nvPr/>
        </p:nvSpPr>
        <p:spPr>
          <a:xfrm>
            <a:off x="6401369" y="1008985"/>
            <a:ext cx="2081404" cy="646331"/>
          </a:xfrm>
          <a:prstGeom prst="rect">
            <a:avLst/>
          </a:prstGeom>
          <a:noFill/>
        </p:spPr>
        <p:txBody>
          <a:bodyPr wrap="none" rtlCol="0">
            <a:spAutoFit/>
          </a:bodyPr>
          <a:lstStyle/>
          <a:p>
            <a:r>
              <a:rPr lang="en-US" dirty="0" err="1" smtClean="0"/>
              <a:t>Deditius</a:t>
            </a:r>
            <a:r>
              <a:rPr lang="en-US" dirty="0" smtClean="0"/>
              <a:t> et al (2008)</a:t>
            </a:r>
          </a:p>
          <a:p>
            <a:r>
              <a:rPr lang="en-US" dirty="0" err="1" smtClean="0"/>
              <a:t>Yanacocha</a:t>
            </a:r>
            <a:r>
              <a:rPr lang="en-US" dirty="0" smtClean="0"/>
              <a:t> , Peru</a:t>
            </a:r>
          </a:p>
        </p:txBody>
      </p:sp>
      <p:pic>
        <p:nvPicPr>
          <p:cNvPr id="21" name="Picture 2"/>
          <p:cNvPicPr>
            <a:picLocks noChangeAspect="1" noChangeArrowheads="1"/>
          </p:cNvPicPr>
          <p:nvPr/>
        </p:nvPicPr>
        <p:blipFill>
          <a:blip r:embed="rId3" cstate="print"/>
          <a:srcRect/>
          <a:stretch>
            <a:fillRect/>
          </a:stretch>
        </p:blipFill>
        <p:spPr bwMode="auto">
          <a:xfrm>
            <a:off x="395786" y="1461759"/>
            <a:ext cx="2538484" cy="2730906"/>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336035" y="1446379"/>
            <a:ext cx="3495675" cy="3105150"/>
          </a:xfrm>
          <a:prstGeom prst="rect">
            <a:avLst/>
          </a:prstGeom>
          <a:noFill/>
          <a:ln w="9525">
            <a:noFill/>
            <a:miter lim="800000"/>
            <a:headEnd/>
            <a:tailEnd/>
          </a:ln>
        </p:spPr>
      </p:pic>
      <p:pic>
        <p:nvPicPr>
          <p:cNvPr id="50180" name="Picture 4"/>
          <p:cNvPicPr>
            <a:picLocks noChangeAspect="1" noChangeArrowheads="1"/>
          </p:cNvPicPr>
          <p:nvPr/>
        </p:nvPicPr>
        <p:blipFill>
          <a:blip r:embed="rId5" cstate="print"/>
          <a:srcRect/>
          <a:stretch>
            <a:fillRect/>
          </a:stretch>
        </p:blipFill>
        <p:spPr bwMode="auto">
          <a:xfrm>
            <a:off x="3726568" y="4189864"/>
            <a:ext cx="5417432" cy="2668136"/>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srcRect/>
          <a:stretch>
            <a:fillRect/>
          </a:stretch>
        </p:blipFill>
        <p:spPr bwMode="auto">
          <a:xfrm>
            <a:off x="3837489" y="1698136"/>
            <a:ext cx="3638550" cy="2495550"/>
          </a:xfrm>
          <a:prstGeom prst="rect">
            <a:avLst/>
          </a:prstGeom>
          <a:noFill/>
          <a:ln w="9525">
            <a:noFill/>
            <a:miter lim="800000"/>
            <a:headEnd/>
            <a:tailEnd/>
          </a:ln>
        </p:spPr>
      </p:pic>
      <p:sp>
        <p:nvSpPr>
          <p:cNvPr id="27" name="TextBox 26"/>
          <p:cNvSpPr txBox="1"/>
          <p:nvPr/>
        </p:nvSpPr>
        <p:spPr>
          <a:xfrm>
            <a:off x="382137" y="4846893"/>
            <a:ext cx="3289110" cy="923330"/>
          </a:xfrm>
          <a:prstGeom prst="rect">
            <a:avLst/>
          </a:prstGeom>
          <a:noFill/>
        </p:spPr>
        <p:txBody>
          <a:bodyPr wrap="square" rtlCol="0">
            <a:spAutoFit/>
          </a:bodyPr>
          <a:lstStyle/>
          <a:p>
            <a:r>
              <a:rPr lang="en-US" dirty="0" smtClean="0"/>
              <a:t>Should be present in other low-</a:t>
            </a:r>
            <a:r>
              <a:rPr lang="en-US" dirty="0" err="1" smtClean="0"/>
              <a:t>sulfidation</a:t>
            </a:r>
            <a:r>
              <a:rPr lang="en-US" dirty="0" smtClean="0"/>
              <a:t> epithermal deposits: Nevada Au?</a:t>
            </a:r>
            <a:endParaRPr lang="en-US" dirty="0"/>
          </a:p>
        </p:txBody>
      </p:sp>
      <p:sp>
        <p:nvSpPr>
          <p:cNvPr id="8" name="TextBox 7"/>
          <p:cNvSpPr txBox="1"/>
          <p:nvPr/>
        </p:nvSpPr>
        <p:spPr>
          <a:xfrm>
            <a:off x="4163823" y="1575469"/>
            <a:ext cx="1463991" cy="369332"/>
          </a:xfrm>
          <a:prstGeom prst="rect">
            <a:avLst/>
          </a:prstGeom>
          <a:noFill/>
        </p:spPr>
        <p:txBody>
          <a:bodyPr wrap="none" rtlCol="0">
            <a:spAutoFit/>
          </a:bodyPr>
          <a:lstStyle/>
          <a:p>
            <a:r>
              <a:rPr lang="en-US" dirty="0" smtClean="0"/>
              <a:t>(</a:t>
            </a:r>
            <a:r>
              <a:rPr lang="en-US" dirty="0" err="1" smtClean="0"/>
              <a:t>Fe,Au</a:t>
            </a:r>
            <a:r>
              <a:rPr lang="en-US" dirty="0" smtClean="0"/>
              <a:t>)(</a:t>
            </a:r>
            <a:r>
              <a:rPr lang="en-US" dirty="0" err="1" smtClean="0"/>
              <a:t>As,S</a:t>
            </a:r>
            <a:r>
              <a:rPr lang="en-US" dirty="0" smtClean="0"/>
              <a:t>)</a:t>
            </a:r>
            <a:r>
              <a:rPr lang="en-US" baseline="-25000" dirty="0" smtClean="0"/>
              <a:t>2</a:t>
            </a:r>
            <a:endParaRPr lang="en-US" baseline="-25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16000" y="82881"/>
            <a:ext cx="8505825" cy="800100"/>
          </a:xfrm>
        </p:spPr>
        <p:txBody>
          <a:bodyPr>
            <a:normAutofit fontScale="90000"/>
          </a:bodyPr>
          <a:lstStyle/>
          <a:p>
            <a:pPr algn="l"/>
            <a:r>
              <a:rPr lang="en-US" sz="2800" dirty="0" smtClean="0"/>
              <a:t>The common </a:t>
            </a:r>
            <a:r>
              <a:rPr lang="en-US" sz="3000" dirty="0"/>
              <a:t>arsenic-rich</a:t>
            </a:r>
            <a:r>
              <a:rPr lang="en-US" sz="2800" dirty="0"/>
              <a:t> particles </a:t>
            </a:r>
            <a:r>
              <a:rPr lang="en-US" sz="2800" dirty="0" smtClean="0"/>
              <a:t>in hard-rock </a:t>
            </a:r>
            <a:r>
              <a:rPr lang="en-US" sz="2800" dirty="0"/>
              <a:t>gold </a:t>
            </a:r>
            <a:r>
              <a:rPr lang="en-US" sz="2800" dirty="0" smtClean="0"/>
              <a:t>mines have long been known</a:t>
            </a:r>
            <a:endParaRPr lang="en-US" sz="2800" dirty="0"/>
          </a:p>
        </p:txBody>
      </p:sp>
      <p:pic>
        <p:nvPicPr>
          <p:cNvPr id="343047" name="Picture 7" descr="Click Here for Larger Arsenopyrite Image">
            <a:hlinkClick r:id="rId3"/>
          </p:cNvPr>
          <p:cNvPicPr>
            <a:picLocks noChangeAspect="1" noChangeArrowheads="1"/>
          </p:cNvPicPr>
          <p:nvPr/>
        </p:nvPicPr>
        <p:blipFill>
          <a:blip r:embed="rId4" cstate="print"/>
          <a:srcRect/>
          <a:stretch>
            <a:fillRect/>
          </a:stretch>
        </p:blipFill>
        <p:spPr bwMode="auto">
          <a:xfrm>
            <a:off x="434426" y="4137883"/>
            <a:ext cx="1763712" cy="1163638"/>
          </a:xfrm>
          <a:prstGeom prst="rect">
            <a:avLst/>
          </a:prstGeom>
          <a:noFill/>
        </p:spPr>
      </p:pic>
      <p:sp>
        <p:nvSpPr>
          <p:cNvPr id="343048" name="Text Box 8"/>
          <p:cNvSpPr txBox="1">
            <a:spLocks noChangeArrowheads="1"/>
          </p:cNvSpPr>
          <p:nvPr/>
        </p:nvSpPr>
        <p:spPr bwMode="auto">
          <a:xfrm>
            <a:off x="205826" y="5363433"/>
            <a:ext cx="2233612" cy="307777"/>
          </a:xfrm>
          <a:prstGeom prst="rect">
            <a:avLst/>
          </a:prstGeom>
          <a:noFill/>
          <a:ln w="9525">
            <a:noFill/>
            <a:miter lim="800000"/>
            <a:headEnd/>
            <a:tailEnd/>
          </a:ln>
          <a:effectLst/>
        </p:spPr>
        <p:txBody>
          <a:bodyPr>
            <a:spAutoFit/>
          </a:bodyPr>
          <a:lstStyle/>
          <a:p>
            <a:r>
              <a:rPr lang="en-US" sz="1400" b="1" dirty="0" err="1"/>
              <a:t>Arsenopyrite</a:t>
            </a:r>
            <a:r>
              <a:rPr lang="en-US" sz="1400" dirty="0"/>
              <a:t> </a:t>
            </a:r>
            <a:r>
              <a:rPr lang="en-US" sz="1400" b="1" dirty="0" err="1" smtClean="0"/>
              <a:t>FeAsS</a:t>
            </a:r>
            <a:endParaRPr lang="en-US" sz="1400" b="1" dirty="0"/>
          </a:p>
        </p:txBody>
      </p:sp>
      <p:sp>
        <p:nvSpPr>
          <p:cNvPr id="343049" name="Text Box 9"/>
          <p:cNvSpPr txBox="1">
            <a:spLocks noChangeArrowheads="1"/>
          </p:cNvSpPr>
          <p:nvPr/>
        </p:nvSpPr>
        <p:spPr bwMode="auto">
          <a:xfrm>
            <a:off x="432509" y="966479"/>
            <a:ext cx="2228803" cy="369332"/>
          </a:xfrm>
          <a:prstGeom prst="rect">
            <a:avLst/>
          </a:prstGeom>
          <a:noFill/>
          <a:ln w="9525">
            <a:noFill/>
            <a:miter lim="800000"/>
            <a:headEnd/>
            <a:tailEnd/>
          </a:ln>
          <a:effectLst/>
        </p:spPr>
        <p:txBody>
          <a:bodyPr wrap="square">
            <a:spAutoFit/>
          </a:bodyPr>
          <a:lstStyle/>
          <a:p>
            <a:r>
              <a:rPr lang="en-US" dirty="0" smtClean="0"/>
              <a:t>Primary</a:t>
            </a:r>
            <a:endParaRPr lang="en-US" dirty="0"/>
          </a:p>
        </p:txBody>
      </p:sp>
      <p:pic>
        <p:nvPicPr>
          <p:cNvPr id="343052" name="Picture 12" descr="Pyrite">
            <a:hlinkClick r:id="rId5"/>
          </p:cNvPr>
          <p:cNvPicPr>
            <a:picLocks noChangeAspect="1" noChangeArrowheads="1"/>
          </p:cNvPicPr>
          <p:nvPr/>
        </p:nvPicPr>
        <p:blipFill>
          <a:blip r:embed="rId6" cstate="print"/>
          <a:srcRect/>
          <a:stretch>
            <a:fillRect/>
          </a:stretch>
        </p:blipFill>
        <p:spPr bwMode="auto">
          <a:xfrm>
            <a:off x="662627" y="1402778"/>
            <a:ext cx="1587500" cy="1518779"/>
          </a:xfrm>
          <a:prstGeom prst="rect">
            <a:avLst/>
          </a:prstGeom>
          <a:noFill/>
        </p:spPr>
      </p:pic>
      <p:grpSp>
        <p:nvGrpSpPr>
          <p:cNvPr id="3" name="Group 84"/>
          <p:cNvGrpSpPr>
            <a:grpSpLocks/>
          </p:cNvGrpSpPr>
          <p:nvPr/>
        </p:nvGrpSpPr>
        <p:grpSpPr bwMode="auto">
          <a:xfrm>
            <a:off x="2601915" y="1085850"/>
            <a:ext cx="3867156" cy="5008564"/>
            <a:chOff x="1639" y="684"/>
            <a:chExt cx="2436" cy="3155"/>
          </a:xfrm>
        </p:grpSpPr>
        <p:sp>
          <p:nvSpPr>
            <p:cNvPr id="343053" name="Text Box 13"/>
            <p:cNvSpPr txBox="1">
              <a:spLocks noChangeArrowheads="1"/>
            </p:cNvSpPr>
            <p:nvPr/>
          </p:nvSpPr>
          <p:spPr bwMode="auto">
            <a:xfrm>
              <a:off x="2078" y="684"/>
              <a:ext cx="980" cy="231"/>
            </a:xfrm>
            <a:prstGeom prst="rect">
              <a:avLst/>
            </a:prstGeom>
            <a:noFill/>
            <a:ln w="9525">
              <a:noFill/>
              <a:miter lim="800000"/>
              <a:headEnd/>
              <a:tailEnd/>
            </a:ln>
            <a:effectLst/>
          </p:spPr>
          <p:txBody>
            <a:bodyPr>
              <a:spAutoFit/>
            </a:bodyPr>
            <a:lstStyle/>
            <a:p>
              <a:r>
                <a:rPr lang="en-US"/>
                <a:t>Secondary </a:t>
              </a:r>
            </a:p>
          </p:txBody>
        </p:sp>
        <p:pic>
          <p:nvPicPr>
            <p:cNvPr id="343055" name="Picture 15" descr="Scorodite"/>
            <p:cNvPicPr>
              <a:picLocks noChangeAspect="1" noChangeArrowheads="1"/>
            </p:cNvPicPr>
            <p:nvPr/>
          </p:nvPicPr>
          <p:blipFill>
            <a:blip r:embed="rId7" cstate="print"/>
            <a:srcRect/>
            <a:stretch>
              <a:fillRect/>
            </a:stretch>
          </p:blipFill>
          <p:spPr bwMode="auto">
            <a:xfrm>
              <a:off x="2101" y="997"/>
              <a:ext cx="995" cy="1001"/>
            </a:xfrm>
            <a:prstGeom prst="rect">
              <a:avLst/>
            </a:prstGeom>
            <a:noFill/>
          </p:spPr>
        </p:pic>
        <p:sp>
          <p:nvSpPr>
            <p:cNvPr id="343056" name="Text Box 16"/>
            <p:cNvSpPr txBox="1">
              <a:spLocks noChangeArrowheads="1"/>
            </p:cNvSpPr>
            <p:nvPr/>
          </p:nvSpPr>
          <p:spPr bwMode="auto">
            <a:xfrm>
              <a:off x="1957" y="1960"/>
              <a:ext cx="1458" cy="368"/>
            </a:xfrm>
            <a:prstGeom prst="rect">
              <a:avLst/>
            </a:prstGeom>
            <a:noFill/>
            <a:ln w="9525">
              <a:noFill/>
              <a:miter lim="800000"/>
              <a:headEnd/>
              <a:tailEnd/>
            </a:ln>
            <a:effectLst/>
          </p:spPr>
          <p:txBody>
            <a:bodyPr wrap="none">
              <a:spAutoFit/>
            </a:bodyPr>
            <a:lstStyle/>
            <a:p>
              <a:r>
                <a:rPr lang="en-US" sz="1600" b="1" dirty="0" err="1"/>
                <a:t>Scorodite</a:t>
              </a:r>
              <a:r>
                <a:rPr lang="en-US" sz="1600" b="1" dirty="0"/>
                <a:t> FeAsO</a:t>
              </a:r>
              <a:r>
                <a:rPr lang="en-US" sz="1600" b="1" baseline="-25000" dirty="0"/>
                <a:t>4</a:t>
              </a:r>
              <a:r>
                <a:rPr lang="en-US" sz="1600" b="1" dirty="0"/>
                <a:t> 2H</a:t>
              </a:r>
              <a:r>
                <a:rPr lang="en-US" sz="1600" b="1" baseline="-25000" dirty="0"/>
                <a:t>2</a:t>
              </a:r>
              <a:r>
                <a:rPr lang="en-US" sz="1600" b="1" dirty="0"/>
                <a:t>O</a:t>
              </a:r>
            </a:p>
            <a:p>
              <a:r>
                <a:rPr lang="en-US" sz="1600" dirty="0" err="1" smtClean="0"/>
                <a:t>Kankite</a:t>
              </a:r>
              <a:r>
                <a:rPr lang="en-US" sz="1600" dirty="0" smtClean="0"/>
                <a:t> : FeAsO4•3.5H2O</a:t>
              </a:r>
              <a:endParaRPr lang="en-US" sz="1600" dirty="0"/>
            </a:p>
          </p:txBody>
        </p:sp>
        <p:pic>
          <p:nvPicPr>
            <p:cNvPr id="343058" name="Picture 18" descr="jarosite">
              <a:hlinkClick r:id="rId8"/>
            </p:cNvPr>
            <p:cNvPicPr>
              <a:picLocks noChangeAspect="1" noChangeArrowheads="1"/>
            </p:cNvPicPr>
            <p:nvPr/>
          </p:nvPicPr>
          <p:blipFill>
            <a:blip r:embed="rId9" cstate="print"/>
            <a:srcRect/>
            <a:stretch>
              <a:fillRect/>
            </a:stretch>
          </p:blipFill>
          <p:spPr bwMode="auto">
            <a:xfrm>
              <a:off x="2138" y="2438"/>
              <a:ext cx="975" cy="731"/>
            </a:xfrm>
            <a:prstGeom prst="rect">
              <a:avLst/>
            </a:prstGeom>
            <a:noFill/>
          </p:spPr>
        </p:pic>
        <p:sp>
          <p:nvSpPr>
            <p:cNvPr id="343059" name="Text Box 19"/>
            <p:cNvSpPr txBox="1">
              <a:spLocks noChangeArrowheads="1"/>
            </p:cNvSpPr>
            <p:nvPr/>
          </p:nvSpPr>
          <p:spPr bwMode="auto">
            <a:xfrm>
              <a:off x="1639" y="3316"/>
              <a:ext cx="2436" cy="523"/>
            </a:xfrm>
            <a:prstGeom prst="rect">
              <a:avLst/>
            </a:prstGeom>
            <a:noFill/>
            <a:ln w="9525">
              <a:noFill/>
              <a:miter lim="800000"/>
              <a:headEnd/>
              <a:tailEnd/>
            </a:ln>
            <a:effectLst/>
          </p:spPr>
          <p:txBody>
            <a:bodyPr wrap="none">
              <a:spAutoFit/>
            </a:bodyPr>
            <a:lstStyle/>
            <a:p>
              <a:r>
                <a:rPr lang="en-US" sz="1600" b="1" dirty="0" err="1"/>
                <a:t>Jarosite</a:t>
              </a:r>
              <a:r>
                <a:rPr lang="en-US" sz="1600" b="1" dirty="0"/>
                <a:t> KFe</a:t>
              </a:r>
              <a:r>
                <a:rPr lang="en-US" sz="1600" b="1" baseline="-25000" dirty="0"/>
                <a:t>3</a:t>
              </a:r>
              <a:r>
                <a:rPr lang="en-US" sz="1600" b="1" dirty="0"/>
                <a:t>(SO</a:t>
              </a:r>
              <a:r>
                <a:rPr lang="en-US" sz="1600" b="1" baseline="-25000" dirty="0"/>
                <a:t>4</a:t>
              </a:r>
              <a:r>
                <a:rPr lang="en-US" sz="1600" b="1" dirty="0"/>
                <a:t>)</a:t>
              </a:r>
              <a:r>
                <a:rPr lang="en-US" sz="1600" b="1" baseline="-25000" dirty="0"/>
                <a:t>2</a:t>
              </a:r>
              <a:r>
                <a:rPr lang="en-US" sz="1600" b="1" dirty="0"/>
                <a:t>(OH)</a:t>
              </a:r>
              <a:r>
                <a:rPr lang="en-US" sz="1600" b="1" baseline="-25000" dirty="0"/>
                <a:t>6</a:t>
              </a:r>
            </a:p>
            <a:p>
              <a:r>
                <a:rPr lang="en-US" sz="1600" dirty="0" err="1" smtClean="0"/>
                <a:t>Tooleite</a:t>
              </a:r>
              <a:r>
                <a:rPr lang="en-US" sz="1600" dirty="0" smtClean="0"/>
                <a:t> [Fe</a:t>
              </a:r>
              <a:r>
                <a:rPr lang="en-US" sz="1600" baseline="-25000" dirty="0" smtClean="0"/>
                <a:t>6</a:t>
              </a:r>
              <a:r>
                <a:rPr lang="en-US" sz="1600" dirty="0" smtClean="0"/>
                <a:t>(AsO</a:t>
              </a:r>
              <a:r>
                <a:rPr lang="en-US" sz="1600" baseline="-25000" dirty="0" smtClean="0"/>
                <a:t>3</a:t>
              </a:r>
              <a:r>
                <a:rPr lang="en-US" sz="1600" dirty="0" smtClean="0"/>
                <a:t>)</a:t>
              </a:r>
              <a:r>
                <a:rPr lang="en-US" sz="1600" baseline="-25000" dirty="0" smtClean="0"/>
                <a:t>4</a:t>
              </a:r>
              <a:r>
                <a:rPr lang="en-US" sz="1600" dirty="0" smtClean="0"/>
                <a:t>(SO</a:t>
              </a:r>
              <a:r>
                <a:rPr lang="en-US" sz="1600" baseline="-25000" dirty="0" smtClean="0"/>
                <a:t>4</a:t>
              </a:r>
              <a:r>
                <a:rPr lang="en-US" sz="1600" dirty="0" smtClean="0"/>
                <a:t>)(OH)</a:t>
              </a:r>
              <a:r>
                <a:rPr lang="en-US" sz="1600" baseline="-25000" dirty="0" smtClean="0"/>
                <a:t>4</a:t>
              </a:r>
              <a:r>
                <a:rPr lang="en-US" sz="1600" dirty="0" smtClean="0"/>
                <a:t>•4H</a:t>
              </a:r>
              <a:r>
                <a:rPr lang="en-US" sz="1600" baseline="-25000" dirty="0" smtClean="0"/>
                <a:t>2</a:t>
              </a:r>
              <a:r>
                <a:rPr lang="en-US" sz="1600" dirty="0" smtClean="0"/>
                <a:t>O</a:t>
              </a:r>
            </a:p>
            <a:p>
              <a:r>
                <a:rPr lang="en-US" sz="1600" dirty="0" err="1" smtClean="0"/>
                <a:t>Pharmacosiderite</a:t>
              </a:r>
              <a:r>
                <a:rPr lang="en-US" sz="1600" dirty="0" smtClean="0"/>
                <a:t> KFe</a:t>
              </a:r>
              <a:r>
                <a:rPr lang="en-US" sz="1600" baseline="-25000" dirty="0" smtClean="0"/>
                <a:t>4</a:t>
              </a:r>
              <a:r>
                <a:rPr lang="en-US" sz="1600" dirty="0" smtClean="0"/>
                <a:t>(AsO</a:t>
              </a:r>
              <a:r>
                <a:rPr lang="en-US" sz="1600" baseline="-25000" dirty="0" smtClean="0"/>
                <a:t>4</a:t>
              </a:r>
              <a:r>
                <a:rPr lang="en-US" sz="1600" dirty="0" smtClean="0"/>
                <a:t>)</a:t>
              </a:r>
              <a:r>
                <a:rPr lang="en-US" sz="1600" baseline="-25000" dirty="0" smtClean="0"/>
                <a:t>3</a:t>
              </a:r>
              <a:r>
                <a:rPr lang="en-US" sz="1600" dirty="0" smtClean="0"/>
                <a:t>(OH)</a:t>
              </a:r>
              <a:r>
                <a:rPr lang="en-US" sz="1600" baseline="-25000" dirty="0" smtClean="0"/>
                <a:t>4</a:t>
              </a:r>
              <a:r>
                <a:rPr lang="en-US" sz="1600" dirty="0" smtClean="0"/>
                <a:t>•6–7H</a:t>
              </a:r>
              <a:r>
                <a:rPr lang="en-US" sz="1600" baseline="-25000" dirty="0" smtClean="0"/>
                <a:t>2</a:t>
              </a:r>
              <a:r>
                <a:rPr lang="en-US" sz="1600" dirty="0" smtClean="0"/>
                <a:t>O</a:t>
              </a:r>
              <a:endParaRPr lang="en-US" sz="1600" b="1" dirty="0"/>
            </a:p>
          </p:txBody>
        </p:sp>
      </p:grpSp>
      <p:grpSp>
        <p:nvGrpSpPr>
          <p:cNvPr id="4" name="Group 85"/>
          <p:cNvGrpSpPr>
            <a:grpSpLocks/>
          </p:cNvGrpSpPr>
          <p:nvPr/>
        </p:nvGrpSpPr>
        <p:grpSpPr bwMode="auto">
          <a:xfrm>
            <a:off x="5563508" y="1121723"/>
            <a:ext cx="2883586" cy="2244725"/>
            <a:chOff x="3410" y="698"/>
            <a:chExt cx="1311" cy="1414"/>
          </a:xfrm>
        </p:grpSpPr>
        <p:sp>
          <p:nvSpPr>
            <p:cNvPr id="343060" name="Text Box 20"/>
            <p:cNvSpPr txBox="1">
              <a:spLocks noChangeArrowheads="1"/>
            </p:cNvSpPr>
            <p:nvPr/>
          </p:nvSpPr>
          <p:spPr bwMode="auto">
            <a:xfrm>
              <a:off x="3410" y="698"/>
              <a:ext cx="1239" cy="233"/>
            </a:xfrm>
            <a:prstGeom prst="rect">
              <a:avLst/>
            </a:prstGeom>
            <a:noFill/>
            <a:ln w="9525">
              <a:noFill/>
              <a:miter lim="800000"/>
              <a:headEnd/>
              <a:tailEnd/>
            </a:ln>
            <a:effectLst/>
          </p:spPr>
          <p:txBody>
            <a:bodyPr wrap="none">
              <a:spAutoFit/>
            </a:bodyPr>
            <a:lstStyle/>
            <a:p>
              <a:r>
                <a:rPr lang="en-US" dirty="0" smtClean="0"/>
                <a:t>Secondary/Tertiary</a:t>
              </a:r>
              <a:endParaRPr lang="en-US" dirty="0"/>
            </a:p>
          </p:txBody>
        </p:sp>
        <p:pic>
          <p:nvPicPr>
            <p:cNvPr id="343063" name="Picture 23" descr="1681"/>
            <p:cNvPicPr>
              <a:picLocks noChangeAspect="1" noChangeArrowheads="1"/>
            </p:cNvPicPr>
            <p:nvPr/>
          </p:nvPicPr>
          <p:blipFill>
            <a:blip r:embed="rId10" cstate="print"/>
            <a:srcRect/>
            <a:stretch>
              <a:fillRect/>
            </a:stretch>
          </p:blipFill>
          <p:spPr bwMode="auto">
            <a:xfrm>
              <a:off x="3463" y="978"/>
              <a:ext cx="1086" cy="701"/>
            </a:xfrm>
            <a:prstGeom prst="rect">
              <a:avLst/>
            </a:prstGeom>
            <a:noFill/>
          </p:spPr>
        </p:pic>
        <p:sp>
          <p:nvSpPr>
            <p:cNvPr id="343064" name="Text Box 24"/>
            <p:cNvSpPr txBox="1">
              <a:spLocks noChangeArrowheads="1"/>
            </p:cNvSpPr>
            <p:nvPr/>
          </p:nvSpPr>
          <p:spPr bwMode="auto">
            <a:xfrm>
              <a:off x="3439" y="1744"/>
              <a:ext cx="1282" cy="368"/>
            </a:xfrm>
            <a:prstGeom prst="rect">
              <a:avLst/>
            </a:prstGeom>
            <a:noFill/>
            <a:ln w="9525">
              <a:noFill/>
              <a:miter lim="800000"/>
              <a:headEnd/>
              <a:tailEnd/>
            </a:ln>
            <a:effectLst/>
          </p:spPr>
          <p:txBody>
            <a:bodyPr wrap="square">
              <a:spAutoFit/>
            </a:bodyPr>
            <a:lstStyle/>
            <a:p>
              <a:r>
                <a:rPr lang="en-US" sz="1600" dirty="0"/>
                <a:t>Iron </a:t>
              </a:r>
              <a:r>
                <a:rPr lang="en-US" sz="1600" dirty="0" err="1"/>
                <a:t>oxyhydroxide</a:t>
              </a:r>
              <a:r>
                <a:rPr lang="en-US" sz="1600" dirty="0"/>
                <a:t> (“rust”) containing arsenic </a:t>
              </a:r>
              <a:r>
                <a:rPr lang="en-US" sz="1600" dirty="0" smtClean="0"/>
                <a:t>up to 20 wt%</a:t>
              </a:r>
              <a:endParaRPr lang="en-US" sz="1600" baseline="-25000" dirty="0"/>
            </a:p>
          </p:txBody>
        </p:sp>
      </p:grpSp>
      <p:sp>
        <p:nvSpPr>
          <p:cNvPr id="343106" name="Text Box 66"/>
          <p:cNvSpPr txBox="1">
            <a:spLocks noChangeArrowheads="1"/>
          </p:cNvSpPr>
          <p:nvPr/>
        </p:nvSpPr>
        <p:spPr bwMode="auto">
          <a:xfrm>
            <a:off x="115714" y="5868988"/>
            <a:ext cx="1019175" cy="581025"/>
          </a:xfrm>
          <a:prstGeom prst="rect">
            <a:avLst/>
          </a:prstGeom>
          <a:noFill/>
          <a:ln w="9525">
            <a:noFill/>
            <a:miter lim="800000"/>
            <a:headEnd/>
            <a:tailEnd/>
          </a:ln>
          <a:effectLst/>
        </p:spPr>
        <p:txBody>
          <a:bodyPr wrap="none">
            <a:spAutoFit/>
          </a:bodyPr>
          <a:lstStyle/>
          <a:p>
            <a:r>
              <a:rPr lang="en-US" sz="1600" i="1"/>
              <a:t>arsenide</a:t>
            </a:r>
          </a:p>
          <a:p>
            <a:r>
              <a:rPr lang="en-US" sz="1600" i="1"/>
              <a:t>n = 1-3</a:t>
            </a:r>
          </a:p>
        </p:txBody>
      </p:sp>
      <p:grpSp>
        <p:nvGrpSpPr>
          <p:cNvPr id="5" name="Group 75"/>
          <p:cNvGrpSpPr>
            <a:grpSpLocks/>
          </p:cNvGrpSpPr>
          <p:nvPr/>
        </p:nvGrpSpPr>
        <p:grpSpPr bwMode="auto">
          <a:xfrm>
            <a:off x="843496" y="5859463"/>
            <a:ext cx="1377950" cy="723900"/>
            <a:chOff x="1212" y="757"/>
            <a:chExt cx="868" cy="456"/>
          </a:xfrm>
        </p:grpSpPr>
        <p:sp>
          <p:nvSpPr>
            <p:cNvPr id="343107" name="Line 67"/>
            <p:cNvSpPr>
              <a:spLocks noChangeShapeType="1"/>
            </p:cNvSpPr>
            <p:nvPr/>
          </p:nvSpPr>
          <p:spPr bwMode="auto">
            <a:xfrm>
              <a:off x="1741" y="900"/>
              <a:ext cx="124" cy="8"/>
            </a:xfrm>
            <a:prstGeom prst="line">
              <a:avLst/>
            </a:prstGeom>
            <a:noFill/>
            <a:ln w="38100">
              <a:solidFill>
                <a:schemeClr val="tx1"/>
              </a:solidFill>
              <a:round/>
              <a:headEnd/>
              <a:tailEnd/>
            </a:ln>
            <a:effectLst/>
          </p:spPr>
          <p:txBody>
            <a:bodyPr/>
            <a:lstStyle/>
            <a:p>
              <a:endParaRPr lang="en-US"/>
            </a:p>
          </p:txBody>
        </p:sp>
        <p:sp>
          <p:nvSpPr>
            <p:cNvPr id="343108" name="Line 68"/>
            <p:cNvSpPr>
              <a:spLocks noChangeShapeType="1"/>
            </p:cNvSpPr>
            <p:nvPr/>
          </p:nvSpPr>
          <p:spPr bwMode="auto">
            <a:xfrm flipH="1">
              <a:off x="1404" y="934"/>
              <a:ext cx="148" cy="89"/>
            </a:xfrm>
            <a:prstGeom prst="line">
              <a:avLst/>
            </a:prstGeom>
            <a:noFill/>
            <a:ln w="38100">
              <a:solidFill>
                <a:schemeClr val="tx1"/>
              </a:solidFill>
              <a:round/>
              <a:headEnd/>
              <a:tailEnd/>
            </a:ln>
            <a:effectLst/>
          </p:spPr>
          <p:txBody>
            <a:bodyPr/>
            <a:lstStyle/>
            <a:p>
              <a:endParaRPr lang="en-US"/>
            </a:p>
          </p:txBody>
        </p:sp>
        <p:sp>
          <p:nvSpPr>
            <p:cNvPr id="343109" name="Line 69"/>
            <p:cNvSpPr>
              <a:spLocks noChangeShapeType="1"/>
            </p:cNvSpPr>
            <p:nvPr/>
          </p:nvSpPr>
          <p:spPr bwMode="auto">
            <a:xfrm>
              <a:off x="1679" y="968"/>
              <a:ext cx="34" cy="101"/>
            </a:xfrm>
            <a:prstGeom prst="line">
              <a:avLst/>
            </a:prstGeom>
            <a:noFill/>
            <a:ln w="38100">
              <a:solidFill>
                <a:schemeClr val="tx1"/>
              </a:solidFill>
              <a:round/>
              <a:headEnd/>
              <a:tailEnd/>
            </a:ln>
            <a:effectLst/>
          </p:spPr>
          <p:txBody>
            <a:bodyPr/>
            <a:lstStyle/>
            <a:p>
              <a:endParaRPr lang="en-US"/>
            </a:p>
          </p:txBody>
        </p:sp>
        <p:sp>
          <p:nvSpPr>
            <p:cNvPr id="343110" name="Oval 70"/>
            <p:cNvSpPr>
              <a:spLocks noChangeArrowheads="1"/>
            </p:cNvSpPr>
            <p:nvPr/>
          </p:nvSpPr>
          <p:spPr bwMode="auto">
            <a:xfrm>
              <a:off x="1548" y="760"/>
              <a:ext cx="199" cy="19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43111" name="Text Box 71"/>
            <p:cNvSpPr txBox="1">
              <a:spLocks noChangeArrowheads="1"/>
            </p:cNvSpPr>
            <p:nvPr/>
          </p:nvSpPr>
          <p:spPr bwMode="auto">
            <a:xfrm>
              <a:off x="1540" y="757"/>
              <a:ext cx="216" cy="212"/>
            </a:xfrm>
            <a:prstGeom prst="rect">
              <a:avLst/>
            </a:prstGeom>
            <a:noFill/>
            <a:ln w="9525">
              <a:noFill/>
              <a:miter lim="800000"/>
              <a:headEnd/>
              <a:tailEnd/>
            </a:ln>
            <a:effectLst/>
          </p:spPr>
          <p:txBody>
            <a:bodyPr wrap="none">
              <a:spAutoFit/>
            </a:bodyPr>
            <a:lstStyle/>
            <a:p>
              <a:r>
                <a:rPr lang="en-US" sz="1600" dirty="0">
                  <a:solidFill>
                    <a:schemeClr val="bg2"/>
                  </a:solidFill>
                  <a:latin typeface="Arial Unicode MS" pitchFamily="34" charset="-128"/>
                </a:rPr>
                <a:t>n</a:t>
              </a:r>
              <a:r>
                <a:rPr lang="en-US" sz="1600" baseline="30000" dirty="0">
                  <a:solidFill>
                    <a:schemeClr val="bg2"/>
                  </a:solidFill>
                  <a:latin typeface="Arial Unicode MS" pitchFamily="34" charset="-128"/>
                </a:rPr>
                <a:t>-</a:t>
              </a:r>
            </a:p>
          </p:txBody>
        </p:sp>
        <p:sp>
          <p:nvSpPr>
            <p:cNvPr id="343112" name="Oval 72"/>
            <p:cNvSpPr>
              <a:spLocks noChangeArrowheads="1"/>
            </p:cNvSpPr>
            <p:nvPr/>
          </p:nvSpPr>
          <p:spPr bwMode="auto">
            <a:xfrm>
              <a:off x="1640" y="981"/>
              <a:ext cx="227" cy="23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43113" name="Oval 73"/>
            <p:cNvSpPr>
              <a:spLocks noChangeArrowheads="1"/>
            </p:cNvSpPr>
            <p:nvPr/>
          </p:nvSpPr>
          <p:spPr bwMode="auto">
            <a:xfrm>
              <a:off x="1852" y="791"/>
              <a:ext cx="228" cy="232"/>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343114" name="Oval 74"/>
            <p:cNvSpPr>
              <a:spLocks noChangeArrowheads="1"/>
            </p:cNvSpPr>
            <p:nvPr/>
          </p:nvSpPr>
          <p:spPr bwMode="auto">
            <a:xfrm>
              <a:off x="1212" y="951"/>
              <a:ext cx="228" cy="232"/>
            </a:xfrm>
            <a:prstGeom prst="ellipse">
              <a:avLst/>
            </a:prstGeom>
            <a:solidFill>
              <a:srgbClr val="33CCCC"/>
            </a:solidFill>
            <a:ln w="9525">
              <a:solidFill>
                <a:schemeClr val="tx1"/>
              </a:solidFill>
              <a:round/>
              <a:headEnd/>
              <a:tailEnd/>
            </a:ln>
            <a:effectLst/>
          </p:spPr>
          <p:txBody>
            <a:bodyPr wrap="none" anchor="ctr"/>
            <a:lstStyle/>
            <a:p>
              <a:endParaRPr lang="en-US"/>
            </a:p>
          </p:txBody>
        </p:sp>
      </p:grpSp>
      <p:pic>
        <p:nvPicPr>
          <p:cNvPr id="50178" name="Picture 2" descr="Big Photo">
            <a:hlinkClick r:id="rId11"/>
          </p:cNvPr>
          <p:cNvPicPr>
            <a:picLocks noChangeAspect="1" noChangeArrowheads="1"/>
          </p:cNvPicPr>
          <p:nvPr/>
        </p:nvPicPr>
        <p:blipFill>
          <a:blip r:embed="rId12" cstate="print"/>
          <a:srcRect t="11111" b="14144"/>
          <a:stretch>
            <a:fillRect/>
          </a:stretch>
        </p:blipFill>
        <p:spPr bwMode="auto">
          <a:xfrm>
            <a:off x="5923131" y="3512668"/>
            <a:ext cx="2092854" cy="1564298"/>
          </a:xfrm>
          <a:prstGeom prst="rect">
            <a:avLst/>
          </a:prstGeom>
          <a:noFill/>
        </p:spPr>
      </p:pic>
      <p:sp>
        <p:nvSpPr>
          <p:cNvPr id="63" name="Text Box 16"/>
          <p:cNvSpPr txBox="1">
            <a:spLocks noChangeArrowheads="1"/>
          </p:cNvSpPr>
          <p:nvPr/>
        </p:nvSpPr>
        <p:spPr bwMode="auto">
          <a:xfrm>
            <a:off x="5824920" y="5160986"/>
            <a:ext cx="3428439" cy="830997"/>
          </a:xfrm>
          <a:prstGeom prst="rect">
            <a:avLst/>
          </a:prstGeom>
          <a:noFill/>
          <a:ln w="9525">
            <a:noFill/>
            <a:miter lim="800000"/>
            <a:headEnd/>
            <a:tailEnd/>
          </a:ln>
          <a:effectLst/>
        </p:spPr>
        <p:txBody>
          <a:bodyPr wrap="none">
            <a:spAutoFit/>
          </a:bodyPr>
          <a:lstStyle/>
          <a:p>
            <a:r>
              <a:rPr lang="en-US" sz="1600" dirty="0" err="1" smtClean="0"/>
              <a:t>Arseniosiderite</a:t>
            </a:r>
            <a:r>
              <a:rPr lang="en-US" sz="1600" dirty="0" smtClean="0"/>
              <a:t> Ca</a:t>
            </a:r>
            <a:r>
              <a:rPr lang="en-US" sz="1600" baseline="-25000" dirty="0" smtClean="0"/>
              <a:t>2</a:t>
            </a:r>
            <a:r>
              <a:rPr lang="en-US" sz="1600" dirty="0" smtClean="0"/>
              <a:t>Fe</a:t>
            </a:r>
            <a:r>
              <a:rPr lang="en-US" sz="1600" baseline="-25000" dirty="0" smtClean="0"/>
              <a:t>3</a:t>
            </a:r>
            <a:r>
              <a:rPr lang="en-US" sz="1600" dirty="0" smtClean="0"/>
              <a:t>(AsO</a:t>
            </a:r>
            <a:r>
              <a:rPr lang="en-US" sz="1600" baseline="-25000" dirty="0" smtClean="0"/>
              <a:t>4</a:t>
            </a:r>
            <a:r>
              <a:rPr lang="en-US" sz="1600" dirty="0" smtClean="0"/>
              <a:t>)</a:t>
            </a:r>
            <a:r>
              <a:rPr lang="en-US" sz="1600" baseline="-25000" dirty="0" smtClean="0"/>
              <a:t>3</a:t>
            </a:r>
            <a:r>
              <a:rPr lang="en-US" sz="1600" dirty="0" smtClean="0"/>
              <a:t>O</a:t>
            </a:r>
            <a:r>
              <a:rPr lang="en-US" sz="1600" baseline="-25000" dirty="0" smtClean="0"/>
              <a:t>2</a:t>
            </a:r>
            <a:r>
              <a:rPr lang="en-US" sz="1600" dirty="0" smtClean="0"/>
              <a:t>·3H</a:t>
            </a:r>
            <a:r>
              <a:rPr lang="en-US" sz="1600" baseline="-25000" dirty="0" smtClean="0"/>
              <a:t>2</a:t>
            </a:r>
            <a:r>
              <a:rPr lang="en-US" sz="1600" dirty="0" smtClean="0"/>
              <a:t>O</a:t>
            </a:r>
          </a:p>
          <a:p>
            <a:r>
              <a:rPr lang="en-US" sz="1600" dirty="0" err="1" smtClean="0"/>
              <a:t>Yukonite</a:t>
            </a:r>
            <a:r>
              <a:rPr lang="en-US" sz="1600" dirty="0" smtClean="0"/>
              <a:t> Ca</a:t>
            </a:r>
            <a:r>
              <a:rPr lang="en-US" sz="1600" baseline="-25000" dirty="0" smtClean="0"/>
              <a:t>7</a:t>
            </a:r>
            <a:r>
              <a:rPr lang="en-US" sz="1600" dirty="0" smtClean="0"/>
              <a:t>Fe</a:t>
            </a:r>
            <a:r>
              <a:rPr lang="en-US" sz="1600" baseline="-25000" dirty="0" smtClean="0"/>
              <a:t>12</a:t>
            </a:r>
            <a:r>
              <a:rPr lang="en-US" sz="1600" dirty="0" smtClean="0"/>
              <a:t>(AsO</a:t>
            </a:r>
            <a:r>
              <a:rPr lang="en-US" sz="1600" baseline="-25000" dirty="0" smtClean="0"/>
              <a:t>4</a:t>
            </a:r>
            <a:r>
              <a:rPr lang="en-US" sz="1600" dirty="0" smtClean="0"/>
              <a:t>)</a:t>
            </a:r>
            <a:r>
              <a:rPr lang="en-US" sz="1600" baseline="-25000" dirty="0" smtClean="0"/>
              <a:t>10</a:t>
            </a:r>
            <a:r>
              <a:rPr lang="en-US" sz="1600" dirty="0" smtClean="0"/>
              <a:t>(OH)</a:t>
            </a:r>
            <a:r>
              <a:rPr lang="en-US" sz="1600" baseline="-25000" dirty="0" smtClean="0"/>
              <a:t>20</a:t>
            </a:r>
            <a:r>
              <a:rPr lang="en-US" sz="1600" dirty="0" smtClean="0"/>
              <a:t>•15H</a:t>
            </a:r>
            <a:r>
              <a:rPr lang="en-US" sz="1600" baseline="-25000" dirty="0" smtClean="0"/>
              <a:t>2</a:t>
            </a:r>
            <a:r>
              <a:rPr lang="en-US" sz="1600" dirty="0" smtClean="0"/>
              <a:t>O</a:t>
            </a:r>
            <a:endParaRPr lang="en-US" sz="1600" dirty="0"/>
          </a:p>
          <a:p>
            <a:endParaRPr lang="en-US" sz="1600" dirty="0" smtClean="0"/>
          </a:p>
        </p:txBody>
      </p:sp>
      <p:pic>
        <p:nvPicPr>
          <p:cNvPr id="64" name="Picture 6" descr="USGS_color_1inch"/>
          <p:cNvPicPr>
            <a:picLocks noChangeAspect="1" noChangeArrowheads="1"/>
          </p:cNvPicPr>
          <p:nvPr/>
        </p:nvPicPr>
        <p:blipFill>
          <a:blip r:embed="rId13" cstate="print"/>
          <a:srcRect/>
          <a:stretch>
            <a:fillRect/>
          </a:stretch>
        </p:blipFill>
        <p:spPr bwMode="auto">
          <a:xfrm>
            <a:off x="7853658" y="6274325"/>
            <a:ext cx="1112921" cy="409544"/>
          </a:xfrm>
          <a:prstGeom prst="rect">
            <a:avLst/>
          </a:prstGeom>
          <a:noFill/>
          <a:ln w="9525">
            <a:noFill/>
            <a:miter lim="800000"/>
            <a:headEnd/>
            <a:tailEnd/>
          </a:ln>
          <a:effectLst/>
        </p:spPr>
      </p:pic>
      <p:sp>
        <p:nvSpPr>
          <p:cNvPr id="65" name="TextBox 64"/>
          <p:cNvSpPr txBox="1"/>
          <p:nvPr/>
        </p:nvSpPr>
        <p:spPr>
          <a:xfrm>
            <a:off x="423088" y="2915453"/>
            <a:ext cx="1992212" cy="584775"/>
          </a:xfrm>
          <a:prstGeom prst="rect">
            <a:avLst/>
          </a:prstGeom>
          <a:noFill/>
        </p:spPr>
        <p:txBody>
          <a:bodyPr wrap="square" rtlCol="0">
            <a:spAutoFit/>
          </a:bodyPr>
          <a:lstStyle/>
          <a:p>
            <a:r>
              <a:rPr lang="en-US" sz="1600" dirty="0" smtClean="0"/>
              <a:t>“</a:t>
            </a:r>
            <a:r>
              <a:rPr lang="en-US" sz="1600" dirty="0" err="1" smtClean="0"/>
              <a:t>arsenian</a:t>
            </a:r>
            <a:r>
              <a:rPr lang="en-US" sz="1600" dirty="0" smtClean="0"/>
              <a:t>” pyrite</a:t>
            </a:r>
          </a:p>
          <a:p>
            <a:r>
              <a:rPr lang="en-US" sz="1600" dirty="0" smtClean="0"/>
              <a:t>As</a:t>
            </a:r>
            <a:r>
              <a:rPr lang="en-US" sz="1600" baseline="30000" dirty="0" smtClean="0"/>
              <a:t>-1 </a:t>
            </a:r>
            <a:r>
              <a:rPr lang="en-US" sz="1600" dirty="0" smtClean="0"/>
              <a:t>pyrite Fe(</a:t>
            </a:r>
            <a:r>
              <a:rPr lang="en-US" sz="1600" dirty="0" err="1" smtClean="0"/>
              <a:t>As,S</a:t>
            </a:r>
            <a:r>
              <a:rPr lang="en-US" sz="1600" dirty="0" smtClean="0"/>
              <a:t>)</a:t>
            </a:r>
            <a:r>
              <a:rPr lang="en-US" sz="1600" baseline="-25000" dirty="0" smtClean="0"/>
              <a:t>2</a:t>
            </a:r>
          </a:p>
        </p:txBody>
      </p:sp>
      <p:sp>
        <p:nvSpPr>
          <p:cNvPr id="66" name="TextBox 65"/>
          <p:cNvSpPr txBox="1"/>
          <p:nvPr/>
        </p:nvSpPr>
        <p:spPr>
          <a:xfrm>
            <a:off x="432920" y="3472500"/>
            <a:ext cx="2293641" cy="584775"/>
          </a:xfrm>
          <a:prstGeom prst="rect">
            <a:avLst/>
          </a:prstGeom>
          <a:noFill/>
        </p:spPr>
        <p:txBody>
          <a:bodyPr wrap="none" rtlCol="0">
            <a:spAutoFit/>
          </a:bodyPr>
          <a:lstStyle/>
          <a:p>
            <a:r>
              <a:rPr lang="en-US" sz="1600" dirty="0" smtClean="0"/>
              <a:t>Reich and Becker (2006): </a:t>
            </a:r>
          </a:p>
          <a:p>
            <a:r>
              <a:rPr lang="en-US" sz="1600" dirty="0" smtClean="0"/>
              <a:t>maximum of 6% As</a:t>
            </a:r>
            <a:r>
              <a:rPr lang="en-US" sz="1600" baseline="30000" dirty="0" smtClean="0"/>
              <a:t>-1</a:t>
            </a:r>
            <a:endParaRPr lang="en-US" sz="1600" baseline="30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7560860" cy="1143000"/>
          </a:xfrm>
        </p:spPr>
        <p:txBody>
          <a:bodyPr>
            <a:normAutofit/>
          </a:bodyPr>
          <a:lstStyle/>
          <a:p>
            <a:pPr algn="l"/>
            <a:r>
              <a:rPr lang="en-US" sz="3000" dirty="0" smtClean="0"/>
              <a:t>Arsenic attenuation by naturally-occurring microbial consortia: Lava Cap Mine (NPL), CA</a:t>
            </a:r>
            <a:endParaRPr lang="en-US" sz="3000" dirty="0"/>
          </a:p>
        </p:txBody>
      </p:sp>
      <p:pic>
        <p:nvPicPr>
          <p:cNvPr id="118810" name="Picture 26"/>
          <p:cNvPicPr>
            <a:picLocks noChangeAspect="1" noChangeArrowheads="1"/>
          </p:cNvPicPr>
          <p:nvPr/>
        </p:nvPicPr>
        <p:blipFill>
          <a:blip r:embed="rId3" cstate="print"/>
          <a:srcRect/>
          <a:stretch>
            <a:fillRect/>
          </a:stretch>
        </p:blipFill>
        <p:spPr bwMode="auto">
          <a:xfrm>
            <a:off x="2305050" y="1166813"/>
            <a:ext cx="2016125" cy="1493837"/>
          </a:xfrm>
          <a:prstGeom prst="rect">
            <a:avLst/>
          </a:prstGeom>
          <a:noFill/>
          <a:ln w="9525">
            <a:noFill/>
            <a:miter lim="800000"/>
            <a:headEnd/>
            <a:tailEnd/>
          </a:ln>
          <a:effectLst/>
        </p:spPr>
      </p:pic>
      <p:sp>
        <p:nvSpPr>
          <p:cNvPr id="118893" name="Rectangle 109"/>
          <p:cNvSpPr>
            <a:spLocks noChangeArrowheads="1"/>
          </p:cNvSpPr>
          <p:nvPr/>
        </p:nvSpPr>
        <p:spPr bwMode="auto">
          <a:xfrm>
            <a:off x="1047750" y="4900613"/>
            <a:ext cx="1588" cy="274637"/>
          </a:xfrm>
          <a:prstGeom prst="rect">
            <a:avLst/>
          </a:prstGeom>
          <a:noFill/>
          <a:ln w="9525">
            <a:noFill/>
            <a:miter lim="800000"/>
            <a:headEnd/>
            <a:tailEnd/>
          </a:ln>
        </p:spPr>
        <p:txBody>
          <a:bodyPr wrap="none" lIns="0" tIns="0" rIns="0" bIns="0">
            <a:spAutoFit/>
          </a:bodyPr>
          <a:lstStyle/>
          <a:p>
            <a:endParaRPr lang="en-US" b="0"/>
          </a:p>
        </p:txBody>
      </p:sp>
      <p:sp>
        <p:nvSpPr>
          <p:cNvPr id="118894" name="Rectangle 110"/>
          <p:cNvSpPr>
            <a:spLocks noChangeArrowheads="1"/>
          </p:cNvSpPr>
          <p:nvPr/>
        </p:nvSpPr>
        <p:spPr bwMode="auto">
          <a:xfrm>
            <a:off x="1703388" y="4900613"/>
            <a:ext cx="1587" cy="274637"/>
          </a:xfrm>
          <a:prstGeom prst="rect">
            <a:avLst/>
          </a:prstGeom>
          <a:noFill/>
          <a:ln w="9525">
            <a:noFill/>
            <a:miter lim="800000"/>
            <a:headEnd/>
            <a:tailEnd/>
          </a:ln>
        </p:spPr>
        <p:txBody>
          <a:bodyPr wrap="none" lIns="0" tIns="0" rIns="0" bIns="0">
            <a:spAutoFit/>
          </a:bodyPr>
          <a:lstStyle/>
          <a:p>
            <a:endParaRPr lang="en-US" b="0"/>
          </a:p>
        </p:txBody>
      </p:sp>
      <p:sp>
        <p:nvSpPr>
          <p:cNvPr id="118895" name="Rectangle 111"/>
          <p:cNvSpPr>
            <a:spLocks noChangeArrowheads="1"/>
          </p:cNvSpPr>
          <p:nvPr/>
        </p:nvSpPr>
        <p:spPr bwMode="auto">
          <a:xfrm>
            <a:off x="2347913" y="4900613"/>
            <a:ext cx="1587" cy="274637"/>
          </a:xfrm>
          <a:prstGeom prst="rect">
            <a:avLst/>
          </a:prstGeom>
          <a:noFill/>
          <a:ln w="9525">
            <a:noFill/>
            <a:miter lim="800000"/>
            <a:headEnd/>
            <a:tailEnd/>
          </a:ln>
        </p:spPr>
        <p:txBody>
          <a:bodyPr wrap="none" lIns="0" tIns="0" rIns="0" bIns="0">
            <a:spAutoFit/>
          </a:bodyPr>
          <a:lstStyle/>
          <a:p>
            <a:endParaRPr lang="en-US" b="0"/>
          </a:p>
        </p:txBody>
      </p:sp>
      <p:sp>
        <p:nvSpPr>
          <p:cNvPr id="118896" name="Rectangle 112"/>
          <p:cNvSpPr>
            <a:spLocks noChangeArrowheads="1"/>
          </p:cNvSpPr>
          <p:nvPr/>
        </p:nvSpPr>
        <p:spPr bwMode="auto">
          <a:xfrm>
            <a:off x="3017838" y="4900613"/>
            <a:ext cx="1587" cy="274637"/>
          </a:xfrm>
          <a:prstGeom prst="rect">
            <a:avLst/>
          </a:prstGeom>
          <a:noFill/>
          <a:ln w="9525">
            <a:noFill/>
            <a:miter lim="800000"/>
            <a:headEnd/>
            <a:tailEnd/>
          </a:ln>
        </p:spPr>
        <p:txBody>
          <a:bodyPr wrap="none" lIns="0" tIns="0" rIns="0" bIns="0">
            <a:spAutoFit/>
          </a:bodyPr>
          <a:lstStyle/>
          <a:p>
            <a:endParaRPr lang="en-US" b="0"/>
          </a:p>
        </p:txBody>
      </p:sp>
      <p:sp>
        <p:nvSpPr>
          <p:cNvPr id="118897" name="Rectangle 113"/>
          <p:cNvSpPr>
            <a:spLocks noChangeArrowheads="1"/>
          </p:cNvSpPr>
          <p:nvPr/>
        </p:nvSpPr>
        <p:spPr bwMode="auto">
          <a:xfrm>
            <a:off x="3956050" y="4900613"/>
            <a:ext cx="1588" cy="274637"/>
          </a:xfrm>
          <a:prstGeom prst="rect">
            <a:avLst/>
          </a:prstGeom>
          <a:noFill/>
          <a:ln w="9525">
            <a:noFill/>
            <a:miter lim="800000"/>
            <a:headEnd/>
            <a:tailEnd/>
          </a:ln>
        </p:spPr>
        <p:txBody>
          <a:bodyPr wrap="none" lIns="0" tIns="0" rIns="0" bIns="0">
            <a:spAutoFit/>
          </a:bodyPr>
          <a:lstStyle/>
          <a:p>
            <a:endParaRPr lang="en-US" b="0"/>
          </a:p>
        </p:txBody>
      </p:sp>
      <p:sp>
        <p:nvSpPr>
          <p:cNvPr id="118924" name="Rectangle 140"/>
          <p:cNvSpPr>
            <a:spLocks noChangeArrowheads="1"/>
          </p:cNvSpPr>
          <p:nvPr/>
        </p:nvSpPr>
        <p:spPr bwMode="auto">
          <a:xfrm>
            <a:off x="2603500" y="5083175"/>
            <a:ext cx="1588" cy="274638"/>
          </a:xfrm>
          <a:prstGeom prst="rect">
            <a:avLst/>
          </a:prstGeom>
          <a:noFill/>
          <a:ln w="9525">
            <a:noFill/>
            <a:miter lim="800000"/>
            <a:headEnd/>
            <a:tailEnd/>
          </a:ln>
        </p:spPr>
        <p:txBody>
          <a:bodyPr wrap="none" lIns="0" tIns="0" rIns="0" bIns="0">
            <a:spAutoFit/>
          </a:bodyPr>
          <a:lstStyle/>
          <a:p>
            <a:endParaRPr lang="en-US" b="0"/>
          </a:p>
        </p:txBody>
      </p:sp>
      <p:grpSp>
        <p:nvGrpSpPr>
          <p:cNvPr id="2" name="Group 339"/>
          <p:cNvGrpSpPr>
            <a:grpSpLocks/>
          </p:cNvGrpSpPr>
          <p:nvPr/>
        </p:nvGrpSpPr>
        <p:grpSpPr bwMode="auto">
          <a:xfrm>
            <a:off x="4604653" y="1395484"/>
            <a:ext cx="4262438" cy="2947988"/>
            <a:chOff x="124" y="1236"/>
            <a:chExt cx="2511" cy="1857"/>
          </a:xfrm>
        </p:grpSpPr>
        <p:sp>
          <p:nvSpPr>
            <p:cNvPr id="119124" name="Freeform 340"/>
            <p:cNvSpPr>
              <a:spLocks/>
            </p:cNvSpPr>
            <p:nvPr/>
          </p:nvSpPr>
          <p:spPr bwMode="auto">
            <a:xfrm>
              <a:off x="660" y="2865"/>
              <a:ext cx="268" cy="74"/>
            </a:xfrm>
            <a:custGeom>
              <a:avLst/>
              <a:gdLst/>
              <a:ahLst/>
              <a:cxnLst>
                <a:cxn ang="0">
                  <a:pos x="0" y="117"/>
                </a:cxn>
                <a:cxn ang="0">
                  <a:pos x="461" y="117"/>
                </a:cxn>
                <a:cxn ang="0">
                  <a:pos x="461" y="117"/>
                </a:cxn>
                <a:cxn ang="0">
                  <a:pos x="461" y="93"/>
                </a:cxn>
                <a:cxn ang="0">
                  <a:pos x="461" y="0"/>
                </a:cxn>
                <a:cxn ang="0">
                  <a:pos x="461" y="0"/>
                </a:cxn>
                <a:cxn ang="0">
                  <a:pos x="0" y="0"/>
                </a:cxn>
                <a:cxn ang="0">
                  <a:pos x="0" y="0"/>
                </a:cxn>
                <a:cxn ang="0">
                  <a:pos x="0" y="93"/>
                </a:cxn>
                <a:cxn ang="0">
                  <a:pos x="0" y="117"/>
                </a:cxn>
              </a:cxnLst>
              <a:rect l="0" t="0" r="r" b="b"/>
              <a:pathLst>
                <a:path w="461" h="117">
                  <a:moveTo>
                    <a:pt x="0" y="117"/>
                  </a:moveTo>
                  <a:lnTo>
                    <a:pt x="461" y="117"/>
                  </a:lnTo>
                  <a:lnTo>
                    <a:pt x="461" y="117"/>
                  </a:lnTo>
                  <a:lnTo>
                    <a:pt x="461" y="93"/>
                  </a:lnTo>
                  <a:lnTo>
                    <a:pt x="461" y="0"/>
                  </a:lnTo>
                  <a:lnTo>
                    <a:pt x="461" y="0"/>
                  </a:lnTo>
                  <a:lnTo>
                    <a:pt x="0" y="0"/>
                  </a:lnTo>
                  <a:lnTo>
                    <a:pt x="0" y="0"/>
                  </a:lnTo>
                  <a:lnTo>
                    <a:pt x="0" y="93"/>
                  </a:lnTo>
                  <a:lnTo>
                    <a:pt x="0" y="117"/>
                  </a:lnTo>
                </a:path>
              </a:pathLst>
            </a:custGeom>
            <a:noFill/>
            <a:ln w="6350">
              <a:solidFill>
                <a:srgbClr val="FF0000"/>
              </a:solidFill>
              <a:prstDash val="solid"/>
              <a:round/>
              <a:headEnd/>
              <a:tailEnd/>
            </a:ln>
          </p:spPr>
          <p:txBody>
            <a:bodyPr/>
            <a:lstStyle/>
            <a:p>
              <a:endParaRPr lang="en-US"/>
            </a:p>
          </p:txBody>
        </p:sp>
        <p:sp>
          <p:nvSpPr>
            <p:cNvPr id="119125" name="Line 341"/>
            <p:cNvSpPr>
              <a:spLocks noChangeShapeType="1"/>
            </p:cNvSpPr>
            <p:nvPr/>
          </p:nvSpPr>
          <p:spPr bwMode="auto">
            <a:xfrm>
              <a:off x="660" y="2939"/>
              <a:ext cx="2" cy="2"/>
            </a:xfrm>
            <a:prstGeom prst="line">
              <a:avLst/>
            </a:prstGeom>
            <a:noFill/>
            <a:ln w="6350">
              <a:solidFill>
                <a:srgbClr val="FF0000"/>
              </a:solidFill>
              <a:round/>
              <a:headEnd/>
              <a:tailEnd/>
            </a:ln>
          </p:spPr>
          <p:txBody>
            <a:bodyPr/>
            <a:lstStyle/>
            <a:p>
              <a:endParaRPr lang="en-US"/>
            </a:p>
          </p:txBody>
        </p:sp>
        <p:sp>
          <p:nvSpPr>
            <p:cNvPr id="119126" name="Line 342"/>
            <p:cNvSpPr>
              <a:spLocks noChangeShapeType="1"/>
            </p:cNvSpPr>
            <p:nvPr/>
          </p:nvSpPr>
          <p:spPr bwMode="auto">
            <a:xfrm flipH="1">
              <a:off x="660" y="2923"/>
              <a:ext cx="268" cy="1"/>
            </a:xfrm>
            <a:prstGeom prst="line">
              <a:avLst/>
            </a:prstGeom>
            <a:noFill/>
            <a:ln w="6350">
              <a:solidFill>
                <a:srgbClr val="FF0000"/>
              </a:solidFill>
              <a:round/>
              <a:headEnd/>
              <a:tailEnd/>
            </a:ln>
          </p:spPr>
          <p:txBody>
            <a:bodyPr/>
            <a:lstStyle/>
            <a:p>
              <a:endParaRPr lang="en-US"/>
            </a:p>
          </p:txBody>
        </p:sp>
        <p:sp>
          <p:nvSpPr>
            <p:cNvPr id="119127" name="Line 343"/>
            <p:cNvSpPr>
              <a:spLocks noChangeShapeType="1"/>
            </p:cNvSpPr>
            <p:nvPr/>
          </p:nvSpPr>
          <p:spPr bwMode="auto">
            <a:xfrm>
              <a:off x="794" y="2865"/>
              <a:ext cx="1" cy="1"/>
            </a:xfrm>
            <a:prstGeom prst="line">
              <a:avLst/>
            </a:prstGeom>
            <a:noFill/>
            <a:ln w="6350">
              <a:solidFill>
                <a:srgbClr val="FF0000"/>
              </a:solidFill>
              <a:round/>
              <a:headEnd/>
              <a:tailEnd/>
            </a:ln>
          </p:spPr>
          <p:txBody>
            <a:bodyPr/>
            <a:lstStyle/>
            <a:p>
              <a:endParaRPr lang="en-US"/>
            </a:p>
          </p:txBody>
        </p:sp>
        <p:sp>
          <p:nvSpPr>
            <p:cNvPr id="119128" name="Line 344"/>
            <p:cNvSpPr>
              <a:spLocks noChangeShapeType="1"/>
            </p:cNvSpPr>
            <p:nvPr/>
          </p:nvSpPr>
          <p:spPr bwMode="auto">
            <a:xfrm>
              <a:off x="794" y="2939"/>
              <a:ext cx="1" cy="2"/>
            </a:xfrm>
            <a:prstGeom prst="line">
              <a:avLst/>
            </a:prstGeom>
            <a:noFill/>
            <a:ln w="6350">
              <a:solidFill>
                <a:srgbClr val="FF0000"/>
              </a:solidFill>
              <a:round/>
              <a:headEnd/>
              <a:tailEnd/>
            </a:ln>
          </p:spPr>
          <p:txBody>
            <a:bodyPr/>
            <a:lstStyle/>
            <a:p>
              <a:endParaRPr lang="en-US"/>
            </a:p>
          </p:txBody>
        </p:sp>
        <p:sp>
          <p:nvSpPr>
            <p:cNvPr id="119129" name="Line 345"/>
            <p:cNvSpPr>
              <a:spLocks noChangeShapeType="1"/>
            </p:cNvSpPr>
            <p:nvPr/>
          </p:nvSpPr>
          <p:spPr bwMode="auto">
            <a:xfrm flipV="1">
              <a:off x="794" y="2805"/>
              <a:ext cx="1" cy="60"/>
            </a:xfrm>
            <a:prstGeom prst="line">
              <a:avLst/>
            </a:prstGeom>
            <a:noFill/>
            <a:ln w="6350">
              <a:solidFill>
                <a:srgbClr val="FF0000"/>
              </a:solidFill>
              <a:round/>
              <a:headEnd/>
              <a:tailEnd/>
            </a:ln>
          </p:spPr>
          <p:txBody>
            <a:bodyPr/>
            <a:lstStyle/>
            <a:p>
              <a:endParaRPr lang="en-US"/>
            </a:p>
          </p:txBody>
        </p:sp>
        <p:sp>
          <p:nvSpPr>
            <p:cNvPr id="119130" name="Line 346"/>
            <p:cNvSpPr>
              <a:spLocks noChangeShapeType="1"/>
            </p:cNvSpPr>
            <p:nvPr/>
          </p:nvSpPr>
          <p:spPr bwMode="auto">
            <a:xfrm>
              <a:off x="794" y="2939"/>
              <a:ext cx="1" cy="52"/>
            </a:xfrm>
            <a:prstGeom prst="line">
              <a:avLst/>
            </a:prstGeom>
            <a:noFill/>
            <a:ln w="6350">
              <a:solidFill>
                <a:srgbClr val="FF0000"/>
              </a:solidFill>
              <a:round/>
              <a:headEnd/>
              <a:tailEnd/>
            </a:ln>
          </p:spPr>
          <p:txBody>
            <a:bodyPr/>
            <a:lstStyle/>
            <a:p>
              <a:endParaRPr lang="en-US"/>
            </a:p>
          </p:txBody>
        </p:sp>
        <p:sp>
          <p:nvSpPr>
            <p:cNvPr id="119131" name="Line 347"/>
            <p:cNvSpPr>
              <a:spLocks noChangeShapeType="1"/>
            </p:cNvSpPr>
            <p:nvPr/>
          </p:nvSpPr>
          <p:spPr bwMode="auto">
            <a:xfrm flipH="1">
              <a:off x="777" y="2805"/>
              <a:ext cx="33" cy="1"/>
            </a:xfrm>
            <a:prstGeom prst="line">
              <a:avLst/>
            </a:prstGeom>
            <a:noFill/>
            <a:ln w="6350">
              <a:solidFill>
                <a:srgbClr val="FF0000"/>
              </a:solidFill>
              <a:round/>
              <a:headEnd/>
              <a:tailEnd/>
            </a:ln>
          </p:spPr>
          <p:txBody>
            <a:bodyPr/>
            <a:lstStyle/>
            <a:p>
              <a:endParaRPr lang="en-US"/>
            </a:p>
          </p:txBody>
        </p:sp>
        <p:sp>
          <p:nvSpPr>
            <p:cNvPr id="119132" name="Line 348"/>
            <p:cNvSpPr>
              <a:spLocks noChangeShapeType="1"/>
            </p:cNvSpPr>
            <p:nvPr/>
          </p:nvSpPr>
          <p:spPr bwMode="auto">
            <a:xfrm flipH="1">
              <a:off x="777" y="2991"/>
              <a:ext cx="33" cy="1"/>
            </a:xfrm>
            <a:prstGeom prst="line">
              <a:avLst/>
            </a:prstGeom>
            <a:noFill/>
            <a:ln w="6350">
              <a:solidFill>
                <a:srgbClr val="FF0000"/>
              </a:solidFill>
              <a:round/>
              <a:headEnd/>
              <a:tailEnd/>
            </a:ln>
          </p:spPr>
          <p:txBody>
            <a:bodyPr/>
            <a:lstStyle/>
            <a:p>
              <a:endParaRPr lang="en-US"/>
            </a:p>
          </p:txBody>
        </p:sp>
        <p:sp>
          <p:nvSpPr>
            <p:cNvPr id="119133" name="Line 349"/>
            <p:cNvSpPr>
              <a:spLocks noChangeShapeType="1"/>
            </p:cNvSpPr>
            <p:nvPr/>
          </p:nvSpPr>
          <p:spPr bwMode="auto">
            <a:xfrm>
              <a:off x="784" y="2805"/>
              <a:ext cx="19" cy="1"/>
            </a:xfrm>
            <a:prstGeom prst="line">
              <a:avLst/>
            </a:prstGeom>
            <a:noFill/>
            <a:ln w="3175">
              <a:solidFill>
                <a:srgbClr val="FF0000"/>
              </a:solidFill>
              <a:round/>
              <a:headEnd/>
              <a:tailEnd/>
            </a:ln>
          </p:spPr>
          <p:txBody>
            <a:bodyPr/>
            <a:lstStyle/>
            <a:p>
              <a:endParaRPr lang="en-US"/>
            </a:p>
          </p:txBody>
        </p:sp>
        <p:sp>
          <p:nvSpPr>
            <p:cNvPr id="119134" name="Line 350"/>
            <p:cNvSpPr>
              <a:spLocks noChangeShapeType="1"/>
            </p:cNvSpPr>
            <p:nvPr/>
          </p:nvSpPr>
          <p:spPr bwMode="auto">
            <a:xfrm>
              <a:off x="784" y="2794"/>
              <a:ext cx="20" cy="23"/>
            </a:xfrm>
            <a:prstGeom prst="line">
              <a:avLst/>
            </a:prstGeom>
            <a:noFill/>
            <a:ln w="3175">
              <a:solidFill>
                <a:srgbClr val="FF0000"/>
              </a:solidFill>
              <a:round/>
              <a:headEnd/>
              <a:tailEnd/>
            </a:ln>
          </p:spPr>
          <p:txBody>
            <a:bodyPr/>
            <a:lstStyle/>
            <a:p>
              <a:endParaRPr lang="en-US"/>
            </a:p>
          </p:txBody>
        </p:sp>
        <p:sp>
          <p:nvSpPr>
            <p:cNvPr id="119135" name="Line 351"/>
            <p:cNvSpPr>
              <a:spLocks noChangeShapeType="1"/>
            </p:cNvSpPr>
            <p:nvPr/>
          </p:nvSpPr>
          <p:spPr bwMode="auto">
            <a:xfrm flipH="1">
              <a:off x="784" y="2794"/>
              <a:ext cx="20" cy="23"/>
            </a:xfrm>
            <a:prstGeom prst="line">
              <a:avLst/>
            </a:prstGeom>
            <a:noFill/>
            <a:ln w="3175">
              <a:solidFill>
                <a:srgbClr val="FF0000"/>
              </a:solidFill>
              <a:round/>
              <a:headEnd/>
              <a:tailEnd/>
            </a:ln>
          </p:spPr>
          <p:txBody>
            <a:bodyPr/>
            <a:lstStyle/>
            <a:p>
              <a:endParaRPr lang="en-US"/>
            </a:p>
          </p:txBody>
        </p:sp>
        <p:sp>
          <p:nvSpPr>
            <p:cNvPr id="119136" name="Rectangle 352"/>
            <p:cNvSpPr>
              <a:spLocks noChangeArrowheads="1"/>
            </p:cNvSpPr>
            <p:nvPr/>
          </p:nvSpPr>
          <p:spPr bwMode="auto">
            <a:xfrm>
              <a:off x="785" y="2899"/>
              <a:ext cx="18" cy="19"/>
            </a:xfrm>
            <a:prstGeom prst="rect">
              <a:avLst/>
            </a:prstGeom>
            <a:noFill/>
            <a:ln w="3175">
              <a:solidFill>
                <a:srgbClr val="FF0000"/>
              </a:solidFill>
              <a:miter lim="800000"/>
              <a:headEnd/>
              <a:tailEnd/>
            </a:ln>
          </p:spPr>
          <p:txBody>
            <a:bodyPr/>
            <a:lstStyle/>
            <a:p>
              <a:endParaRPr lang="en-US"/>
            </a:p>
          </p:txBody>
        </p:sp>
        <p:sp>
          <p:nvSpPr>
            <p:cNvPr id="119137" name="Line 353"/>
            <p:cNvSpPr>
              <a:spLocks noChangeShapeType="1"/>
            </p:cNvSpPr>
            <p:nvPr/>
          </p:nvSpPr>
          <p:spPr bwMode="auto">
            <a:xfrm>
              <a:off x="784" y="2980"/>
              <a:ext cx="20" cy="23"/>
            </a:xfrm>
            <a:prstGeom prst="line">
              <a:avLst/>
            </a:prstGeom>
            <a:noFill/>
            <a:ln w="3175">
              <a:solidFill>
                <a:srgbClr val="FF0000"/>
              </a:solidFill>
              <a:round/>
              <a:headEnd/>
              <a:tailEnd/>
            </a:ln>
          </p:spPr>
          <p:txBody>
            <a:bodyPr/>
            <a:lstStyle/>
            <a:p>
              <a:endParaRPr lang="en-US"/>
            </a:p>
          </p:txBody>
        </p:sp>
        <p:sp>
          <p:nvSpPr>
            <p:cNvPr id="119138" name="Line 354"/>
            <p:cNvSpPr>
              <a:spLocks noChangeShapeType="1"/>
            </p:cNvSpPr>
            <p:nvPr/>
          </p:nvSpPr>
          <p:spPr bwMode="auto">
            <a:xfrm flipH="1">
              <a:off x="784" y="2980"/>
              <a:ext cx="20" cy="23"/>
            </a:xfrm>
            <a:prstGeom prst="line">
              <a:avLst/>
            </a:prstGeom>
            <a:noFill/>
            <a:ln w="3175">
              <a:solidFill>
                <a:srgbClr val="FF0000"/>
              </a:solidFill>
              <a:round/>
              <a:headEnd/>
              <a:tailEnd/>
            </a:ln>
          </p:spPr>
          <p:txBody>
            <a:bodyPr/>
            <a:lstStyle/>
            <a:p>
              <a:endParaRPr lang="en-US"/>
            </a:p>
          </p:txBody>
        </p:sp>
        <p:sp>
          <p:nvSpPr>
            <p:cNvPr id="119139" name="Line 355"/>
            <p:cNvSpPr>
              <a:spLocks noChangeShapeType="1"/>
            </p:cNvSpPr>
            <p:nvPr/>
          </p:nvSpPr>
          <p:spPr bwMode="auto">
            <a:xfrm>
              <a:off x="784" y="2991"/>
              <a:ext cx="19" cy="1"/>
            </a:xfrm>
            <a:prstGeom prst="line">
              <a:avLst/>
            </a:prstGeom>
            <a:noFill/>
            <a:ln w="3175">
              <a:solidFill>
                <a:srgbClr val="FF0000"/>
              </a:solidFill>
              <a:round/>
              <a:headEnd/>
              <a:tailEnd/>
            </a:ln>
          </p:spPr>
          <p:txBody>
            <a:bodyPr/>
            <a:lstStyle/>
            <a:p>
              <a:endParaRPr lang="en-US"/>
            </a:p>
          </p:txBody>
        </p:sp>
        <p:sp>
          <p:nvSpPr>
            <p:cNvPr id="119140" name="Freeform 356"/>
            <p:cNvSpPr>
              <a:spLocks/>
            </p:cNvSpPr>
            <p:nvPr/>
          </p:nvSpPr>
          <p:spPr bwMode="auto">
            <a:xfrm>
              <a:off x="995" y="2834"/>
              <a:ext cx="267" cy="17"/>
            </a:xfrm>
            <a:custGeom>
              <a:avLst/>
              <a:gdLst/>
              <a:ahLst/>
              <a:cxnLst>
                <a:cxn ang="0">
                  <a:pos x="0" y="29"/>
                </a:cxn>
                <a:cxn ang="0">
                  <a:pos x="461" y="29"/>
                </a:cxn>
                <a:cxn ang="0">
                  <a:pos x="461" y="29"/>
                </a:cxn>
                <a:cxn ang="0">
                  <a:pos x="461" y="17"/>
                </a:cxn>
                <a:cxn ang="0">
                  <a:pos x="461" y="0"/>
                </a:cxn>
                <a:cxn ang="0">
                  <a:pos x="461" y="0"/>
                </a:cxn>
                <a:cxn ang="0">
                  <a:pos x="0" y="0"/>
                </a:cxn>
                <a:cxn ang="0">
                  <a:pos x="0" y="0"/>
                </a:cxn>
                <a:cxn ang="0">
                  <a:pos x="0" y="17"/>
                </a:cxn>
                <a:cxn ang="0">
                  <a:pos x="0" y="29"/>
                </a:cxn>
              </a:cxnLst>
              <a:rect l="0" t="0" r="r" b="b"/>
              <a:pathLst>
                <a:path w="461" h="29">
                  <a:moveTo>
                    <a:pt x="0" y="29"/>
                  </a:moveTo>
                  <a:lnTo>
                    <a:pt x="461" y="29"/>
                  </a:lnTo>
                  <a:lnTo>
                    <a:pt x="461" y="29"/>
                  </a:lnTo>
                  <a:lnTo>
                    <a:pt x="461" y="17"/>
                  </a:lnTo>
                  <a:lnTo>
                    <a:pt x="461" y="0"/>
                  </a:lnTo>
                  <a:lnTo>
                    <a:pt x="461" y="0"/>
                  </a:lnTo>
                  <a:lnTo>
                    <a:pt x="0" y="0"/>
                  </a:lnTo>
                  <a:lnTo>
                    <a:pt x="0" y="0"/>
                  </a:lnTo>
                  <a:lnTo>
                    <a:pt x="0" y="17"/>
                  </a:lnTo>
                  <a:lnTo>
                    <a:pt x="0" y="29"/>
                  </a:lnTo>
                </a:path>
              </a:pathLst>
            </a:custGeom>
            <a:noFill/>
            <a:ln w="6350">
              <a:solidFill>
                <a:srgbClr val="0000FF"/>
              </a:solidFill>
              <a:prstDash val="solid"/>
              <a:round/>
              <a:headEnd/>
              <a:tailEnd/>
            </a:ln>
          </p:spPr>
          <p:txBody>
            <a:bodyPr/>
            <a:lstStyle/>
            <a:p>
              <a:endParaRPr lang="en-US"/>
            </a:p>
          </p:txBody>
        </p:sp>
        <p:sp>
          <p:nvSpPr>
            <p:cNvPr id="119141" name="Line 357"/>
            <p:cNvSpPr>
              <a:spLocks noChangeShapeType="1"/>
            </p:cNvSpPr>
            <p:nvPr/>
          </p:nvSpPr>
          <p:spPr bwMode="auto">
            <a:xfrm>
              <a:off x="995" y="2851"/>
              <a:ext cx="1" cy="1"/>
            </a:xfrm>
            <a:prstGeom prst="line">
              <a:avLst/>
            </a:prstGeom>
            <a:noFill/>
            <a:ln w="6350">
              <a:solidFill>
                <a:srgbClr val="0000FF"/>
              </a:solidFill>
              <a:round/>
              <a:headEnd/>
              <a:tailEnd/>
            </a:ln>
          </p:spPr>
          <p:txBody>
            <a:bodyPr/>
            <a:lstStyle/>
            <a:p>
              <a:endParaRPr lang="en-US"/>
            </a:p>
          </p:txBody>
        </p:sp>
        <p:sp>
          <p:nvSpPr>
            <p:cNvPr id="119142" name="Line 358"/>
            <p:cNvSpPr>
              <a:spLocks noChangeShapeType="1"/>
            </p:cNvSpPr>
            <p:nvPr/>
          </p:nvSpPr>
          <p:spPr bwMode="auto">
            <a:xfrm flipH="1">
              <a:off x="995" y="2844"/>
              <a:ext cx="267" cy="1"/>
            </a:xfrm>
            <a:prstGeom prst="line">
              <a:avLst/>
            </a:prstGeom>
            <a:noFill/>
            <a:ln w="6350">
              <a:solidFill>
                <a:srgbClr val="0000FF"/>
              </a:solidFill>
              <a:round/>
              <a:headEnd/>
              <a:tailEnd/>
            </a:ln>
          </p:spPr>
          <p:txBody>
            <a:bodyPr/>
            <a:lstStyle/>
            <a:p>
              <a:endParaRPr lang="en-US"/>
            </a:p>
          </p:txBody>
        </p:sp>
        <p:sp>
          <p:nvSpPr>
            <p:cNvPr id="119143" name="Line 359"/>
            <p:cNvSpPr>
              <a:spLocks noChangeShapeType="1"/>
            </p:cNvSpPr>
            <p:nvPr/>
          </p:nvSpPr>
          <p:spPr bwMode="auto">
            <a:xfrm>
              <a:off x="1129" y="2834"/>
              <a:ext cx="1" cy="1"/>
            </a:xfrm>
            <a:prstGeom prst="line">
              <a:avLst/>
            </a:prstGeom>
            <a:noFill/>
            <a:ln w="6350">
              <a:solidFill>
                <a:srgbClr val="0000FF"/>
              </a:solidFill>
              <a:round/>
              <a:headEnd/>
              <a:tailEnd/>
            </a:ln>
          </p:spPr>
          <p:txBody>
            <a:bodyPr/>
            <a:lstStyle/>
            <a:p>
              <a:endParaRPr lang="en-US"/>
            </a:p>
          </p:txBody>
        </p:sp>
        <p:sp>
          <p:nvSpPr>
            <p:cNvPr id="119144" name="Line 360"/>
            <p:cNvSpPr>
              <a:spLocks noChangeShapeType="1"/>
            </p:cNvSpPr>
            <p:nvPr/>
          </p:nvSpPr>
          <p:spPr bwMode="auto">
            <a:xfrm>
              <a:off x="1129" y="2851"/>
              <a:ext cx="1" cy="1"/>
            </a:xfrm>
            <a:prstGeom prst="line">
              <a:avLst/>
            </a:prstGeom>
            <a:noFill/>
            <a:ln w="6350">
              <a:solidFill>
                <a:srgbClr val="0000FF"/>
              </a:solidFill>
              <a:round/>
              <a:headEnd/>
              <a:tailEnd/>
            </a:ln>
          </p:spPr>
          <p:txBody>
            <a:bodyPr/>
            <a:lstStyle/>
            <a:p>
              <a:endParaRPr lang="en-US"/>
            </a:p>
          </p:txBody>
        </p:sp>
        <p:sp>
          <p:nvSpPr>
            <p:cNvPr id="119145" name="Line 361"/>
            <p:cNvSpPr>
              <a:spLocks noChangeShapeType="1"/>
            </p:cNvSpPr>
            <p:nvPr/>
          </p:nvSpPr>
          <p:spPr bwMode="auto">
            <a:xfrm flipV="1">
              <a:off x="1129" y="2824"/>
              <a:ext cx="1" cy="10"/>
            </a:xfrm>
            <a:prstGeom prst="line">
              <a:avLst/>
            </a:prstGeom>
            <a:noFill/>
            <a:ln w="6350">
              <a:solidFill>
                <a:srgbClr val="0000FF"/>
              </a:solidFill>
              <a:round/>
              <a:headEnd/>
              <a:tailEnd/>
            </a:ln>
          </p:spPr>
          <p:txBody>
            <a:bodyPr/>
            <a:lstStyle/>
            <a:p>
              <a:endParaRPr lang="en-US"/>
            </a:p>
          </p:txBody>
        </p:sp>
        <p:sp>
          <p:nvSpPr>
            <p:cNvPr id="119146" name="Line 362"/>
            <p:cNvSpPr>
              <a:spLocks noChangeShapeType="1"/>
            </p:cNvSpPr>
            <p:nvPr/>
          </p:nvSpPr>
          <p:spPr bwMode="auto">
            <a:xfrm>
              <a:off x="1129" y="2851"/>
              <a:ext cx="1" cy="116"/>
            </a:xfrm>
            <a:prstGeom prst="line">
              <a:avLst/>
            </a:prstGeom>
            <a:noFill/>
            <a:ln w="6350">
              <a:solidFill>
                <a:srgbClr val="0000FF"/>
              </a:solidFill>
              <a:round/>
              <a:headEnd/>
              <a:tailEnd/>
            </a:ln>
          </p:spPr>
          <p:txBody>
            <a:bodyPr/>
            <a:lstStyle/>
            <a:p>
              <a:endParaRPr lang="en-US"/>
            </a:p>
          </p:txBody>
        </p:sp>
        <p:sp>
          <p:nvSpPr>
            <p:cNvPr id="119147" name="Line 363"/>
            <p:cNvSpPr>
              <a:spLocks noChangeShapeType="1"/>
            </p:cNvSpPr>
            <p:nvPr/>
          </p:nvSpPr>
          <p:spPr bwMode="auto">
            <a:xfrm flipH="1">
              <a:off x="1111" y="2824"/>
              <a:ext cx="35" cy="1"/>
            </a:xfrm>
            <a:prstGeom prst="line">
              <a:avLst/>
            </a:prstGeom>
            <a:noFill/>
            <a:ln w="6350">
              <a:solidFill>
                <a:srgbClr val="0000FF"/>
              </a:solidFill>
              <a:round/>
              <a:headEnd/>
              <a:tailEnd/>
            </a:ln>
          </p:spPr>
          <p:txBody>
            <a:bodyPr/>
            <a:lstStyle/>
            <a:p>
              <a:endParaRPr lang="en-US"/>
            </a:p>
          </p:txBody>
        </p:sp>
        <p:sp>
          <p:nvSpPr>
            <p:cNvPr id="119148" name="Line 364"/>
            <p:cNvSpPr>
              <a:spLocks noChangeShapeType="1"/>
            </p:cNvSpPr>
            <p:nvPr/>
          </p:nvSpPr>
          <p:spPr bwMode="auto">
            <a:xfrm flipH="1">
              <a:off x="1111" y="2967"/>
              <a:ext cx="35" cy="1"/>
            </a:xfrm>
            <a:prstGeom prst="line">
              <a:avLst/>
            </a:prstGeom>
            <a:noFill/>
            <a:ln w="6350">
              <a:solidFill>
                <a:srgbClr val="0000FF"/>
              </a:solidFill>
              <a:round/>
              <a:headEnd/>
              <a:tailEnd/>
            </a:ln>
          </p:spPr>
          <p:txBody>
            <a:bodyPr/>
            <a:lstStyle/>
            <a:p>
              <a:endParaRPr lang="en-US"/>
            </a:p>
          </p:txBody>
        </p:sp>
        <p:sp>
          <p:nvSpPr>
            <p:cNvPr id="119149" name="Line 365"/>
            <p:cNvSpPr>
              <a:spLocks noChangeShapeType="1"/>
            </p:cNvSpPr>
            <p:nvPr/>
          </p:nvSpPr>
          <p:spPr bwMode="auto">
            <a:xfrm>
              <a:off x="1118" y="2824"/>
              <a:ext cx="20" cy="1"/>
            </a:xfrm>
            <a:prstGeom prst="line">
              <a:avLst/>
            </a:prstGeom>
            <a:noFill/>
            <a:ln w="3175">
              <a:solidFill>
                <a:srgbClr val="0000FF"/>
              </a:solidFill>
              <a:round/>
              <a:headEnd/>
              <a:tailEnd/>
            </a:ln>
          </p:spPr>
          <p:txBody>
            <a:bodyPr/>
            <a:lstStyle/>
            <a:p>
              <a:endParaRPr lang="en-US"/>
            </a:p>
          </p:txBody>
        </p:sp>
        <p:sp>
          <p:nvSpPr>
            <p:cNvPr id="119150" name="Line 366"/>
            <p:cNvSpPr>
              <a:spLocks noChangeShapeType="1"/>
            </p:cNvSpPr>
            <p:nvPr/>
          </p:nvSpPr>
          <p:spPr bwMode="auto">
            <a:xfrm>
              <a:off x="1118" y="2812"/>
              <a:ext cx="21" cy="23"/>
            </a:xfrm>
            <a:prstGeom prst="line">
              <a:avLst/>
            </a:prstGeom>
            <a:noFill/>
            <a:ln w="3175">
              <a:solidFill>
                <a:srgbClr val="0000FF"/>
              </a:solidFill>
              <a:round/>
              <a:headEnd/>
              <a:tailEnd/>
            </a:ln>
          </p:spPr>
          <p:txBody>
            <a:bodyPr/>
            <a:lstStyle/>
            <a:p>
              <a:endParaRPr lang="en-US"/>
            </a:p>
          </p:txBody>
        </p:sp>
        <p:sp>
          <p:nvSpPr>
            <p:cNvPr id="119151" name="Line 367"/>
            <p:cNvSpPr>
              <a:spLocks noChangeShapeType="1"/>
            </p:cNvSpPr>
            <p:nvPr/>
          </p:nvSpPr>
          <p:spPr bwMode="auto">
            <a:xfrm flipH="1">
              <a:off x="1118" y="2812"/>
              <a:ext cx="21" cy="23"/>
            </a:xfrm>
            <a:prstGeom prst="line">
              <a:avLst/>
            </a:prstGeom>
            <a:noFill/>
            <a:ln w="3175">
              <a:solidFill>
                <a:srgbClr val="0000FF"/>
              </a:solidFill>
              <a:round/>
              <a:headEnd/>
              <a:tailEnd/>
            </a:ln>
          </p:spPr>
          <p:txBody>
            <a:bodyPr/>
            <a:lstStyle/>
            <a:p>
              <a:endParaRPr lang="en-US"/>
            </a:p>
          </p:txBody>
        </p:sp>
        <p:sp>
          <p:nvSpPr>
            <p:cNvPr id="119152" name="Rectangle 368"/>
            <p:cNvSpPr>
              <a:spLocks noChangeArrowheads="1"/>
            </p:cNvSpPr>
            <p:nvPr/>
          </p:nvSpPr>
          <p:spPr bwMode="auto">
            <a:xfrm>
              <a:off x="1119" y="2846"/>
              <a:ext cx="19" cy="19"/>
            </a:xfrm>
            <a:prstGeom prst="rect">
              <a:avLst/>
            </a:prstGeom>
            <a:noFill/>
            <a:ln w="3175">
              <a:solidFill>
                <a:srgbClr val="0000FF"/>
              </a:solidFill>
              <a:miter lim="800000"/>
              <a:headEnd/>
              <a:tailEnd/>
            </a:ln>
          </p:spPr>
          <p:txBody>
            <a:bodyPr/>
            <a:lstStyle/>
            <a:p>
              <a:endParaRPr lang="en-US"/>
            </a:p>
          </p:txBody>
        </p:sp>
        <p:sp>
          <p:nvSpPr>
            <p:cNvPr id="119153" name="Line 369"/>
            <p:cNvSpPr>
              <a:spLocks noChangeShapeType="1"/>
            </p:cNvSpPr>
            <p:nvPr/>
          </p:nvSpPr>
          <p:spPr bwMode="auto">
            <a:xfrm>
              <a:off x="1118" y="2956"/>
              <a:ext cx="21" cy="22"/>
            </a:xfrm>
            <a:prstGeom prst="line">
              <a:avLst/>
            </a:prstGeom>
            <a:noFill/>
            <a:ln w="3175">
              <a:solidFill>
                <a:srgbClr val="0000FF"/>
              </a:solidFill>
              <a:round/>
              <a:headEnd/>
              <a:tailEnd/>
            </a:ln>
          </p:spPr>
          <p:txBody>
            <a:bodyPr/>
            <a:lstStyle/>
            <a:p>
              <a:endParaRPr lang="en-US"/>
            </a:p>
          </p:txBody>
        </p:sp>
        <p:sp>
          <p:nvSpPr>
            <p:cNvPr id="119154" name="Line 370"/>
            <p:cNvSpPr>
              <a:spLocks noChangeShapeType="1"/>
            </p:cNvSpPr>
            <p:nvPr/>
          </p:nvSpPr>
          <p:spPr bwMode="auto">
            <a:xfrm flipH="1">
              <a:off x="1118" y="2956"/>
              <a:ext cx="21" cy="22"/>
            </a:xfrm>
            <a:prstGeom prst="line">
              <a:avLst/>
            </a:prstGeom>
            <a:noFill/>
            <a:ln w="3175">
              <a:solidFill>
                <a:srgbClr val="0000FF"/>
              </a:solidFill>
              <a:round/>
              <a:headEnd/>
              <a:tailEnd/>
            </a:ln>
          </p:spPr>
          <p:txBody>
            <a:bodyPr/>
            <a:lstStyle/>
            <a:p>
              <a:endParaRPr lang="en-US"/>
            </a:p>
          </p:txBody>
        </p:sp>
        <p:sp>
          <p:nvSpPr>
            <p:cNvPr id="119155" name="Line 371"/>
            <p:cNvSpPr>
              <a:spLocks noChangeShapeType="1"/>
            </p:cNvSpPr>
            <p:nvPr/>
          </p:nvSpPr>
          <p:spPr bwMode="auto">
            <a:xfrm>
              <a:off x="1118" y="2967"/>
              <a:ext cx="20" cy="1"/>
            </a:xfrm>
            <a:prstGeom prst="line">
              <a:avLst/>
            </a:prstGeom>
            <a:noFill/>
            <a:ln w="3175">
              <a:solidFill>
                <a:srgbClr val="0000FF"/>
              </a:solidFill>
              <a:round/>
              <a:headEnd/>
              <a:tailEnd/>
            </a:ln>
          </p:spPr>
          <p:txBody>
            <a:bodyPr/>
            <a:lstStyle/>
            <a:p>
              <a:endParaRPr lang="en-US"/>
            </a:p>
          </p:txBody>
        </p:sp>
        <p:sp>
          <p:nvSpPr>
            <p:cNvPr id="119156" name="Freeform 372"/>
            <p:cNvSpPr>
              <a:spLocks/>
            </p:cNvSpPr>
            <p:nvPr/>
          </p:nvSpPr>
          <p:spPr bwMode="auto">
            <a:xfrm>
              <a:off x="1330" y="2865"/>
              <a:ext cx="267" cy="20"/>
            </a:xfrm>
            <a:custGeom>
              <a:avLst/>
              <a:gdLst/>
              <a:ahLst/>
              <a:cxnLst>
                <a:cxn ang="0">
                  <a:pos x="0" y="33"/>
                </a:cxn>
                <a:cxn ang="0">
                  <a:pos x="461" y="33"/>
                </a:cxn>
                <a:cxn ang="0">
                  <a:pos x="461" y="33"/>
                </a:cxn>
                <a:cxn ang="0">
                  <a:pos x="461" y="33"/>
                </a:cxn>
                <a:cxn ang="0">
                  <a:pos x="461" y="0"/>
                </a:cxn>
                <a:cxn ang="0">
                  <a:pos x="461" y="0"/>
                </a:cxn>
                <a:cxn ang="0">
                  <a:pos x="0" y="0"/>
                </a:cxn>
                <a:cxn ang="0">
                  <a:pos x="0" y="0"/>
                </a:cxn>
                <a:cxn ang="0">
                  <a:pos x="0" y="33"/>
                </a:cxn>
                <a:cxn ang="0">
                  <a:pos x="0" y="33"/>
                </a:cxn>
              </a:cxnLst>
              <a:rect l="0" t="0" r="r" b="b"/>
              <a:pathLst>
                <a:path w="461" h="33">
                  <a:moveTo>
                    <a:pt x="0" y="33"/>
                  </a:moveTo>
                  <a:lnTo>
                    <a:pt x="461" y="33"/>
                  </a:lnTo>
                  <a:lnTo>
                    <a:pt x="461" y="33"/>
                  </a:lnTo>
                  <a:lnTo>
                    <a:pt x="461" y="33"/>
                  </a:lnTo>
                  <a:lnTo>
                    <a:pt x="461" y="0"/>
                  </a:lnTo>
                  <a:lnTo>
                    <a:pt x="461" y="0"/>
                  </a:lnTo>
                  <a:lnTo>
                    <a:pt x="0" y="0"/>
                  </a:lnTo>
                  <a:lnTo>
                    <a:pt x="0" y="0"/>
                  </a:lnTo>
                  <a:lnTo>
                    <a:pt x="0" y="33"/>
                  </a:lnTo>
                  <a:lnTo>
                    <a:pt x="0" y="33"/>
                  </a:lnTo>
                </a:path>
              </a:pathLst>
            </a:custGeom>
            <a:noFill/>
            <a:ln w="6350">
              <a:solidFill>
                <a:srgbClr val="008080"/>
              </a:solidFill>
              <a:prstDash val="solid"/>
              <a:round/>
              <a:headEnd/>
              <a:tailEnd/>
            </a:ln>
          </p:spPr>
          <p:txBody>
            <a:bodyPr/>
            <a:lstStyle/>
            <a:p>
              <a:endParaRPr lang="en-US"/>
            </a:p>
          </p:txBody>
        </p:sp>
        <p:sp>
          <p:nvSpPr>
            <p:cNvPr id="119157" name="Line 373"/>
            <p:cNvSpPr>
              <a:spLocks noChangeShapeType="1"/>
            </p:cNvSpPr>
            <p:nvPr/>
          </p:nvSpPr>
          <p:spPr bwMode="auto">
            <a:xfrm>
              <a:off x="1330" y="2885"/>
              <a:ext cx="1" cy="2"/>
            </a:xfrm>
            <a:prstGeom prst="line">
              <a:avLst/>
            </a:prstGeom>
            <a:noFill/>
            <a:ln w="6350">
              <a:solidFill>
                <a:srgbClr val="008080"/>
              </a:solidFill>
              <a:round/>
              <a:headEnd/>
              <a:tailEnd/>
            </a:ln>
          </p:spPr>
          <p:txBody>
            <a:bodyPr/>
            <a:lstStyle/>
            <a:p>
              <a:endParaRPr lang="en-US"/>
            </a:p>
          </p:txBody>
        </p:sp>
        <p:sp>
          <p:nvSpPr>
            <p:cNvPr id="119158" name="Line 374"/>
            <p:cNvSpPr>
              <a:spLocks noChangeShapeType="1"/>
            </p:cNvSpPr>
            <p:nvPr/>
          </p:nvSpPr>
          <p:spPr bwMode="auto">
            <a:xfrm flipH="1">
              <a:off x="1330" y="2885"/>
              <a:ext cx="267" cy="2"/>
            </a:xfrm>
            <a:prstGeom prst="line">
              <a:avLst/>
            </a:prstGeom>
            <a:noFill/>
            <a:ln w="6350">
              <a:solidFill>
                <a:srgbClr val="008080"/>
              </a:solidFill>
              <a:round/>
              <a:headEnd/>
              <a:tailEnd/>
            </a:ln>
          </p:spPr>
          <p:txBody>
            <a:bodyPr/>
            <a:lstStyle/>
            <a:p>
              <a:endParaRPr lang="en-US"/>
            </a:p>
          </p:txBody>
        </p:sp>
        <p:sp>
          <p:nvSpPr>
            <p:cNvPr id="119159" name="Line 375"/>
            <p:cNvSpPr>
              <a:spLocks noChangeShapeType="1"/>
            </p:cNvSpPr>
            <p:nvPr/>
          </p:nvSpPr>
          <p:spPr bwMode="auto">
            <a:xfrm>
              <a:off x="1464" y="2865"/>
              <a:ext cx="1" cy="1"/>
            </a:xfrm>
            <a:prstGeom prst="line">
              <a:avLst/>
            </a:prstGeom>
            <a:noFill/>
            <a:ln w="6350">
              <a:solidFill>
                <a:srgbClr val="008080"/>
              </a:solidFill>
              <a:round/>
              <a:headEnd/>
              <a:tailEnd/>
            </a:ln>
          </p:spPr>
          <p:txBody>
            <a:bodyPr/>
            <a:lstStyle/>
            <a:p>
              <a:endParaRPr lang="en-US"/>
            </a:p>
          </p:txBody>
        </p:sp>
        <p:sp>
          <p:nvSpPr>
            <p:cNvPr id="119160" name="Line 376"/>
            <p:cNvSpPr>
              <a:spLocks noChangeShapeType="1"/>
            </p:cNvSpPr>
            <p:nvPr/>
          </p:nvSpPr>
          <p:spPr bwMode="auto">
            <a:xfrm>
              <a:off x="1464" y="2885"/>
              <a:ext cx="1" cy="2"/>
            </a:xfrm>
            <a:prstGeom prst="line">
              <a:avLst/>
            </a:prstGeom>
            <a:noFill/>
            <a:ln w="6350">
              <a:solidFill>
                <a:srgbClr val="008080"/>
              </a:solidFill>
              <a:round/>
              <a:headEnd/>
              <a:tailEnd/>
            </a:ln>
          </p:spPr>
          <p:txBody>
            <a:bodyPr/>
            <a:lstStyle/>
            <a:p>
              <a:endParaRPr lang="en-US"/>
            </a:p>
          </p:txBody>
        </p:sp>
        <p:sp>
          <p:nvSpPr>
            <p:cNvPr id="119161" name="Line 377"/>
            <p:cNvSpPr>
              <a:spLocks noChangeShapeType="1"/>
            </p:cNvSpPr>
            <p:nvPr/>
          </p:nvSpPr>
          <p:spPr bwMode="auto">
            <a:xfrm>
              <a:off x="1464" y="2865"/>
              <a:ext cx="1" cy="1"/>
            </a:xfrm>
            <a:prstGeom prst="line">
              <a:avLst/>
            </a:prstGeom>
            <a:noFill/>
            <a:ln w="6350">
              <a:solidFill>
                <a:srgbClr val="008080"/>
              </a:solidFill>
              <a:round/>
              <a:headEnd/>
              <a:tailEnd/>
            </a:ln>
          </p:spPr>
          <p:txBody>
            <a:bodyPr/>
            <a:lstStyle/>
            <a:p>
              <a:endParaRPr lang="en-US"/>
            </a:p>
          </p:txBody>
        </p:sp>
        <p:sp>
          <p:nvSpPr>
            <p:cNvPr id="119162" name="Line 378"/>
            <p:cNvSpPr>
              <a:spLocks noChangeShapeType="1"/>
            </p:cNvSpPr>
            <p:nvPr/>
          </p:nvSpPr>
          <p:spPr bwMode="auto">
            <a:xfrm>
              <a:off x="1464" y="2885"/>
              <a:ext cx="1" cy="2"/>
            </a:xfrm>
            <a:prstGeom prst="line">
              <a:avLst/>
            </a:prstGeom>
            <a:noFill/>
            <a:ln w="6350">
              <a:solidFill>
                <a:srgbClr val="008080"/>
              </a:solidFill>
              <a:round/>
              <a:headEnd/>
              <a:tailEnd/>
            </a:ln>
          </p:spPr>
          <p:txBody>
            <a:bodyPr/>
            <a:lstStyle/>
            <a:p>
              <a:endParaRPr lang="en-US"/>
            </a:p>
          </p:txBody>
        </p:sp>
        <p:sp>
          <p:nvSpPr>
            <p:cNvPr id="119163" name="Line 379"/>
            <p:cNvSpPr>
              <a:spLocks noChangeShapeType="1"/>
            </p:cNvSpPr>
            <p:nvPr/>
          </p:nvSpPr>
          <p:spPr bwMode="auto">
            <a:xfrm flipH="1">
              <a:off x="1446" y="2865"/>
              <a:ext cx="35" cy="1"/>
            </a:xfrm>
            <a:prstGeom prst="line">
              <a:avLst/>
            </a:prstGeom>
            <a:noFill/>
            <a:ln w="6350">
              <a:solidFill>
                <a:srgbClr val="008080"/>
              </a:solidFill>
              <a:round/>
              <a:headEnd/>
              <a:tailEnd/>
            </a:ln>
          </p:spPr>
          <p:txBody>
            <a:bodyPr/>
            <a:lstStyle/>
            <a:p>
              <a:endParaRPr lang="en-US"/>
            </a:p>
          </p:txBody>
        </p:sp>
        <p:sp>
          <p:nvSpPr>
            <p:cNvPr id="119164" name="Line 380"/>
            <p:cNvSpPr>
              <a:spLocks noChangeShapeType="1"/>
            </p:cNvSpPr>
            <p:nvPr/>
          </p:nvSpPr>
          <p:spPr bwMode="auto">
            <a:xfrm flipH="1">
              <a:off x="1446" y="2885"/>
              <a:ext cx="35" cy="2"/>
            </a:xfrm>
            <a:prstGeom prst="line">
              <a:avLst/>
            </a:prstGeom>
            <a:noFill/>
            <a:ln w="6350">
              <a:solidFill>
                <a:srgbClr val="008080"/>
              </a:solidFill>
              <a:round/>
              <a:headEnd/>
              <a:tailEnd/>
            </a:ln>
          </p:spPr>
          <p:txBody>
            <a:bodyPr/>
            <a:lstStyle/>
            <a:p>
              <a:endParaRPr lang="en-US"/>
            </a:p>
          </p:txBody>
        </p:sp>
        <p:sp>
          <p:nvSpPr>
            <p:cNvPr id="119165" name="Line 381"/>
            <p:cNvSpPr>
              <a:spLocks noChangeShapeType="1"/>
            </p:cNvSpPr>
            <p:nvPr/>
          </p:nvSpPr>
          <p:spPr bwMode="auto">
            <a:xfrm>
              <a:off x="1453" y="2865"/>
              <a:ext cx="20" cy="1"/>
            </a:xfrm>
            <a:prstGeom prst="line">
              <a:avLst/>
            </a:prstGeom>
            <a:noFill/>
            <a:ln w="3175">
              <a:solidFill>
                <a:srgbClr val="008080"/>
              </a:solidFill>
              <a:round/>
              <a:headEnd/>
              <a:tailEnd/>
            </a:ln>
          </p:spPr>
          <p:txBody>
            <a:bodyPr/>
            <a:lstStyle/>
            <a:p>
              <a:endParaRPr lang="en-US"/>
            </a:p>
          </p:txBody>
        </p:sp>
        <p:sp>
          <p:nvSpPr>
            <p:cNvPr id="119166" name="Line 382"/>
            <p:cNvSpPr>
              <a:spLocks noChangeShapeType="1"/>
            </p:cNvSpPr>
            <p:nvPr/>
          </p:nvSpPr>
          <p:spPr bwMode="auto">
            <a:xfrm>
              <a:off x="1453" y="2853"/>
              <a:ext cx="21" cy="23"/>
            </a:xfrm>
            <a:prstGeom prst="line">
              <a:avLst/>
            </a:prstGeom>
            <a:noFill/>
            <a:ln w="3175">
              <a:solidFill>
                <a:srgbClr val="008080"/>
              </a:solidFill>
              <a:round/>
              <a:headEnd/>
              <a:tailEnd/>
            </a:ln>
          </p:spPr>
          <p:txBody>
            <a:bodyPr/>
            <a:lstStyle/>
            <a:p>
              <a:endParaRPr lang="en-US"/>
            </a:p>
          </p:txBody>
        </p:sp>
        <p:sp>
          <p:nvSpPr>
            <p:cNvPr id="119167" name="Line 383"/>
            <p:cNvSpPr>
              <a:spLocks noChangeShapeType="1"/>
            </p:cNvSpPr>
            <p:nvPr/>
          </p:nvSpPr>
          <p:spPr bwMode="auto">
            <a:xfrm flipH="1">
              <a:off x="1453" y="2853"/>
              <a:ext cx="21" cy="23"/>
            </a:xfrm>
            <a:prstGeom prst="line">
              <a:avLst/>
            </a:prstGeom>
            <a:noFill/>
            <a:ln w="3175">
              <a:solidFill>
                <a:srgbClr val="008080"/>
              </a:solidFill>
              <a:round/>
              <a:headEnd/>
              <a:tailEnd/>
            </a:ln>
          </p:spPr>
          <p:txBody>
            <a:bodyPr/>
            <a:lstStyle/>
            <a:p>
              <a:endParaRPr lang="en-US"/>
            </a:p>
          </p:txBody>
        </p:sp>
        <p:sp>
          <p:nvSpPr>
            <p:cNvPr id="119168" name="Rectangle 384"/>
            <p:cNvSpPr>
              <a:spLocks noChangeArrowheads="1"/>
            </p:cNvSpPr>
            <p:nvPr/>
          </p:nvSpPr>
          <p:spPr bwMode="auto">
            <a:xfrm>
              <a:off x="1454" y="2866"/>
              <a:ext cx="19" cy="19"/>
            </a:xfrm>
            <a:prstGeom prst="rect">
              <a:avLst/>
            </a:prstGeom>
            <a:noFill/>
            <a:ln w="3175">
              <a:solidFill>
                <a:srgbClr val="008080"/>
              </a:solidFill>
              <a:miter lim="800000"/>
              <a:headEnd/>
              <a:tailEnd/>
            </a:ln>
          </p:spPr>
          <p:txBody>
            <a:bodyPr/>
            <a:lstStyle/>
            <a:p>
              <a:endParaRPr lang="en-US"/>
            </a:p>
          </p:txBody>
        </p:sp>
        <p:sp>
          <p:nvSpPr>
            <p:cNvPr id="119169" name="Line 385"/>
            <p:cNvSpPr>
              <a:spLocks noChangeShapeType="1"/>
            </p:cNvSpPr>
            <p:nvPr/>
          </p:nvSpPr>
          <p:spPr bwMode="auto">
            <a:xfrm>
              <a:off x="1453" y="2874"/>
              <a:ext cx="21" cy="24"/>
            </a:xfrm>
            <a:prstGeom prst="line">
              <a:avLst/>
            </a:prstGeom>
            <a:noFill/>
            <a:ln w="3175">
              <a:solidFill>
                <a:srgbClr val="008080"/>
              </a:solidFill>
              <a:round/>
              <a:headEnd/>
              <a:tailEnd/>
            </a:ln>
          </p:spPr>
          <p:txBody>
            <a:bodyPr/>
            <a:lstStyle/>
            <a:p>
              <a:endParaRPr lang="en-US"/>
            </a:p>
          </p:txBody>
        </p:sp>
        <p:sp>
          <p:nvSpPr>
            <p:cNvPr id="119170" name="Line 386"/>
            <p:cNvSpPr>
              <a:spLocks noChangeShapeType="1"/>
            </p:cNvSpPr>
            <p:nvPr/>
          </p:nvSpPr>
          <p:spPr bwMode="auto">
            <a:xfrm flipH="1">
              <a:off x="1453" y="2874"/>
              <a:ext cx="21" cy="24"/>
            </a:xfrm>
            <a:prstGeom prst="line">
              <a:avLst/>
            </a:prstGeom>
            <a:noFill/>
            <a:ln w="3175">
              <a:solidFill>
                <a:srgbClr val="008080"/>
              </a:solidFill>
              <a:round/>
              <a:headEnd/>
              <a:tailEnd/>
            </a:ln>
          </p:spPr>
          <p:txBody>
            <a:bodyPr/>
            <a:lstStyle/>
            <a:p>
              <a:endParaRPr lang="en-US"/>
            </a:p>
          </p:txBody>
        </p:sp>
        <p:sp>
          <p:nvSpPr>
            <p:cNvPr id="119171" name="Line 387"/>
            <p:cNvSpPr>
              <a:spLocks noChangeShapeType="1"/>
            </p:cNvSpPr>
            <p:nvPr/>
          </p:nvSpPr>
          <p:spPr bwMode="auto">
            <a:xfrm>
              <a:off x="1453" y="2885"/>
              <a:ext cx="20" cy="2"/>
            </a:xfrm>
            <a:prstGeom prst="line">
              <a:avLst/>
            </a:prstGeom>
            <a:noFill/>
            <a:ln w="3175">
              <a:solidFill>
                <a:srgbClr val="008080"/>
              </a:solidFill>
              <a:round/>
              <a:headEnd/>
              <a:tailEnd/>
            </a:ln>
          </p:spPr>
          <p:txBody>
            <a:bodyPr/>
            <a:lstStyle/>
            <a:p>
              <a:endParaRPr lang="en-US"/>
            </a:p>
          </p:txBody>
        </p:sp>
        <p:sp>
          <p:nvSpPr>
            <p:cNvPr id="119172" name="Freeform 388"/>
            <p:cNvSpPr>
              <a:spLocks/>
            </p:cNvSpPr>
            <p:nvPr/>
          </p:nvSpPr>
          <p:spPr bwMode="auto">
            <a:xfrm>
              <a:off x="1665" y="2978"/>
              <a:ext cx="267" cy="4"/>
            </a:xfrm>
            <a:custGeom>
              <a:avLst/>
              <a:gdLst/>
              <a:ahLst/>
              <a:cxnLst>
                <a:cxn ang="0">
                  <a:pos x="0" y="6"/>
                </a:cxn>
                <a:cxn ang="0">
                  <a:pos x="461" y="6"/>
                </a:cxn>
                <a:cxn ang="0">
                  <a:pos x="461" y="6"/>
                </a:cxn>
                <a:cxn ang="0">
                  <a:pos x="461" y="5"/>
                </a:cxn>
                <a:cxn ang="0">
                  <a:pos x="461" y="0"/>
                </a:cxn>
                <a:cxn ang="0">
                  <a:pos x="461" y="0"/>
                </a:cxn>
                <a:cxn ang="0">
                  <a:pos x="0" y="0"/>
                </a:cxn>
                <a:cxn ang="0">
                  <a:pos x="0" y="0"/>
                </a:cxn>
                <a:cxn ang="0">
                  <a:pos x="0" y="5"/>
                </a:cxn>
                <a:cxn ang="0">
                  <a:pos x="0" y="6"/>
                </a:cxn>
              </a:cxnLst>
              <a:rect l="0" t="0" r="r" b="b"/>
              <a:pathLst>
                <a:path w="461" h="6">
                  <a:moveTo>
                    <a:pt x="0" y="6"/>
                  </a:moveTo>
                  <a:lnTo>
                    <a:pt x="461" y="6"/>
                  </a:lnTo>
                  <a:lnTo>
                    <a:pt x="461" y="6"/>
                  </a:lnTo>
                  <a:lnTo>
                    <a:pt x="461" y="5"/>
                  </a:lnTo>
                  <a:lnTo>
                    <a:pt x="461" y="0"/>
                  </a:lnTo>
                  <a:lnTo>
                    <a:pt x="461" y="0"/>
                  </a:lnTo>
                  <a:lnTo>
                    <a:pt x="0" y="0"/>
                  </a:lnTo>
                  <a:lnTo>
                    <a:pt x="0" y="0"/>
                  </a:lnTo>
                  <a:lnTo>
                    <a:pt x="0" y="5"/>
                  </a:lnTo>
                  <a:lnTo>
                    <a:pt x="0" y="6"/>
                  </a:lnTo>
                </a:path>
              </a:pathLst>
            </a:custGeom>
            <a:noFill/>
            <a:ln w="6350">
              <a:solidFill>
                <a:srgbClr val="FF00FF"/>
              </a:solidFill>
              <a:prstDash val="solid"/>
              <a:round/>
              <a:headEnd/>
              <a:tailEnd/>
            </a:ln>
          </p:spPr>
          <p:txBody>
            <a:bodyPr/>
            <a:lstStyle/>
            <a:p>
              <a:endParaRPr lang="en-US"/>
            </a:p>
          </p:txBody>
        </p:sp>
        <p:sp>
          <p:nvSpPr>
            <p:cNvPr id="119173" name="Line 389"/>
            <p:cNvSpPr>
              <a:spLocks noChangeShapeType="1"/>
            </p:cNvSpPr>
            <p:nvPr/>
          </p:nvSpPr>
          <p:spPr bwMode="auto">
            <a:xfrm>
              <a:off x="1665" y="2982"/>
              <a:ext cx="1" cy="1"/>
            </a:xfrm>
            <a:prstGeom prst="line">
              <a:avLst/>
            </a:prstGeom>
            <a:noFill/>
            <a:ln w="6350">
              <a:solidFill>
                <a:srgbClr val="FF00FF"/>
              </a:solidFill>
              <a:round/>
              <a:headEnd/>
              <a:tailEnd/>
            </a:ln>
          </p:spPr>
          <p:txBody>
            <a:bodyPr/>
            <a:lstStyle/>
            <a:p>
              <a:endParaRPr lang="en-US"/>
            </a:p>
          </p:txBody>
        </p:sp>
        <p:sp>
          <p:nvSpPr>
            <p:cNvPr id="119174" name="Line 390"/>
            <p:cNvSpPr>
              <a:spLocks noChangeShapeType="1"/>
            </p:cNvSpPr>
            <p:nvPr/>
          </p:nvSpPr>
          <p:spPr bwMode="auto">
            <a:xfrm flipH="1">
              <a:off x="1665" y="2981"/>
              <a:ext cx="267" cy="1"/>
            </a:xfrm>
            <a:prstGeom prst="line">
              <a:avLst/>
            </a:prstGeom>
            <a:noFill/>
            <a:ln w="6350">
              <a:solidFill>
                <a:srgbClr val="FF00FF"/>
              </a:solidFill>
              <a:round/>
              <a:headEnd/>
              <a:tailEnd/>
            </a:ln>
          </p:spPr>
          <p:txBody>
            <a:bodyPr/>
            <a:lstStyle/>
            <a:p>
              <a:endParaRPr lang="en-US"/>
            </a:p>
          </p:txBody>
        </p:sp>
        <p:sp>
          <p:nvSpPr>
            <p:cNvPr id="119175" name="Line 391"/>
            <p:cNvSpPr>
              <a:spLocks noChangeShapeType="1"/>
            </p:cNvSpPr>
            <p:nvPr/>
          </p:nvSpPr>
          <p:spPr bwMode="auto">
            <a:xfrm>
              <a:off x="1798" y="2978"/>
              <a:ext cx="1" cy="2"/>
            </a:xfrm>
            <a:prstGeom prst="line">
              <a:avLst/>
            </a:prstGeom>
            <a:noFill/>
            <a:ln w="6350">
              <a:solidFill>
                <a:srgbClr val="FF00FF"/>
              </a:solidFill>
              <a:round/>
              <a:headEnd/>
              <a:tailEnd/>
            </a:ln>
          </p:spPr>
          <p:txBody>
            <a:bodyPr/>
            <a:lstStyle/>
            <a:p>
              <a:endParaRPr lang="en-US"/>
            </a:p>
          </p:txBody>
        </p:sp>
        <p:sp>
          <p:nvSpPr>
            <p:cNvPr id="119176" name="Line 392"/>
            <p:cNvSpPr>
              <a:spLocks noChangeShapeType="1"/>
            </p:cNvSpPr>
            <p:nvPr/>
          </p:nvSpPr>
          <p:spPr bwMode="auto">
            <a:xfrm>
              <a:off x="1798" y="2982"/>
              <a:ext cx="1" cy="1"/>
            </a:xfrm>
            <a:prstGeom prst="line">
              <a:avLst/>
            </a:prstGeom>
            <a:noFill/>
            <a:ln w="6350">
              <a:solidFill>
                <a:srgbClr val="FF00FF"/>
              </a:solidFill>
              <a:round/>
              <a:headEnd/>
              <a:tailEnd/>
            </a:ln>
          </p:spPr>
          <p:txBody>
            <a:bodyPr/>
            <a:lstStyle/>
            <a:p>
              <a:endParaRPr lang="en-US"/>
            </a:p>
          </p:txBody>
        </p:sp>
        <p:sp>
          <p:nvSpPr>
            <p:cNvPr id="119177" name="Line 393"/>
            <p:cNvSpPr>
              <a:spLocks noChangeShapeType="1"/>
            </p:cNvSpPr>
            <p:nvPr/>
          </p:nvSpPr>
          <p:spPr bwMode="auto">
            <a:xfrm>
              <a:off x="1798" y="2978"/>
              <a:ext cx="1" cy="2"/>
            </a:xfrm>
            <a:prstGeom prst="line">
              <a:avLst/>
            </a:prstGeom>
            <a:noFill/>
            <a:ln w="6350">
              <a:solidFill>
                <a:srgbClr val="FF00FF"/>
              </a:solidFill>
              <a:round/>
              <a:headEnd/>
              <a:tailEnd/>
            </a:ln>
          </p:spPr>
          <p:txBody>
            <a:bodyPr/>
            <a:lstStyle/>
            <a:p>
              <a:endParaRPr lang="en-US"/>
            </a:p>
          </p:txBody>
        </p:sp>
        <p:sp>
          <p:nvSpPr>
            <p:cNvPr id="119178" name="Line 394"/>
            <p:cNvSpPr>
              <a:spLocks noChangeShapeType="1"/>
            </p:cNvSpPr>
            <p:nvPr/>
          </p:nvSpPr>
          <p:spPr bwMode="auto">
            <a:xfrm>
              <a:off x="1798" y="2982"/>
              <a:ext cx="1" cy="13"/>
            </a:xfrm>
            <a:prstGeom prst="line">
              <a:avLst/>
            </a:prstGeom>
            <a:noFill/>
            <a:ln w="6350">
              <a:solidFill>
                <a:srgbClr val="FF00FF"/>
              </a:solidFill>
              <a:round/>
              <a:headEnd/>
              <a:tailEnd/>
            </a:ln>
          </p:spPr>
          <p:txBody>
            <a:bodyPr/>
            <a:lstStyle/>
            <a:p>
              <a:endParaRPr lang="en-US"/>
            </a:p>
          </p:txBody>
        </p:sp>
        <p:sp>
          <p:nvSpPr>
            <p:cNvPr id="119179" name="Line 395"/>
            <p:cNvSpPr>
              <a:spLocks noChangeShapeType="1"/>
            </p:cNvSpPr>
            <p:nvPr/>
          </p:nvSpPr>
          <p:spPr bwMode="auto">
            <a:xfrm flipH="1">
              <a:off x="1781" y="2978"/>
              <a:ext cx="35" cy="2"/>
            </a:xfrm>
            <a:prstGeom prst="line">
              <a:avLst/>
            </a:prstGeom>
            <a:noFill/>
            <a:ln w="6350">
              <a:solidFill>
                <a:srgbClr val="FF00FF"/>
              </a:solidFill>
              <a:round/>
              <a:headEnd/>
              <a:tailEnd/>
            </a:ln>
          </p:spPr>
          <p:txBody>
            <a:bodyPr/>
            <a:lstStyle/>
            <a:p>
              <a:endParaRPr lang="en-US"/>
            </a:p>
          </p:txBody>
        </p:sp>
        <p:sp>
          <p:nvSpPr>
            <p:cNvPr id="119180" name="Line 396"/>
            <p:cNvSpPr>
              <a:spLocks noChangeShapeType="1"/>
            </p:cNvSpPr>
            <p:nvPr/>
          </p:nvSpPr>
          <p:spPr bwMode="auto">
            <a:xfrm flipH="1">
              <a:off x="1781" y="2995"/>
              <a:ext cx="35" cy="1"/>
            </a:xfrm>
            <a:prstGeom prst="line">
              <a:avLst/>
            </a:prstGeom>
            <a:noFill/>
            <a:ln w="6350">
              <a:solidFill>
                <a:srgbClr val="FF00FF"/>
              </a:solidFill>
              <a:round/>
              <a:headEnd/>
              <a:tailEnd/>
            </a:ln>
          </p:spPr>
          <p:txBody>
            <a:bodyPr/>
            <a:lstStyle/>
            <a:p>
              <a:endParaRPr lang="en-US"/>
            </a:p>
          </p:txBody>
        </p:sp>
        <p:sp>
          <p:nvSpPr>
            <p:cNvPr id="119181" name="Line 397"/>
            <p:cNvSpPr>
              <a:spLocks noChangeShapeType="1"/>
            </p:cNvSpPr>
            <p:nvPr/>
          </p:nvSpPr>
          <p:spPr bwMode="auto">
            <a:xfrm>
              <a:off x="1788" y="2978"/>
              <a:ext cx="20" cy="2"/>
            </a:xfrm>
            <a:prstGeom prst="line">
              <a:avLst/>
            </a:prstGeom>
            <a:noFill/>
            <a:ln w="3175">
              <a:solidFill>
                <a:srgbClr val="FF00FF"/>
              </a:solidFill>
              <a:round/>
              <a:headEnd/>
              <a:tailEnd/>
            </a:ln>
          </p:spPr>
          <p:txBody>
            <a:bodyPr/>
            <a:lstStyle/>
            <a:p>
              <a:endParaRPr lang="en-US"/>
            </a:p>
          </p:txBody>
        </p:sp>
        <p:sp>
          <p:nvSpPr>
            <p:cNvPr id="119182" name="Line 398"/>
            <p:cNvSpPr>
              <a:spLocks noChangeShapeType="1"/>
            </p:cNvSpPr>
            <p:nvPr/>
          </p:nvSpPr>
          <p:spPr bwMode="auto">
            <a:xfrm>
              <a:off x="1788" y="2967"/>
              <a:ext cx="21" cy="23"/>
            </a:xfrm>
            <a:prstGeom prst="line">
              <a:avLst/>
            </a:prstGeom>
            <a:noFill/>
            <a:ln w="3175">
              <a:solidFill>
                <a:srgbClr val="FF00FF"/>
              </a:solidFill>
              <a:round/>
              <a:headEnd/>
              <a:tailEnd/>
            </a:ln>
          </p:spPr>
          <p:txBody>
            <a:bodyPr/>
            <a:lstStyle/>
            <a:p>
              <a:endParaRPr lang="en-US"/>
            </a:p>
          </p:txBody>
        </p:sp>
        <p:sp>
          <p:nvSpPr>
            <p:cNvPr id="119183" name="Line 399"/>
            <p:cNvSpPr>
              <a:spLocks noChangeShapeType="1"/>
            </p:cNvSpPr>
            <p:nvPr/>
          </p:nvSpPr>
          <p:spPr bwMode="auto">
            <a:xfrm flipH="1">
              <a:off x="1788" y="2967"/>
              <a:ext cx="21" cy="23"/>
            </a:xfrm>
            <a:prstGeom prst="line">
              <a:avLst/>
            </a:prstGeom>
            <a:noFill/>
            <a:ln w="3175">
              <a:solidFill>
                <a:srgbClr val="FF00FF"/>
              </a:solidFill>
              <a:round/>
              <a:headEnd/>
              <a:tailEnd/>
            </a:ln>
          </p:spPr>
          <p:txBody>
            <a:bodyPr/>
            <a:lstStyle/>
            <a:p>
              <a:endParaRPr lang="en-US"/>
            </a:p>
          </p:txBody>
        </p:sp>
        <p:sp>
          <p:nvSpPr>
            <p:cNvPr id="119184" name="Rectangle 400"/>
            <p:cNvSpPr>
              <a:spLocks noChangeArrowheads="1"/>
            </p:cNvSpPr>
            <p:nvPr/>
          </p:nvSpPr>
          <p:spPr bwMode="auto">
            <a:xfrm>
              <a:off x="1789" y="2973"/>
              <a:ext cx="19" cy="19"/>
            </a:xfrm>
            <a:prstGeom prst="rect">
              <a:avLst/>
            </a:prstGeom>
            <a:noFill/>
            <a:ln w="3175">
              <a:solidFill>
                <a:srgbClr val="FF00FF"/>
              </a:solidFill>
              <a:miter lim="800000"/>
              <a:headEnd/>
              <a:tailEnd/>
            </a:ln>
          </p:spPr>
          <p:txBody>
            <a:bodyPr/>
            <a:lstStyle/>
            <a:p>
              <a:endParaRPr lang="en-US"/>
            </a:p>
          </p:txBody>
        </p:sp>
        <p:sp>
          <p:nvSpPr>
            <p:cNvPr id="119185" name="Line 401"/>
            <p:cNvSpPr>
              <a:spLocks noChangeShapeType="1"/>
            </p:cNvSpPr>
            <p:nvPr/>
          </p:nvSpPr>
          <p:spPr bwMode="auto">
            <a:xfrm>
              <a:off x="1788" y="2983"/>
              <a:ext cx="21" cy="23"/>
            </a:xfrm>
            <a:prstGeom prst="line">
              <a:avLst/>
            </a:prstGeom>
            <a:noFill/>
            <a:ln w="3175">
              <a:solidFill>
                <a:srgbClr val="FF00FF"/>
              </a:solidFill>
              <a:round/>
              <a:headEnd/>
              <a:tailEnd/>
            </a:ln>
          </p:spPr>
          <p:txBody>
            <a:bodyPr/>
            <a:lstStyle/>
            <a:p>
              <a:endParaRPr lang="en-US"/>
            </a:p>
          </p:txBody>
        </p:sp>
        <p:sp>
          <p:nvSpPr>
            <p:cNvPr id="119186" name="Line 402"/>
            <p:cNvSpPr>
              <a:spLocks noChangeShapeType="1"/>
            </p:cNvSpPr>
            <p:nvPr/>
          </p:nvSpPr>
          <p:spPr bwMode="auto">
            <a:xfrm flipH="1">
              <a:off x="1788" y="2983"/>
              <a:ext cx="21" cy="23"/>
            </a:xfrm>
            <a:prstGeom prst="line">
              <a:avLst/>
            </a:prstGeom>
            <a:noFill/>
            <a:ln w="3175">
              <a:solidFill>
                <a:srgbClr val="FF00FF"/>
              </a:solidFill>
              <a:round/>
              <a:headEnd/>
              <a:tailEnd/>
            </a:ln>
          </p:spPr>
          <p:txBody>
            <a:bodyPr/>
            <a:lstStyle/>
            <a:p>
              <a:endParaRPr lang="en-US"/>
            </a:p>
          </p:txBody>
        </p:sp>
        <p:sp>
          <p:nvSpPr>
            <p:cNvPr id="119187" name="Line 403"/>
            <p:cNvSpPr>
              <a:spLocks noChangeShapeType="1"/>
            </p:cNvSpPr>
            <p:nvPr/>
          </p:nvSpPr>
          <p:spPr bwMode="auto">
            <a:xfrm>
              <a:off x="1788" y="2995"/>
              <a:ext cx="20" cy="1"/>
            </a:xfrm>
            <a:prstGeom prst="line">
              <a:avLst/>
            </a:prstGeom>
            <a:noFill/>
            <a:ln w="3175">
              <a:solidFill>
                <a:srgbClr val="FF00FF"/>
              </a:solidFill>
              <a:round/>
              <a:headEnd/>
              <a:tailEnd/>
            </a:ln>
          </p:spPr>
          <p:txBody>
            <a:bodyPr/>
            <a:lstStyle/>
            <a:p>
              <a:endParaRPr lang="en-US"/>
            </a:p>
          </p:txBody>
        </p:sp>
        <p:sp>
          <p:nvSpPr>
            <p:cNvPr id="119188" name="Freeform 404"/>
            <p:cNvSpPr>
              <a:spLocks/>
            </p:cNvSpPr>
            <p:nvPr/>
          </p:nvSpPr>
          <p:spPr bwMode="auto">
            <a:xfrm>
              <a:off x="1999" y="1966"/>
              <a:ext cx="268" cy="456"/>
            </a:xfrm>
            <a:custGeom>
              <a:avLst/>
              <a:gdLst/>
              <a:ahLst/>
              <a:cxnLst>
                <a:cxn ang="0">
                  <a:pos x="0" y="725"/>
                </a:cxn>
                <a:cxn ang="0">
                  <a:pos x="461" y="725"/>
                </a:cxn>
                <a:cxn ang="0">
                  <a:pos x="461" y="725"/>
                </a:cxn>
                <a:cxn ang="0">
                  <a:pos x="461" y="117"/>
                </a:cxn>
                <a:cxn ang="0">
                  <a:pos x="461" y="0"/>
                </a:cxn>
                <a:cxn ang="0">
                  <a:pos x="461" y="0"/>
                </a:cxn>
                <a:cxn ang="0">
                  <a:pos x="0" y="0"/>
                </a:cxn>
                <a:cxn ang="0">
                  <a:pos x="0" y="0"/>
                </a:cxn>
                <a:cxn ang="0">
                  <a:pos x="0" y="117"/>
                </a:cxn>
                <a:cxn ang="0">
                  <a:pos x="0" y="725"/>
                </a:cxn>
              </a:cxnLst>
              <a:rect l="0" t="0" r="r" b="b"/>
              <a:pathLst>
                <a:path w="461" h="725">
                  <a:moveTo>
                    <a:pt x="0" y="725"/>
                  </a:moveTo>
                  <a:lnTo>
                    <a:pt x="461" y="725"/>
                  </a:lnTo>
                  <a:lnTo>
                    <a:pt x="461" y="725"/>
                  </a:lnTo>
                  <a:lnTo>
                    <a:pt x="461" y="117"/>
                  </a:lnTo>
                  <a:lnTo>
                    <a:pt x="461" y="0"/>
                  </a:lnTo>
                  <a:lnTo>
                    <a:pt x="461" y="0"/>
                  </a:lnTo>
                  <a:lnTo>
                    <a:pt x="0" y="0"/>
                  </a:lnTo>
                  <a:lnTo>
                    <a:pt x="0" y="0"/>
                  </a:lnTo>
                  <a:lnTo>
                    <a:pt x="0" y="117"/>
                  </a:lnTo>
                  <a:lnTo>
                    <a:pt x="0" y="725"/>
                  </a:lnTo>
                </a:path>
              </a:pathLst>
            </a:custGeom>
            <a:noFill/>
            <a:ln w="6350">
              <a:solidFill>
                <a:srgbClr val="808000"/>
              </a:solidFill>
              <a:prstDash val="solid"/>
              <a:round/>
              <a:headEnd/>
              <a:tailEnd/>
            </a:ln>
          </p:spPr>
          <p:txBody>
            <a:bodyPr/>
            <a:lstStyle/>
            <a:p>
              <a:endParaRPr lang="en-US"/>
            </a:p>
          </p:txBody>
        </p:sp>
        <p:sp>
          <p:nvSpPr>
            <p:cNvPr id="119189" name="Line 405"/>
            <p:cNvSpPr>
              <a:spLocks noChangeShapeType="1"/>
            </p:cNvSpPr>
            <p:nvPr/>
          </p:nvSpPr>
          <p:spPr bwMode="auto">
            <a:xfrm>
              <a:off x="1999" y="2422"/>
              <a:ext cx="2" cy="1"/>
            </a:xfrm>
            <a:prstGeom prst="line">
              <a:avLst/>
            </a:prstGeom>
            <a:noFill/>
            <a:ln w="6350">
              <a:solidFill>
                <a:srgbClr val="808000"/>
              </a:solidFill>
              <a:round/>
              <a:headEnd/>
              <a:tailEnd/>
            </a:ln>
          </p:spPr>
          <p:txBody>
            <a:bodyPr/>
            <a:lstStyle/>
            <a:p>
              <a:endParaRPr lang="en-US"/>
            </a:p>
          </p:txBody>
        </p:sp>
        <p:sp>
          <p:nvSpPr>
            <p:cNvPr id="119190" name="Line 406"/>
            <p:cNvSpPr>
              <a:spLocks noChangeShapeType="1"/>
            </p:cNvSpPr>
            <p:nvPr/>
          </p:nvSpPr>
          <p:spPr bwMode="auto">
            <a:xfrm flipH="1">
              <a:off x="1999" y="2039"/>
              <a:ext cx="268" cy="1"/>
            </a:xfrm>
            <a:prstGeom prst="line">
              <a:avLst/>
            </a:prstGeom>
            <a:noFill/>
            <a:ln w="6350">
              <a:solidFill>
                <a:srgbClr val="808000"/>
              </a:solidFill>
              <a:round/>
              <a:headEnd/>
              <a:tailEnd/>
            </a:ln>
          </p:spPr>
          <p:txBody>
            <a:bodyPr/>
            <a:lstStyle/>
            <a:p>
              <a:endParaRPr lang="en-US"/>
            </a:p>
          </p:txBody>
        </p:sp>
        <p:sp>
          <p:nvSpPr>
            <p:cNvPr id="119191" name="Line 407"/>
            <p:cNvSpPr>
              <a:spLocks noChangeShapeType="1"/>
            </p:cNvSpPr>
            <p:nvPr/>
          </p:nvSpPr>
          <p:spPr bwMode="auto">
            <a:xfrm>
              <a:off x="2133" y="1966"/>
              <a:ext cx="1" cy="1"/>
            </a:xfrm>
            <a:prstGeom prst="line">
              <a:avLst/>
            </a:prstGeom>
            <a:noFill/>
            <a:ln w="6350">
              <a:solidFill>
                <a:srgbClr val="808000"/>
              </a:solidFill>
              <a:round/>
              <a:headEnd/>
              <a:tailEnd/>
            </a:ln>
          </p:spPr>
          <p:txBody>
            <a:bodyPr/>
            <a:lstStyle/>
            <a:p>
              <a:endParaRPr lang="en-US"/>
            </a:p>
          </p:txBody>
        </p:sp>
        <p:sp>
          <p:nvSpPr>
            <p:cNvPr id="119192" name="Line 408"/>
            <p:cNvSpPr>
              <a:spLocks noChangeShapeType="1"/>
            </p:cNvSpPr>
            <p:nvPr/>
          </p:nvSpPr>
          <p:spPr bwMode="auto">
            <a:xfrm>
              <a:off x="2133" y="2422"/>
              <a:ext cx="1" cy="1"/>
            </a:xfrm>
            <a:prstGeom prst="line">
              <a:avLst/>
            </a:prstGeom>
            <a:noFill/>
            <a:ln w="6350">
              <a:solidFill>
                <a:srgbClr val="808000"/>
              </a:solidFill>
              <a:round/>
              <a:headEnd/>
              <a:tailEnd/>
            </a:ln>
          </p:spPr>
          <p:txBody>
            <a:bodyPr/>
            <a:lstStyle/>
            <a:p>
              <a:endParaRPr lang="en-US"/>
            </a:p>
          </p:txBody>
        </p:sp>
        <p:sp>
          <p:nvSpPr>
            <p:cNvPr id="119193" name="Line 409"/>
            <p:cNvSpPr>
              <a:spLocks noChangeShapeType="1"/>
            </p:cNvSpPr>
            <p:nvPr/>
          </p:nvSpPr>
          <p:spPr bwMode="auto">
            <a:xfrm flipV="1">
              <a:off x="2133" y="1335"/>
              <a:ext cx="1" cy="631"/>
            </a:xfrm>
            <a:prstGeom prst="line">
              <a:avLst/>
            </a:prstGeom>
            <a:noFill/>
            <a:ln w="6350">
              <a:solidFill>
                <a:srgbClr val="808000"/>
              </a:solidFill>
              <a:round/>
              <a:headEnd/>
              <a:tailEnd/>
            </a:ln>
          </p:spPr>
          <p:txBody>
            <a:bodyPr/>
            <a:lstStyle/>
            <a:p>
              <a:endParaRPr lang="en-US"/>
            </a:p>
          </p:txBody>
        </p:sp>
        <p:sp>
          <p:nvSpPr>
            <p:cNvPr id="119194" name="Line 410"/>
            <p:cNvSpPr>
              <a:spLocks noChangeShapeType="1"/>
            </p:cNvSpPr>
            <p:nvPr/>
          </p:nvSpPr>
          <p:spPr bwMode="auto">
            <a:xfrm>
              <a:off x="2133" y="2422"/>
              <a:ext cx="1" cy="1"/>
            </a:xfrm>
            <a:prstGeom prst="line">
              <a:avLst/>
            </a:prstGeom>
            <a:noFill/>
            <a:ln w="6350">
              <a:solidFill>
                <a:srgbClr val="808000"/>
              </a:solidFill>
              <a:round/>
              <a:headEnd/>
              <a:tailEnd/>
            </a:ln>
          </p:spPr>
          <p:txBody>
            <a:bodyPr/>
            <a:lstStyle/>
            <a:p>
              <a:endParaRPr lang="en-US"/>
            </a:p>
          </p:txBody>
        </p:sp>
        <p:sp>
          <p:nvSpPr>
            <p:cNvPr id="119195" name="Line 411"/>
            <p:cNvSpPr>
              <a:spLocks noChangeShapeType="1"/>
            </p:cNvSpPr>
            <p:nvPr/>
          </p:nvSpPr>
          <p:spPr bwMode="auto">
            <a:xfrm flipH="1">
              <a:off x="2116" y="1335"/>
              <a:ext cx="33" cy="2"/>
            </a:xfrm>
            <a:prstGeom prst="line">
              <a:avLst/>
            </a:prstGeom>
            <a:noFill/>
            <a:ln w="6350">
              <a:solidFill>
                <a:srgbClr val="808000"/>
              </a:solidFill>
              <a:round/>
              <a:headEnd/>
              <a:tailEnd/>
            </a:ln>
          </p:spPr>
          <p:txBody>
            <a:bodyPr/>
            <a:lstStyle/>
            <a:p>
              <a:endParaRPr lang="en-US"/>
            </a:p>
          </p:txBody>
        </p:sp>
        <p:sp>
          <p:nvSpPr>
            <p:cNvPr id="119196" name="Line 412"/>
            <p:cNvSpPr>
              <a:spLocks noChangeShapeType="1"/>
            </p:cNvSpPr>
            <p:nvPr/>
          </p:nvSpPr>
          <p:spPr bwMode="auto">
            <a:xfrm flipH="1">
              <a:off x="2116" y="2422"/>
              <a:ext cx="33" cy="1"/>
            </a:xfrm>
            <a:prstGeom prst="line">
              <a:avLst/>
            </a:prstGeom>
            <a:noFill/>
            <a:ln w="6350">
              <a:solidFill>
                <a:srgbClr val="808000"/>
              </a:solidFill>
              <a:round/>
              <a:headEnd/>
              <a:tailEnd/>
            </a:ln>
          </p:spPr>
          <p:txBody>
            <a:bodyPr/>
            <a:lstStyle/>
            <a:p>
              <a:endParaRPr lang="en-US"/>
            </a:p>
          </p:txBody>
        </p:sp>
        <p:sp>
          <p:nvSpPr>
            <p:cNvPr id="119197" name="Line 413"/>
            <p:cNvSpPr>
              <a:spLocks noChangeShapeType="1"/>
            </p:cNvSpPr>
            <p:nvPr/>
          </p:nvSpPr>
          <p:spPr bwMode="auto">
            <a:xfrm>
              <a:off x="2123" y="1335"/>
              <a:ext cx="19" cy="2"/>
            </a:xfrm>
            <a:prstGeom prst="line">
              <a:avLst/>
            </a:prstGeom>
            <a:noFill/>
            <a:ln w="3175">
              <a:solidFill>
                <a:srgbClr val="808000"/>
              </a:solidFill>
              <a:round/>
              <a:headEnd/>
              <a:tailEnd/>
            </a:ln>
          </p:spPr>
          <p:txBody>
            <a:bodyPr/>
            <a:lstStyle/>
            <a:p>
              <a:endParaRPr lang="en-US"/>
            </a:p>
          </p:txBody>
        </p:sp>
        <p:sp>
          <p:nvSpPr>
            <p:cNvPr id="119198" name="Line 414"/>
            <p:cNvSpPr>
              <a:spLocks noChangeShapeType="1"/>
            </p:cNvSpPr>
            <p:nvPr/>
          </p:nvSpPr>
          <p:spPr bwMode="auto">
            <a:xfrm>
              <a:off x="2123" y="1324"/>
              <a:ext cx="21" cy="23"/>
            </a:xfrm>
            <a:prstGeom prst="line">
              <a:avLst/>
            </a:prstGeom>
            <a:noFill/>
            <a:ln w="3175">
              <a:solidFill>
                <a:srgbClr val="808000"/>
              </a:solidFill>
              <a:round/>
              <a:headEnd/>
              <a:tailEnd/>
            </a:ln>
          </p:spPr>
          <p:txBody>
            <a:bodyPr/>
            <a:lstStyle/>
            <a:p>
              <a:endParaRPr lang="en-US"/>
            </a:p>
          </p:txBody>
        </p:sp>
        <p:sp>
          <p:nvSpPr>
            <p:cNvPr id="119199" name="Line 415"/>
            <p:cNvSpPr>
              <a:spLocks noChangeShapeType="1"/>
            </p:cNvSpPr>
            <p:nvPr/>
          </p:nvSpPr>
          <p:spPr bwMode="auto">
            <a:xfrm flipH="1">
              <a:off x="2123" y="1324"/>
              <a:ext cx="21" cy="23"/>
            </a:xfrm>
            <a:prstGeom prst="line">
              <a:avLst/>
            </a:prstGeom>
            <a:noFill/>
            <a:ln w="3175">
              <a:solidFill>
                <a:srgbClr val="808000"/>
              </a:solidFill>
              <a:round/>
              <a:headEnd/>
              <a:tailEnd/>
            </a:ln>
          </p:spPr>
          <p:txBody>
            <a:bodyPr/>
            <a:lstStyle/>
            <a:p>
              <a:endParaRPr lang="en-US"/>
            </a:p>
          </p:txBody>
        </p:sp>
        <p:sp>
          <p:nvSpPr>
            <p:cNvPr id="119200" name="Rectangle 416"/>
            <p:cNvSpPr>
              <a:spLocks noChangeArrowheads="1"/>
            </p:cNvSpPr>
            <p:nvPr/>
          </p:nvSpPr>
          <p:spPr bwMode="auto">
            <a:xfrm>
              <a:off x="2124" y="1930"/>
              <a:ext cx="18" cy="21"/>
            </a:xfrm>
            <a:prstGeom prst="rect">
              <a:avLst/>
            </a:prstGeom>
            <a:noFill/>
            <a:ln w="3175">
              <a:solidFill>
                <a:srgbClr val="808000"/>
              </a:solidFill>
              <a:miter lim="800000"/>
              <a:headEnd/>
              <a:tailEnd/>
            </a:ln>
          </p:spPr>
          <p:txBody>
            <a:bodyPr/>
            <a:lstStyle/>
            <a:p>
              <a:endParaRPr lang="en-US"/>
            </a:p>
          </p:txBody>
        </p:sp>
        <p:sp>
          <p:nvSpPr>
            <p:cNvPr id="119201" name="Line 417"/>
            <p:cNvSpPr>
              <a:spLocks noChangeShapeType="1"/>
            </p:cNvSpPr>
            <p:nvPr/>
          </p:nvSpPr>
          <p:spPr bwMode="auto">
            <a:xfrm>
              <a:off x="2123" y="2410"/>
              <a:ext cx="21" cy="24"/>
            </a:xfrm>
            <a:prstGeom prst="line">
              <a:avLst/>
            </a:prstGeom>
            <a:noFill/>
            <a:ln w="3175">
              <a:solidFill>
                <a:srgbClr val="808000"/>
              </a:solidFill>
              <a:round/>
              <a:headEnd/>
              <a:tailEnd/>
            </a:ln>
          </p:spPr>
          <p:txBody>
            <a:bodyPr/>
            <a:lstStyle/>
            <a:p>
              <a:endParaRPr lang="en-US"/>
            </a:p>
          </p:txBody>
        </p:sp>
        <p:sp>
          <p:nvSpPr>
            <p:cNvPr id="119202" name="Line 418"/>
            <p:cNvSpPr>
              <a:spLocks noChangeShapeType="1"/>
            </p:cNvSpPr>
            <p:nvPr/>
          </p:nvSpPr>
          <p:spPr bwMode="auto">
            <a:xfrm flipH="1">
              <a:off x="2123" y="2410"/>
              <a:ext cx="21" cy="24"/>
            </a:xfrm>
            <a:prstGeom prst="line">
              <a:avLst/>
            </a:prstGeom>
            <a:noFill/>
            <a:ln w="3175">
              <a:solidFill>
                <a:srgbClr val="808000"/>
              </a:solidFill>
              <a:round/>
              <a:headEnd/>
              <a:tailEnd/>
            </a:ln>
          </p:spPr>
          <p:txBody>
            <a:bodyPr/>
            <a:lstStyle/>
            <a:p>
              <a:endParaRPr lang="en-US"/>
            </a:p>
          </p:txBody>
        </p:sp>
        <p:sp>
          <p:nvSpPr>
            <p:cNvPr id="119203" name="Line 419"/>
            <p:cNvSpPr>
              <a:spLocks noChangeShapeType="1"/>
            </p:cNvSpPr>
            <p:nvPr/>
          </p:nvSpPr>
          <p:spPr bwMode="auto">
            <a:xfrm>
              <a:off x="2123" y="2422"/>
              <a:ext cx="19" cy="1"/>
            </a:xfrm>
            <a:prstGeom prst="line">
              <a:avLst/>
            </a:prstGeom>
            <a:noFill/>
            <a:ln w="3175">
              <a:solidFill>
                <a:srgbClr val="808000"/>
              </a:solidFill>
              <a:round/>
              <a:headEnd/>
              <a:tailEnd/>
            </a:ln>
          </p:spPr>
          <p:txBody>
            <a:bodyPr/>
            <a:lstStyle/>
            <a:p>
              <a:endParaRPr lang="en-US"/>
            </a:p>
          </p:txBody>
        </p:sp>
        <p:sp>
          <p:nvSpPr>
            <p:cNvPr id="119204" name="Freeform 420"/>
            <p:cNvSpPr>
              <a:spLocks/>
            </p:cNvSpPr>
            <p:nvPr/>
          </p:nvSpPr>
          <p:spPr bwMode="auto">
            <a:xfrm>
              <a:off x="2334" y="2981"/>
              <a:ext cx="267" cy="37"/>
            </a:xfrm>
            <a:custGeom>
              <a:avLst/>
              <a:gdLst/>
              <a:ahLst/>
              <a:cxnLst>
                <a:cxn ang="0">
                  <a:pos x="0" y="59"/>
                </a:cxn>
                <a:cxn ang="0">
                  <a:pos x="461" y="59"/>
                </a:cxn>
                <a:cxn ang="0">
                  <a:pos x="461" y="59"/>
                </a:cxn>
                <a:cxn ang="0">
                  <a:pos x="461" y="19"/>
                </a:cxn>
                <a:cxn ang="0">
                  <a:pos x="461" y="0"/>
                </a:cxn>
                <a:cxn ang="0">
                  <a:pos x="461" y="0"/>
                </a:cxn>
                <a:cxn ang="0">
                  <a:pos x="0" y="0"/>
                </a:cxn>
                <a:cxn ang="0">
                  <a:pos x="0" y="0"/>
                </a:cxn>
                <a:cxn ang="0">
                  <a:pos x="0" y="19"/>
                </a:cxn>
                <a:cxn ang="0">
                  <a:pos x="0" y="59"/>
                </a:cxn>
              </a:cxnLst>
              <a:rect l="0" t="0" r="r" b="b"/>
              <a:pathLst>
                <a:path w="461" h="59">
                  <a:moveTo>
                    <a:pt x="0" y="59"/>
                  </a:moveTo>
                  <a:lnTo>
                    <a:pt x="461" y="59"/>
                  </a:lnTo>
                  <a:lnTo>
                    <a:pt x="461" y="59"/>
                  </a:lnTo>
                  <a:lnTo>
                    <a:pt x="461" y="19"/>
                  </a:lnTo>
                  <a:lnTo>
                    <a:pt x="461" y="0"/>
                  </a:lnTo>
                  <a:lnTo>
                    <a:pt x="461" y="0"/>
                  </a:lnTo>
                  <a:lnTo>
                    <a:pt x="0" y="0"/>
                  </a:lnTo>
                  <a:lnTo>
                    <a:pt x="0" y="0"/>
                  </a:lnTo>
                  <a:lnTo>
                    <a:pt x="0" y="19"/>
                  </a:lnTo>
                  <a:lnTo>
                    <a:pt x="0" y="59"/>
                  </a:lnTo>
                </a:path>
              </a:pathLst>
            </a:custGeom>
            <a:noFill/>
            <a:ln w="6350">
              <a:solidFill>
                <a:srgbClr val="000080"/>
              </a:solidFill>
              <a:prstDash val="solid"/>
              <a:round/>
              <a:headEnd/>
              <a:tailEnd/>
            </a:ln>
          </p:spPr>
          <p:txBody>
            <a:bodyPr/>
            <a:lstStyle/>
            <a:p>
              <a:endParaRPr lang="en-US"/>
            </a:p>
          </p:txBody>
        </p:sp>
        <p:sp>
          <p:nvSpPr>
            <p:cNvPr id="119205" name="Line 421"/>
            <p:cNvSpPr>
              <a:spLocks noChangeShapeType="1"/>
            </p:cNvSpPr>
            <p:nvPr/>
          </p:nvSpPr>
          <p:spPr bwMode="auto">
            <a:xfrm>
              <a:off x="2334" y="3018"/>
              <a:ext cx="1" cy="1"/>
            </a:xfrm>
            <a:prstGeom prst="line">
              <a:avLst/>
            </a:prstGeom>
            <a:noFill/>
            <a:ln w="6350">
              <a:solidFill>
                <a:srgbClr val="000080"/>
              </a:solidFill>
              <a:round/>
              <a:headEnd/>
              <a:tailEnd/>
            </a:ln>
          </p:spPr>
          <p:txBody>
            <a:bodyPr/>
            <a:lstStyle/>
            <a:p>
              <a:endParaRPr lang="en-US"/>
            </a:p>
          </p:txBody>
        </p:sp>
        <p:sp>
          <p:nvSpPr>
            <p:cNvPr id="119206" name="Line 422"/>
            <p:cNvSpPr>
              <a:spLocks noChangeShapeType="1"/>
            </p:cNvSpPr>
            <p:nvPr/>
          </p:nvSpPr>
          <p:spPr bwMode="auto">
            <a:xfrm flipH="1">
              <a:off x="2334" y="2992"/>
              <a:ext cx="267" cy="1"/>
            </a:xfrm>
            <a:prstGeom prst="line">
              <a:avLst/>
            </a:prstGeom>
            <a:noFill/>
            <a:ln w="6350">
              <a:solidFill>
                <a:srgbClr val="000080"/>
              </a:solidFill>
              <a:round/>
              <a:headEnd/>
              <a:tailEnd/>
            </a:ln>
          </p:spPr>
          <p:txBody>
            <a:bodyPr/>
            <a:lstStyle/>
            <a:p>
              <a:endParaRPr lang="en-US"/>
            </a:p>
          </p:txBody>
        </p:sp>
        <p:sp>
          <p:nvSpPr>
            <p:cNvPr id="119207" name="Line 423"/>
            <p:cNvSpPr>
              <a:spLocks noChangeShapeType="1"/>
            </p:cNvSpPr>
            <p:nvPr/>
          </p:nvSpPr>
          <p:spPr bwMode="auto">
            <a:xfrm>
              <a:off x="2468" y="2981"/>
              <a:ext cx="1" cy="1"/>
            </a:xfrm>
            <a:prstGeom prst="line">
              <a:avLst/>
            </a:prstGeom>
            <a:noFill/>
            <a:ln w="6350">
              <a:solidFill>
                <a:srgbClr val="000080"/>
              </a:solidFill>
              <a:round/>
              <a:headEnd/>
              <a:tailEnd/>
            </a:ln>
          </p:spPr>
          <p:txBody>
            <a:bodyPr/>
            <a:lstStyle/>
            <a:p>
              <a:endParaRPr lang="en-US"/>
            </a:p>
          </p:txBody>
        </p:sp>
        <p:sp>
          <p:nvSpPr>
            <p:cNvPr id="119208" name="Line 424"/>
            <p:cNvSpPr>
              <a:spLocks noChangeShapeType="1"/>
            </p:cNvSpPr>
            <p:nvPr/>
          </p:nvSpPr>
          <p:spPr bwMode="auto">
            <a:xfrm>
              <a:off x="2468" y="3018"/>
              <a:ext cx="1" cy="1"/>
            </a:xfrm>
            <a:prstGeom prst="line">
              <a:avLst/>
            </a:prstGeom>
            <a:noFill/>
            <a:ln w="6350">
              <a:solidFill>
                <a:srgbClr val="000080"/>
              </a:solidFill>
              <a:round/>
              <a:headEnd/>
              <a:tailEnd/>
            </a:ln>
          </p:spPr>
          <p:txBody>
            <a:bodyPr/>
            <a:lstStyle/>
            <a:p>
              <a:endParaRPr lang="en-US"/>
            </a:p>
          </p:txBody>
        </p:sp>
        <p:sp>
          <p:nvSpPr>
            <p:cNvPr id="119209" name="Line 425"/>
            <p:cNvSpPr>
              <a:spLocks noChangeShapeType="1"/>
            </p:cNvSpPr>
            <p:nvPr/>
          </p:nvSpPr>
          <p:spPr bwMode="auto">
            <a:xfrm>
              <a:off x="2468" y="2981"/>
              <a:ext cx="1" cy="1"/>
            </a:xfrm>
            <a:prstGeom prst="line">
              <a:avLst/>
            </a:prstGeom>
            <a:noFill/>
            <a:ln w="6350">
              <a:solidFill>
                <a:srgbClr val="000080"/>
              </a:solidFill>
              <a:round/>
              <a:headEnd/>
              <a:tailEnd/>
            </a:ln>
          </p:spPr>
          <p:txBody>
            <a:bodyPr/>
            <a:lstStyle/>
            <a:p>
              <a:endParaRPr lang="en-US"/>
            </a:p>
          </p:txBody>
        </p:sp>
        <p:sp>
          <p:nvSpPr>
            <p:cNvPr id="119210" name="Line 426"/>
            <p:cNvSpPr>
              <a:spLocks noChangeShapeType="1"/>
            </p:cNvSpPr>
            <p:nvPr/>
          </p:nvSpPr>
          <p:spPr bwMode="auto">
            <a:xfrm>
              <a:off x="2468" y="3018"/>
              <a:ext cx="1" cy="1"/>
            </a:xfrm>
            <a:prstGeom prst="line">
              <a:avLst/>
            </a:prstGeom>
            <a:noFill/>
            <a:ln w="6350">
              <a:solidFill>
                <a:srgbClr val="000080"/>
              </a:solidFill>
              <a:round/>
              <a:headEnd/>
              <a:tailEnd/>
            </a:ln>
          </p:spPr>
          <p:txBody>
            <a:bodyPr/>
            <a:lstStyle/>
            <a:p>
              <a:endParaRPr lang="en-US"/>
            </a:p>
          </p:txBody>
        </p:sp>
        <p:sp>
          <p:nvSpPr>
            <p:cNvPr id="119211" name="Line 427"/>
            <p:cNvSpPr>
              <a:spLocks noChangeShapeType="1"/>
            </p:cNvSpPr>
            <p:nvPr/>
          </p:nvSpPr>
          <p:spPr bwMode="auto">
            <a:xfrm flipH="1">
              <a:off x="2452" y="2981"/>
              <a:ext cx="32" cy="1"/>
            </a:xfrm>
            <a:prstGeom prst="line">
              <a:avLst/>
            </a:prstGeom>
            <a:noFill/>
            <a:ln w="6350">
              <a:solidFill>
                <a:srgbClr val="000080"/>
              </a:solidFill>
              <a:round/>
              <a:headEnd/>
              <a:tailEnd/>
            </a:ln>
          </p:spPr>
          <p:txBody>
            <a:bodyPr/>
            <a:lstStyle/>
            <a:p>
              <a:endParaRPr lang="en-US"/>
            </a:p>
          </p:txBody>
        </p:sp>
        <p:sp>
          <p:nvSpPr>
            <p:cNvPr id="119212" name="Line 428"/>
            <p:cNvSpPr>
              <a:spLocks noChangeShapeType="1"/>
            </p:cNvSpPr>
            <p:nvPr/>
          </p:nvSpPr>
          <p:spPr bwMode="auto">
            <a:xfrm flipH="1">
              <a:off x="2452" y="3018"/>
              <a:ext cx="32" cy="1"/>
            </a:xfrm>
            <a:prstGeom prst="line">
              <a:avLst/>
            </a:prstGeom>
            <a:noFill/>
            <a:ln w="6350">
              <a:solidFill>
                <a:srgbClr val="000080"/>
              </a:solidFill>
              <a:round/>
              <a:headEnd/>
              <a:tailEnd/>
            </a:ln>
          </p:spPr>
          <p:txBody>
            <a:bodyPr/>
            <a:lstStyle/>
            <a:p>
              <a:endParaRPr lang="en-US"/>
            </a:p>
          </p:txBody>
        </p:sp>
        <p:sp>
          <p:nvSpPr>
            <p:cNvPr id="119213" name="Line 429"/>
            <p:cNvSpPr>
              <a:spLocks noChangeShapeType="1"/>
            </p:cNvSpPr>
            <p:nvPr/>
          </p:nvSpPr>
          <p:spPr bwMode="auto">
            <a:xfrm>
              <a:off x="2457" y="2981"/>
              <a:ext cx="20" cy="1"/>
            </a:xfrm>
            <a:prstGeom prst="line">
              <a:avLst/>
            </a:prstGeom>
            <a:noFill/>
            <a:ln w="3175">
              <a:solidFill>
                <a:srgbClr val="000080"/>
              </a:solidFill>
              <a:round/>
              <a:headEnd/>
              <a:tailEnd/>
            </a:ln>
          </p:spPr>
          <p:txBody>
            <a:bodyPr/>
            <a:lstStyle/>
            <a:p>
              <a:endParaRPr lang="en-US"/>
            </a:p>
          </p:txBody>
        </p:sp>
        <p:sp>
          <p:nvSpPr>
            <p:cNvPr id="119214" name="Line 430"/>
            <p:cNvSpPr>
              <a:spLocks noChangeShapeType="1"/>
            </p:cNvSpPr>
            <p:nvPr/>
          </p:nvSpPr>
          <p:spPr bwMode="auto">
            <a:xfrm>
              <a:off x="2457" y="2968"/>
              <a:ext cx="21" cy="24"/>
            </a:xfrm>
            <a:prstGeom prst="line">
              <a:avLst/>
            </a:prstGeom>
            <a:noFill/>
            <a:ln w="3175">
              <a:solidFill>
                <a:srgbClr val="000080"/>
              </a:solidFill>
              <a:round/>
              <a:headEnd/>
              <a:tailEnd/>
            </a:ln>
          </p:spPr>
          <p:txBody>
            <a:bodyPr/>
            <a:lstStyle/>
            <a:p>
              <a:endParaRPr lang="en-US"/>
            </a:p>
          </p:txBody>
        </p:sp>
        <p:sp>
          <p:nvSpPr>
            <p:cNvPr id="119215" name="Line 431"/>
            <p:cNvSpPr>
              <a:spLocks noChangeShapeType="1"/>
            </p:cNvSpPr>
            <p:nvPr/>
          </p:nvSpPr>
          <p:spPr bwMode="auto">
            <a:xfrm flipH="1">
              <a:off x="2457" y="2968"/>
              <a:ext cx="21" cy="24"/>
            </a:xfrm>
            <a:prstGeom prst="line">
              <a:avLst/>
            </a:prstGeom>
            <a:noFill/>
            <a:ln w="3175">
              <a:solidFill>
                <a:srgbClr val="000080"/>
              </a:solidFill>
              <a:round/>
              <a:headEnd/>
              <a:tailEnd/>
            </a:ln>
          </p:spPr>
          <p:txBody>
            <a:bodyPr/>
            <a:lstStyle/>
            <a:p>
              <a:endParaRPr lang="en-US"/>
            </a:p>
          </p:txBody>
        </p:sp>
        <p:sp>
          <p:nvSpPr>
            <p:cNvPr id="119216" name="Rectangle 432"/>
            <p:cNvSpPr>
              <a:spLocks noChangeArrowheads="1"/>
            </p:cNvSpPr>
            <p:nvPr/>
          </p:nvSpPr>
          <p:spPr bwMode="auto">
            <a:xfrm>
              <a:off x="2459" y="2988"/>
              <a:ext cx="18" cy="18"/>
            </a:xfrm>
            <a:prstGeom prst="rect">
              <a:avLst/>
            </a:prstGeom>
            <a:noFill/>
            <a:ln w="3175">
              <a:solidFill>
                <a:srgbClr val="000080"/>
              </a:solidFill>
              <a:miter lim="800000"/>
              <a:headEnd/>
              <a:tailEnd/>
            </a:ln>
          </p:spPr>
          <p:txBody>
            <a:bodyPr/>
            <a:lstStyle/>
            <a:p>
              <a:endParaRPr lang="en-US"/>
            </a:p>
          </p:txBody>
        </p:sp>
        <p:sp>
          <p:nvSpPr>
            <p:cNvPr id="119217" name="Line 433"/>
            <p:cNvSpPr>
              <a:spLocks noChangeShapeType="1"/>
            </p:cNvSpPr>
            <p:nvPr/>
          </p:nvSpPr>
          <p:spPr bwMode="auto">
            <a:xfrm>
              <a:off x="2457" y="3006"/>
              <a:ext cx="21" cy="23"/>
            </a:xfrm>
            <a:prstGeom prst="line">
              <a:avLst/>
            </a:prstGeom>
            <a:noFill/>
            <a:ln w="3175">
              <a:solidFill>
                <a:srgbClr val="000080"/>
              </a:solidFill>
              <a:round/>
              <a:headEnd/>
              <a:tailEnd/>
            </a:ln>
          </p:spPr>
          <p:txBody>
            <a:bodyPr/>
            <a:lstStyle/>
            <a:p>
              <a:endParaRPr lang="en-US"/>
            </a:p>
          </p:txBody>
        </p:sp>
        <p:sp>
          <p:nvSpPr>
            <p:cNvPr id="119218" name="Line 434"/>
            <p:cNvSpPr>
              <a:spLocks noChangeShapeType="1"/>
            </p:cNvSpPr>
            <p:nvPr/>
          </p:nvSpPr>
          <p:spPr bwMode="auto">
            <a:xfrm flipH="1">
              <a:off x="2457" y="3006"/>
              <a:ext cx="21" cy="23"/>
            </a:xfrm>
            <a:prstGeom prst="line">
              <a:avLst/>
            </a:prstGeom>
            <a:noFill/>
            <a:ln w="3175">
              <a:solidFill>
                <a:srgbClr val="000080"/>
              </a:solidFill>
              <a:round/>
              <a:headEnd/>
              <a:tailEnd/>
            </a:ln>
          </p:spPr>
          <p:txBody>
            <a:bodyPr/>
            <a:lstStyle/>
            <a:p>
              <a:endParaRPr lang="en-US"/>
            </a:p>
          </p:txBody>
        </p:sp>
        <p:sp>
          <p:nvSpPr>
            <p:cNvPr id="119219" name="Line 435"/>
            <p:cNvSpPr>
              <a:spLocks noChangeShapeType="1"/>
            </p:cNvSpPr>
            <p:nvPr/>
          </p:nvSpPr>
          <p:spPr bwMode="auto">
            <a:xfrm>
              <a:off x="2457" y="3018"/>
              <a:ext cx="20" cy="1"/>
            </a:xfrm>
            <a:prstGeom prst="line">
              <a:avLst/>
            </a:prstGeom>
            <a:noFill/>
            <a:ln w="3175">
              <a:solidFill>
                <a:srgbClr val="000080"/>
              </a:solidFill>
              <a:round/>
              <a:headEnd/>
              <a:tailEnd/>
            </a:ln>
          </p:spPr>
          <p:txBody>
            <a:bodyPr/>
            <a:lstStyle/>
            <a:p>
              <a:endParaRPr lang="en-US"/>
            </a:p>
          </p:txBody>
        </p:sp>
        <p:sp>
          <p:nvSpPr>
            <p:cNvPr id="119220" name="Rectangle 436"/>
            <p:cNvSpPr>
              <a:spLocks noChangeArrowheads="1"/>
            </p:cNvSpPr>
            <p:nvPr/>
          </p:nvSpPr>
          <p:spPr bwMode="auto">
            <a:xfrm>
              <a:off x="434" y="2978"/>
              <a:ext cx="49" cy="115"/>
            </a:xfrm>
            <a:prstGeom prst="rect">
              <a:avLst/>
            </a:prstGeom>
            <a:noFill/>
            <a:ln w="9525">
              <a:noFill/>
              <a:miter lim="800000"/>
              <a:headEnd/>
              <a:tailEnd/>
            </a:ln>
          </p:spPr>
          <p:txBody>
            <a:bodyPr wrap="none" lIns="0" tIns="0" rIns="0" bIns="0">
              <a:spAutoFit/>
            </a:bodyPr>
            <a:lstStyle/>
            <a:p>
              <a:r>
                <a:rPr lang="en-US" sz="1200" b="0">
                  <a:solidFill>
                    <a:srgbClr val="000000"/>
                  </a:solidFill>
                </a:rPr>
                <a:t>0</a:t>
              </a:r>
              <a:endParaRPr lang="en-US" sz="1200" b="0"/>
            </a:p>
          </p:txBody>
        </p:sp>
        <p:sp>
          <p:nvSpPr>
            <p:cNvPr id="119221" name="Rectangle 437"/>
            <p:cNvSpPr>
              <a:spLocks noChangeArrowheads="1"/>
            </p:cNvSpPr>
            <p:nvPr/>
          </p:nvSpPr>
          <p:spPr bwMode="auto">
            <a:xfrm>
              <a:off x="332" y="2688"/>
              <a:ext cx="198" cy="115"/>
            </a:xfrm>
            <a:prstGeom prst="rect">
              <a:avLst/>
            </a:prstGeom>
            <a:noFill/>
            <a:ln w="9525">
              <a:noFill/>
              <a:miter lim="800000"/>
              <a:headEnd/>
              <a:tailEnd/>
            </a:ln>
          </p:spPr>
          <p:txBody>
            <a:bodyPr wrap="none" lIns="0" tIns="0" rIns="0" bIns="0">
              <a:spAutoFit/>
            </a:bodyPr>
            <a:lstStyle/>
            <a:p>
              <a:r>
                <a:rPr lang="en-US" sz="1200" b="0">
                  <a:solidFill>
                    <a:srgbClr val="000000"/>
                  </a:solidFill>
                </a:rPr>
                <a:t>5000</a:t>
              </a:r>
              <a:endParaRPr lang="en-US" sz="1200" b="0"/>
            </a:p>
          </p:txBody>
        </p:sp>
        <p:sp>
          <p:nvSpPr>
            <p:cNvPr id="119222" name="Rectangle 438"/>
            <p:cNvSpPr>
              <a:spLocks noChangeArrowheads="1"/>
            </p:cNvSpPr>
            <p:nvPr/>
          </p:nvSpPr>
          <p:spPr bwMode="auto">
            <a:xfrm>
              <a:off x="298" y="2398"/>
              <a:ext cx="248" cy="115"/>
            </a:xfrm>
            <a:prstGeom prst="rect">
              <a:avLst/>
            </a:prstGeom>
            <a:noFill/>
            <a:ln w="9525">
              <a:noFill/>
              <a:miter lim="800000"/>
              <a:headEnd/>
              <a:tailEnd/>
            </a:ln>
          </p:spPr>
          <p:txBody>
            <a:bodyPr wrap="none" lIns="0" tIns="0" rIns="0" bIns="0">
              <a:spAutoFit/>
            </a:bodyPr>
            <a:lstStyle/>
            <a:p>
              <a:r>
                <a:rPr lang="en-US" sz="1200" b="0">
                  <a:solidFill>
                    <a:srgbClr val="000000"/>
                  </a:solidFill>
                </a:rPr>
                <a:t>10000</a:t>
              </a:r>
              <a:endParaRPr lang="en-US" sz="1200" b="0"/>
            </a:p>
          </p:txBody>
        </p:sp>
        <p:sp>
          <p:nvSpPr>
            <p:cNvPr id="119223" name="Rectangle 439"/>
            <p:cNvSpPr>
              <a:spLocks noChangeArrowheads="1"/>
            </p:cNvSpPr>
            <p:nvPr/>
          </p:nvSpPr>
          <p:spPr bwMode="auto">
            <a:xfrm>
              <a:off x="298" y="2107"/>
              <a:ext cx="248" cy="115"/>
            </a:xfrm>
            <a:prstGeom prst="rect">
              <a:avLst/>
            </a:prstGeom>
            <a:noFill/>
            <a:ln w="9525">
              <a:noFill/>
              <a:miter lim="800000"/>
              <a:headEnd/>
              <a:tailEnd/>
            </a:ln>
          </p:spPr>
          <p:txBody>
            <a:bodyPr wrap="none" lIns="0" tIns="0" rIns="0" bIns="0">
              <a:spAutoFit/>
            </a:bodyPr>
            <a:lstStyle/>
            <a:p>
              <a:r>
                <a:rPr lang="en-US" sz="1200" b="0">
                  <a:solidFill>
                    <a:srgbClr val="000000"/>
                  </a:solidFill>
                </a:rPr>
                <a:t>15000</a:t>
              </a:r>
              <a:endParaRPr lang="en-US" sz="1200" b="0"/>
            </a:p>
          </p:txBody>
        </p:sp>
        <p:sp>
          <p:nvSpPr>
            <p:cNvPr id="119224" name="Rectangle 440"/>
            <p:cNvSpPr>
              <a:spLocks noChangeArrowheads="1"/>
            </p:cNvSpPr>
            <p:nvPr/>
          </p:nvSpPr>
          <p:spPr bwMode="auto">
            <a:xfrm>
              <a:off x="298" y="1817"/>
              <a:ext cx="248" cy="115"/>
            </a:xfrm>
            <a:prstGeom prst="rect">
              <a:avLst/>
            </a:prstGeom>
            <a:noFill/>
            <a:ln w="9525">
              <a:noFill/>
              <a:miter lim="800000"/>
              <a:headEnd/>
              <a:tailEnd/>
            </a:ln>
          </p:spPr>
          <p:txBody>
            <a:bodyPr wrap="none" lIns="0" tIns="0" rIns="0" bIns="0">
              <a:spAutoFit/>
            </a:bodyPr>
            <a:lstStyle/>
            <a:p>
              <a:r>
                <a:rPr lang="en-US" sz="1200" b="0">
                  <a:solidFill>
                    <a:srgbClr val="000000"/>
                  </a:solidFill>
                </a:rPr>
                <a:t>20000</a:t>
              </a:r>
              <a:endParaRPr lang="en-US" sz="1200" b="0"/>
            </a:p>
          </p:txBody>
        </p:sp>
        <p:sp>
          <p:nvSpPr>
            <p:cNvPr id="119225" name="Rectangle 441"/>
            <p:cNvSpPr>
              <a:spLocks noChangeArrowheads="1"/>
            </p:cNvSpPr>
            <p:nvPr/>
          </p:nvSpPr>
          <p:spPr bwMode="auto">
            <a:xfrm>
              <a:off x="298" y="1526"/>
              <a:ext cx="248" cy="115"/>
            </a:xfrm>
            <a:prstGeom prst="rect">
              <a:avLst/>
            </a:prstGeom>
            <a:noFill/>
            <a:ln w="9525">
              <a:noFill/>
              <a:miter lim="800000"/>
              <a:headEnd/>
              <a:tailEnd/>
            </a:ln>
          </p:spPr>
          <p:txBody>
            <a:bodyPr wrap="none" lIns="0" tIns="0" rIns="0" bIns="0">
              <a:spAutoFit/>
            </a:bodyPr>
            <a:lstStyle/>
            <a:p>
              <a:r>
                <a:rPr lang="en-US" sz="1200" b="0">
                  <a:solidFill>
                    <a:srgbClr val="000000"/>
                  </a:solidFill>
                </a:rPr>
                <a:t>25000</a:t>
              </a:r>
              <a:endParaRPr lang="en-US" sz="1200" b="0"/>
            </a:p>
          </p:txBody>
        </p:sp>
        <p:sp>
          <p:nvSpPr>
            <p:cNvPr id="119226" name="Rectangle 442"/>
            <p:cNvSpPr>
              <a:spLocks noChangeArrowheads="1"/>
            </p:cNvSpPr>
            <p:nvPr/>
          </p:nvSpPr>
          <p:spPr bwMode="auto">
            <a:xfrm>
              <a:off x="298" y="1236"/>
              <a:ext cx="248" cy="115"/>
            </a:xfrm>
            <a:prstGeom prst="rect">
              <a:avLst/>
            </a:prstGeom>
            <a:noFill/>
            <a:ln w="9525">
              <a:noFill/>
              <a:miter lim="800000"/>
              <a:headEnd/>
              <a:tailEnd/>
            </a:ln>
          </p:spPr>
          <p:txBody>
            <a:bodyPr wrap="none" lIns="0" tIns="0" rIns="0" bIns="0">
              <a:spAutoFit/>
            </a:bodyPr>
            <a:lstStyle/>
            <a:p>
              <a:r>
                <a:rPr lang="en-US" sz="1200" b="0">
                  <a:solidFill>
                    <a:srgbClr val="000000"/>
                  </a:solidFill>
                </a:rPr>
                <a:t>30000</a:t>
              </a:r>
              <a:endParaRPr lang="en-US" sz="1200" b="0"/>
            </a:p>
          </p:txBody>
        </p:sp>
        <p:sp>
          <p:nvSpPr>
            <p:cNvPr id="119227" name="Line 443"/>
            <p:cNvSpPr>
              <a:spLocks noChangeShapeType="1"/>
            </p:cNvSpPr>
            <p:nvPr/>
          </p:nvSpPr>
          <p:spPr bwMode="auto">
            <a:xfrm flipV="1">
              <a:off x="794" y="3050"/>
              <a:ext cx="1" cy="32"/>
            </a:xfrm>
            <a:prstGeom prst="line">
              <a:avLst/>
            </a:prstGeom>
            <a:noFill/>
            <a:ln w="7938">
              <a:solidFill>
                <a:srgbClr val="000000"/>
              </a:solidFill>
              <a:round/>
              <a:headEnd/>
              <a:tailEnd/>
            </a:ln>
          </p:spPr>
          <p:txBody>
            <a:bodyPr/>
            <a:lstStyle/>
            <a:p>
              <a:endParaRPr lang="en-US"/>
            </a:p>
          </p:txBody>
        </p:sp>
        <p:sp>
          <p:nvSpPr>
            <p:cNvPr id="119228" name="Line 444"/>
            <p:cNvSpPr>
              <a:spLocks noChangeShapeType="1"/>
            </p:cNvSpPr>
            <p:nvPr/>
          </p:nvSpPr>
          <p:spPr bwMode="auto">
            <a:xfrm flipV="1">
              <a:off x="1129" y="3050"/>
              <a:ext cx="1" cy="32"/>
            </a:xfrm>
            <a:prstGeom prst="line">
              <a:avLst/>
            </a:prstGeom>
            <a:noFill/>
            <a:ln w="7938">
              <a:solidFill>
                <a:srgbClr val="000000"/>
              </a:solidFill>
              <a:round/>
              <a:headEnd/>
              <a:tailEnd/>
            </a:ln>
          </p:spPr>
          <p:txBody>
            <a:bodyPr/>
            <a:lstStyle/>
            <a:p>
              <a:endParaRPr lang="en-US"/>
            </a:p>
          </p:txBody>
        </p:sp>
        <p:sp>
          <p:nvSpPr>
            <p:cNvPr id="119229" name="Line 445"/>
            <p:cNvSpPr>
              <a:spLocks noChangeShapeType="1"/>
            </p:cNvSpPr>
            <p:nvPr/>
          </p:nvSpPr>
          <p:spPr bwMode="auto">
            <a:xfrm flipV="1">
              <a:off x="1464" y="3050"/>
              <a:ext cx="1" cy="32"/>
            </a:xfrm>
            <a:prstGeom prst="line">
              <a:avLst/>
            </a:prstGeom>
            <a:noFill/>
            <a:ln w="7938">
              <a:solidFill>
                <a:srgbClr val="000000"/>
              </a:solidFill>
              <a:round/>
              <a:headEnd/>
              <a:tailEnd/>
            </a:ln>
          </p:spPr>
          <p:txBody>
            <a:bodyPr/>
            <a:lstStyle/>
            <a:p>
              <a:endParaRPr lang="en-US"/>
            </a:p>
          </p:txBody>
        </p:sp>
        <p:sp>
          <p:nvSpPr>
            <p:cNvPr id="119230" name="Line 446"/>
            <p:cNvSpPr>
              <a:spLocks noChangeShapeType="1"/>
            </p:cNvSpPr>
            <p:nvPr/>
          </p:nvSpPr>
          <p:spPr bwMode="auto">
            <a:xfrm flipV="1">
              <a:off x="1798" y="3050"/>
              <a:ext cx="1" cy="32"/>
            </a:xfrm>
            <a:prstGeom prst="line">
              <a:avLst/>
            </a:prstGeom>
            <a:noFill/>
            <a:ln w="7938">
              <a:solidFill>
                <a:srgbClr val="000000"/>
              </a:solidFill>
              <a:round/>
              <a:headEnd/>
              <a:tailEnd/>
            </a:ln>
          </p:spPr>
          <p:txBody>
            <a:bodyPr/>
            <a:lstStyle/>
            <a:p>
              <a:endParaRPr lang="en-US"/>
            </a:p>
          </p:txBody>
        </p:sp>
        <p:sp>
          <p:nvSpPr>
            <p:cNvPr id="119231" name="Line 447"/>
            <p:cNvSpPr>
              <a:spLocks noChangeShapeType="1"/>
            </p:cNvSpPr>
            <p:nvPr/>
          </p:nvSpPr>
          <p:spPr bwMode="auto">
            <a:xfrm flipV="1">
              <a:off x="2133" y="3050"/>
              <a:ext cx="1" cy="32"/>
            </a:xfrm>
            <a:prstGeom prst="line">
              <a:avLst/>
            </a:prstGeom>
            <a:noFill/>
            <a:ln w="7938">
              <a:solidFill>
                <a:srgbClr val="000000"/>
              </a:solidFill>
              <a:round/>
              <a:headEnd/>
              <a:tailEnd/>
            </a:ln>
          </p:spPr>
          <p:txBody>
            <a:bodyPr/>
            <a:lstStyle/>
            <a:p>
              <a:endParaRPr lang="en-US"/>
            </a:p>
          </p:txBody>
        </p:sp>
        <p:sp>
          <p:nvSpPr>
            <p:cNvPr id="119232" name="Line 448"/>
            <p:cNvSpPr>
              <a:spLocks noChangeShapeType="1"/>
            </p:cNvSpPr>
            <p:nvPr/>
          </p:nvSpPr>
          <p:spPr bwMode="auto">
            <a:xfrm flipV="1">
              <a:off x="2468" y="3050"/>
              <a:ext cx="1" cy="32"/>
            </a:xfrm>
            <a:prstGeom prst="line">
              <a:avLst/>
            </a:prstGeom>
            <a:noFill/>
            <a:ln w="7938">
              <a:solidFill>
                <a:srgbClr val="000000"/>
              </a:solidFill>
              <a:round/>
              <a:headEnd/>
              <a:tailEnd/>
            </a:ln>
          </p:spPr>
          <p:txBody>
            <a:bodyPr/>
            <a:lstStyle/>
            <a:p>
              <a:endParaRPr lang="en-US"/>
            </a:p>
          </p:txBody>
        </p:sp>
        <p:sp>
          <p:nvSpPr>
            <p:cNvPr id="119233" name="Line 449"/>
            <p:cNvSpPr>
              <a:spLocks noChangeShapeType="1"/>
            </p:cNvSpPr>
            <p:nvPr/>
          </p:nvSpPr>
          <p:spPr bwMode="auto">
            <a:xfrm>
              <a:off x="627" y="3050"/>
              <a:ext cx="2008" cy="1"/>
            </a:xfrm>
            <a:prstGeom prst="line">
              <a:avLst/>
            </a:prstGeom>
            <a:noFill/>
            <a:ln w="7938">
              <a:solidFill>
                <a:srgbClr val="000000"/>
              </a:solidFill>
              <a:round/>
              <a:headEnd/>
              <a:tailEnd/>
            </a:ln>
          </p:spPr>
          <p:txBody>
            <a:bodyPr/>
            <a:lstStyle/>
            <a:p>
              <a:endParaRPr lang="en-US"/>
            </a:p>
          </p:txBody>
        </p:sp>
        <p:sp>
          <p:nvSpPr>
            <p:cNvPr id="119234" name="Line 450"/>
            <p:cNvSpPr>
              <a:spLocks noChangeShapeType="1"/>
            </p:cNvSpPr>
            <p:nvPr/>
          </p:nvSpPr>
          <p:spPr bwMode="auto">
            <a:xfrm>
              <a:off x="595" y="3020"/>
              <a:ext cx="32" cy="1"/>
            </a:xfrm>
            <a:prstGeom prst="line">
              <a:avLst/>
            </a:prstGeom>
            <a:noFill/>
            <a:ln w="7938">
              <a:solidFill>
                <a:srgbClr val="000000"/>
              </a:solidFill>
              <a:round/>
              <a:headEnd/>
              <a:tailEnd/>
            </a:ln>
          </p:spPr>
          <p:txBody>
            <a:bodyPr/>
            <a:lstStyle/>
            <a:p>
              <a:endParaRPr lang="en-US"/>
            </a:p>
          </p:txBody>
        </p:sp>
        <p:sp>
          <p:nvSpPr>
            <p:cNvPr id="119235" name="Line 451"/>
            <p:cNvSpPr>
              <a:spLocks noChangeShapeType="1"/>
            </p:cNvSpPr>
            <p:nvPr/>
          </p:nvSpPr>
          <p:spPr bwMode="auto">
            <a:xfrm>
              <a:off x="610" y="2875"/>
              <a:ext cx="17" cy="1"/>
            </a:xfrm>
            <a:prstGeom prst="line">
              <a:avLst/>
            </a:prstGeom>
            <a:noFill/>
            <a:ln w="7938">
              <a:solidFill>
                <a:srgbClr val="000000"/>
              </a:solidFill>
              <a:round/>
              <a:headEnd/>
              <a:tailEnd/>
            </a:ln>
          </p:spPr>
          <p:txBody>
            <a:bodyPr/>
            <a:lstStyle/>
            <a:p>
              <a:endParaRPr lang="en-US"/>
            </a:p>
          </p:txBody>
        </p:sp>
        <p:sp>
          <p:nvSpPr>
            <p:cNvPr id="119236" name="Line 452"/>
            <p:cNvSpPr>
              <a:spLocks noChangeShapeType="1"/>
            </p:cNvSpPr>
            <p:nvPr/>
          </p:nvSpPr>
          <p:spPr bwMode="auto">
            <a:xfrm>
              <a:off x="595" y="2730"/>
              <a:ext cx="32" cy="2"/>
            </a:xfrm>
            <a:prstGeom prst="line">
              <a:avLst/>
            </a:prstGeom>
            <a:noFill/>
            <a:ln w="7938">
              <a:solidFill>
                <a:srgbClr val="000000"/>
              </a:solidFill>
              <a:round/>
              <a:headEnd/>
              <a:tailEnd/>
            </a:ln>
          </p:spPr>
          <p:txBody>
            <a:bodyPr/>
            <a:lstStyle/>
            <a:p>
              <a:endParaRPr lang="en-US"/>
            </a:p>
          </p:txBody>
        </p:sp>
        <p:sp>
          <p:nvSpPr>
            <p:cNvPr id="119237" name="Line 453"/>
            <p:cNvSpPr>
              <a:spLocks noChangeShapeType="1"/>
            </p:cNvSpPr>
            <p:nvPr/>
          </p:nvSpPr>
          <p:spPr bwMode="auto">
            <a:xfrm>
              <a:off x="610" y="2585"/>
              <a:ext cx="17" cy="1"/>
            </a:xfrm>
            <a:prstGeom prst="line">
              <a:avLst/>
            </a:prstGeom>
            <a:noFill/>
            <a:ln w="7938">
              <a:solidFill>
                <a:srgbClr val="000000"/>
              </a:solidFill>
              <a:round/>
              <a:headEnd/>
              <a:tailEnd/>
            </a:ln>
          </p:spPr>
          <p:txBody>
            <a:bodyPr/>
            <a:lstStyle/>
            <a:p>
              <a:endParaRPr lang="en-US"/>
            </a:p>
          </p:txBody>
        </p:sp>
        <p:sp>
          <p:nvSpPr>
            <p:cNvPr id="119238" name="Line 454"/>
            <p:cNvSpPr>
              <a:spLocks noChangeShapeType="1"/>
            </p:cNvSpPr>
            <p:nvPr/>
          </p:nvSpPr>
          <p:spPr bwMode="auto">
            <a:xfrm>
              <a:off x="595" y="2440"/>
              <a:ext cx="32" cy="1"/>
            </a:xfrm>
            <a:prstGeom prst="line">
              <a:avLst/>
            </a:prstGeom>
            <a:noFill/>
            <a:ln w="7938">
              <a:solidFill>
                <a:srgbClr val="000000"/>
              </a:solidFill>
              <a:round/>
              <a:headEnd/>
              <a:tailEnd/>
            </a:ln>
          </p:spPr>
          <p:txBody>
            <a:bodyPr/>
            <a:lstStyle/>
            <a:p>
              <a:endParaRPr lang="en-US"/>
            </a:p>
          </p:txBody>
        </p:sp>
        <p:sp>
          <p:nvSpPr>
            <p:cNvPr id="119239" name="Line 455"/>
            <p:cNvSpPr>
              <a:spLocks noChangeShapeType="1"/>
            </p:cNvSpPr>
            <p:nvPr/>
          </p:nvSpPr>
          <p:spPr bwMode="auto">
            <a:xfrm>
              <a:off x="610" y="2294"/>
              <a:ext cx="17" cy="2"/>
            </a:xfrm>
            <a:prstGeom prst="line">
              <a:avLst/>
            </a:prstGeom>
            <a:noFill/>
            <a:ln w="7938">
              <a:solidFill>
                <a:srgbClr val="000000"/>
              </a:solidFill>
              <a:round/>
              <a:headEnd/>
              <a:tailEnd/>
            </a:ln>
          </p:spPr>
          <p:txBody>
            <a:bodyPr/>
            <a:lstStyle/>
            <a:p>
              <a:endParaRPr lang="en-US"/>
            </a:p>
          </p:txBody>
        </p:sp>
        <p:sp>
          <p:nvSpPr>
            <p:cNvPr id="119240" name="Line 456"/>
            <p:cNvSpPr>
              <a:spLocks noChangeShapeType="1"/>
            </p:cNvSpPr>
            <p:nvPr/>
          </p:nvSpPr>
          <p:spPr bwMode="auto">
            <a:xfrm>
              <a:off x="595" y="2148"/>
              <a:ext cx="32" cy="2"/>
            </a:xfrm>
            <a:prstGeom prst="line">
              <a:avLst/>
            </a:prstGeom>
            <a:noFill/>
            <a:ln w="7938">
              <a:solidFill>
                <a:srgbClr val="000000"/>
              </a:solidFill>
              <a:round/>
              <a:headEnd/>
              <a:tailEnd/>
            </a:ln>
          </p:spPr>
          <p:txBody>
            <a:bodyPr/>
            <a:lstStyle/>
            <a:p>
              <a:endParaRPr lang="en-US"/>
            </a:p>
          </p:txBody>
        </p:sp>
        <p:sp>
          <p:nvSpPr>
            <p:cNvPr id="119241" name="Line 457"/>
            <p:cNvSpPr>
              <a:spLocks noChangeShapeType="1"/>
            </p:cNvSpPr>
            <p:nvPr/>
          </p:nvSpPr>
          <p:spPr bwMode="auto">
            <a:xfrm>
              <a:off x="610" y="2004"/>
              <a:ext cx="17" cy="1"/>
            </a:xfrm>
            <a:prstGeom prst="line">
              <a:avLst/>
            </a:prstGeom>
            <a:noFill/>
            <a:ln w="7938">
              <a:solidFill>
                <a:srgbClr val="000000"/>
              </a:solidFill>
              <a:round/>
              <a:headEnd/>
              <a:tailEnd/>
            </a:ln>
          </p:spPr>
          <p:txBody>
            <a:bodyPr/>
            <a:lstStyle/>
            <a:p>
              <a:endParaRPr lang="en-US"/>
            </a:p>
          </p:txBody>
        </p:sp>
        <p:sp>
          <p:nvSpPr>
            <p:cNvPr id="119242" name="Line 458"/>
            <p:cNvSpPr>
              <a:spLocks noChangeShapeType="1"/>
            </p:cNvSpPr>
            <p:nvPr/>
          </p:nvSpPr>
          <p:spPr bwMode="auto">
            <a:xfrm>
              <a:off x="595" y="1859"/>
              <a:ext cx="32" cy="1"/>
            </a:xfrm>
            <a:prstGeom prst="line">
              <a:avLst/>
            </a:prstGeom>
            <a:noFill/>
            <a:ln w="7938">
              <a:solidFill>
                <a:srgbClr val="000000"/>
              </a:solidFill>
              <a:round/>
              <a:headEnd/>
              <a:tailEnd/>
            </a:ln>
          </p:spPr>
          <p:txBody>
            <a:bodyPr/>
            <a:lstStyle/>
            <a:p>
              <a:endParaRPr lang="en-US"/>
            </a:p>
          </p:txBody>
        </p:sp>
        <p:sp>
          <p:nvSpPr>
            <p:cNvPr id="119243" name="Line 459"/>
            <p:cNvSpPr>
              <a:spLocks noChangeShapeType="1"/>
            </p:cNvSpPr>
            <p:nvPr/>
          </p:nvSpPr>
          <p:spPr bwMode="auto">
            <a:xfrm>
              <a:off x="610" y="1713"/>
              <a:ext cx="17" cy="1"/>
            </a:xfrm>
            <a:prstGeom prst="line">
              <a:avLst/>
            </a:prstGeom>
            <a:noFill/>
            <a:ln w="7938">
              <a:solidFill>
                <a:srgbClr val="000000"/>
              </a:solidFill>
              <a:round/>
              <a:headEnd/>
              <a:tailEnd/>
            </a:ln>
          </p:spPr>
          <p:txBody>
            <a:bodyPr/>
            <a:lstStyle/>
            <a:p>
              <a:endParaRPr lang="en-US"/>
            </a:p>
          </p:txBody>
        </p:sp>
        <p:sp>
          <p:nvSpPr>
            <p:cNvPr id="119244" name="Line 460"/>
            <p:cNvSpPr>
              <a:spLocks noChangeShapeType="1"/>
            </p:cNvSpPr>
            <p:nvPr/>
          </p:nvSpPr>
          <p:spPr bwMode="auto">
            <a:xfrm>
              <a:off x="595" y="1569"/>
              <a:ext cx="32" cy="1"/>
            </a:xfrm>
            <a:prstGeom prst="line">
              <a:avLst/>
            </a:prstGeom>
            <a:noFill/>
            <a:ln w="7938">
              <a:solidFill>
                <a:srgbClr val="000000"/>
              </a:solidFill>
              <a:round/>
              <a:headEnd/>
              <a:tailEnd/>
            </a:ln>
          </p:spPr>
          <p:txBody>
            <a:bodyPr/>
            <a:lstStyle/>
            <a:p>
              <a:endParaRPr lang="en-US"/>
            </a:p>
          </p:txBody>
        </p:sp>
        <p:sp>
          <p:nvSpPr>
            <p:cNvPr id="119245" name="Line 461"/>
            <p:cNvSpPr>
              <a:spLocks noChangeShapeType="1"/>
            </p:cNvSpPr>
            <p:nvPr/>
          </p:nvSpPr>
          <p:spPr bwMode="auto">
            <a:xfrm>
              <a:off x="610" y="1423"/>
              <a:ext cx="17" cy="2"/>
            </a:xfrm>
            <a:prstGeom prst="line">
              <a:avLst/>
            </a:prstGeom>
            <a:noFill/>
            <a:ln w="7938">
              <a:solidFill>
                <a:srgbClr val="000000"/>
              </a:solidFill>
              <a:round/>
              <a:headEnd/>
              <a:tailEnd/>
            </a:ln>
          </p:spPr>
          <p:txBody>
            <a:bodyPr/>
            <a:lstStyle/>
            <a:p>
              <a:endParaRPr lang="en-US"/>
            </a:p>
          </p:txBody>
        </p:sp>
        <p:sp>
          <p:nvSpPr>
            <p:cNvPr id="119246" name="Line 462"/>
            <p:cNvSpPr>
              <a:spLocks noChangeShapeType="1"/>
            </p:cNvSpPr>
            <p:nvPr/>
          </p:nvSpPr>
          <p:spPr bwMode="auto">
            <a:xfrm>
              <a:off x="595" y="1278"/>
              <a:ext cx="32" cy="1"/>
            </a:xfrm>
            <a:prstGeom prst="line">
              <a:avLst/>
            </a:prstGeom>
            <a:noFill/>
            <a:ln w="7938">
              <a:solidFill>
                <a:srgbClr val="000000"/>
              </a:solidFill>
              <a:round/>
              <a:headEnd/>
              <a:tailEnd/>
            </a:ln>
          </p:spPr>
          <p:txBody>
            <a:bodyPr/>
            <a:lstStyle/>
            <a:p>
              <a:endParaRPr lang="en-US"/>
            </a:p>
          </p:txBody>
        </p:sp>
        <p:sp>
          <p:nvSpPr>
            <p:cNvPr id="119247" name="Line 463"/>
            <p:cNvSpPr>
              <a:spLocks noChangeShapeType="1"/>
            </p:cNvSpPr>
            <p:nvPr/>
          </p:nvSpPr>
          <p:spPr bwMode="auto">
            <a:xfrm flipV="1">
              <a:off x="627" y="1278"/>
              <a:ext cx="1" cy="1772"/>
            </a:xfrm>
            <a:prstGeom prst="line">
              <a:avLst/>
            </a:prstGeom>
            <a:noFill/>
            <a:ln w="7938">
              <a:solidFill>
                <a:srgbClr val="000000"/>
              </a:solidFill>
              <a:round/>
              <a:headEnd/>
              <a:tailEnd/>
            </a:ln>
          </p:spPr>
          <p:txBody>
            <a:bodyPr/>
            <a:lstStyle/>
            <a:p>
              <a:endParaRPr lang="en-US"/>
            </a:p>
          </p:txBody>
        </p:sp>
        <p:sp>
          <p:nvSpPr>
            <p:cNvPr id="119248" name="Rectangle 464"/>
            <p:cNvSpPr>
              <a:spLocks noChangeArrowheads="1"/>
            </p:cNvSpPr>
            <p:nvPr/>
          </p:nvSpPr>
          <p:spPr bwMode="auto">
            <a:xfrm rot="16200000">
              <a:off x="-158" y="2112"/>
              <a:ext cx="671" cy="108"/>
            </a:xfrm>
            <a:prstGeom prst="rect">
              <a:avLst/>
            </a:prstGeom>
            <a:noFill/>
            <a:ln w="9525">
              <a:noFill/>
              <a:miter lim="800000"/>
              <a:headEnd/>
              <a:tailEnd/>
            </a:ln>
          </p:spPr>
          <p:txBody>
            <a:bodyPr wrap="none" lIns="0" tIns="0" rIns="0" bIns="0">
              <a:spAutoFit/>
            </a:bodyPr>
            <a:lstStyle/>
            <a:p>
              <a:r>
                <a:rPr lang="en-US" sz="1200" b="0">
                  <a:solidFill>
                    <a:srgbClr val="000000"/>
                  </a:solidFill>
                </a:rPr>
                <a:t>Arsenic (mg/kg)</a:t>
              </a:r>
              <a:endParaRPr lang="en-US" sz="1200" b="0"/>
            </a:p>
          </p:txBody>
        </p:sp>
        <p:sp>
          <p:nvSpPr>
            <p:cNvPr id="119249" name="Rectangle 465"/>
            <p:cNvSpPr>
              <a:spLocks noChangeArrowheads="1"/>
            </p:cNvSpPr>
            <p:nvPr/>
          </p:nvSpPr>
          <p:spPr bwMode="auto">
            <a:xfrm>
              <a:off x="730" y="1270"/>
              <a:ext cx="906" cy="824"/>
            </a:xfrm>
            <a:prstGeom prst="rect">
              <a:avLst/>
            </a:prstGeom>
            <a:solidFill>
              <a:srgbClr val="FFFFFF"/>
            </a:solidFill>
            <a:ln w="3175">
              <a:solidFill>
                <a:srgbClr val="000000"/>
              </a:solidFill>
              <a:miter lim="800000"/>
              <a:headEnd/>
              <a:tailEnd/>
            </a:ln>
          </p:spPr>
          <p:txBody>
            <a:bodyPr/>
            <a:lstStyle/>
            <a:p>
              <a:endParaRPr lang="en-US"/>
            </a:p>
          </p:txBody>
        </p:sp>
        <p:sp>
          <p:nvSpPr>
            <p:cNvPr id="119250" name="Line 466"/>
            <p:cNvSpPr>
              <a:spLocks noChangeShapeType="1"/>
            </p:cNvSpPr>
            <p:nvPr/>
          </p:nvSpPr>
          <p:spPr bwMode="auto">
            <a:xfrm>
              <a:off x="761" y="1297"/>
              <a:ext cx="268" cy="1"/>
            </a:xfrm>
            <a:prstGeom prst="line">
              <a:avLst/>
            </a:prstGeom>
            <a:noFill/>
            <a:ln w="6350">
              <a:solidFill>
                <a:srgbClr val="FF0000"/>
              </a:solidFill>
              <a:round/>
              <a:headEnd/>
              <a:tailEnd/>
            </a:ln>
          </p:spPr>
          <p:txBody>
            <a:bodyPr/>
            <a:lstStyle/>
            <a:p>
              <a:endParaRPr lang="en-US"/>
            </a:p>
          </p:txBody>
        </p:sp>
        <p:sp>
          <p:nvSpPr>
            <p:cNvPr id="119251" name="Line 467"/>
            <p:cNvSpPr>
              <a:spLocks noChangeShapeType="1"/>
            </p:cNvSpPr>
            <p:nvPr/>
          </p:nvSpPr>
          <p:spPr bwMode="auto">
            <a:xfrm>
              <a:off x="1029" y="1297"/>
              <a:ext cx="1" cy="91"/>
            </a:xfrm>
            <a:prstGeom prst="line">
              <a:avLst/>
            </a:prstGeom>
            <a:noFill/>
            <a:ln w="6350">
              <a:solidFill>
                <a:srgbClr val="FF0000"/>
              </a:solidFill>
              <a:round/>
              <a:headEnd/>
              <a:tailEnd/>
            </a:ln>
          </p:spPr>
          <p:txBody>
            <a:bodyPr/>
            <a:lstStyle/>
            <a:p>
              <a:endParaRPr lang="en-US"/>
            </a:p>
          </p:txBody>
        </p:sp>
        <p:sp>
          <p:nvSpPr>
            <p:cNvPr id="119252" name="Line 468"/>
            <p:cNvSpPr>
              <a:spLocks noChangeShapeType="1"/>
            </p:cNvSpPr>
            <p:nvPr/>
          </p:nvSpPr>
          <p:spPr bwMode="auto">
            <a:xfrm flipH="1">
              <a:off x="761" y="1388"/>
              <a:ext cx="268" cy="3"/>
            </a:xfrm>
            <a:prstGeom prst="line">
              <a:avLst/>
            </a:prstGeom>
            <a:noFill/>
            <a:ln w="6350">
              <a:solidFill>
                <a:srgbClr val="FF0000"/>
              </a:solidFill>
              <a:round/>
              <a:headEnd/>
              <a:tailEnd/>
            </a:ln>
          </p:spPr>
          <p:txBody>
            <a:bodyPr/>
            <a:lstStyle/>
            <a:p>
              <a:endParaRPr lang="en-US"/>
            </a:p>
          </p:txBody>
        </p:sp>
        <p:sp>
          <p:nvSpPr>
            <p:cNvPr id="119253" name="Line 469"/>
            <p:cNvSpPr>
              <a:spLocks noChangeShapeType="1"/>
            </p:cNvSpPr>
            <p:nvPr/>
          </p:nvSpPr>
          <p:spPr bwMode="auto">
            <a:xfrm flipV="1">
              <a:off x="761" y="1297"/>
              <a:ext cx="3" cy="91"/>
            </a:xfrm>
            <a:prstGeom prst="line">
              <a:avLst/>
            </a:prstGeom>
            <a:noFill/>
            <a:ln w="6350">
              <a:solidFill>
                <a:srgbClr val="FF0000"/>
              </a:solidFill>
              <a:round/>
              <a:headEnd/>
              <a:tailEnd/>
            </a:ln>
          </p:spPr>
          <p:txBody>
            <a:bodyPr/>
            <a:lstStyle/>
            <a:p>
              <a:endParaRPr lang="en-US"/>
            </a:p>
          </p:txBody>
        </p:sp>
        <p:sp>
          <p:nvSpPr>
            <p:cNvPr id="119254" name="Rectangle 470"/>
            <p:cNvSpPr>
              <a:spLocks noChangeArrowheads="1"/>
            </p:cNvSpPr>
            <p:nvPr/>
          </p:nvSpPr>
          <p:spPr bwMode="auto">
            <a:xfrm>
              <a:off x="1032" y="1279"/>
              <a:ext cx="20" cy="86"/>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55" name="Rectangle 471"/>
            <p:cNvSpPr>
              <a:spLocks noChangeArrowheads="1"/>
            </p:cNvSpPr>
            <p:nvPr/>
          </p:nvSpPr>
          <p:spPr bwMode="auto">
            <a:xfrm>
              <a:off x="1066" y="1279"/>
              <a:ext cx="148" cy="115"/>
            </a:xfrm>
            <a:prstGeom prst="rect">
              <a:avLst/>
            </a:prstGeom>
            <a:noFill/>
            <a:ln w="9525">
              <a:noFill/>
              <a:miter lim="800000"/>
              <a:headEnd/>
              <a:tailEnd/>
            </a:ln>
          </p:spPr>
          <p:txBody>
            <a:bodyPr wrap="none" lIns="0" tIns="0" rIns="0" bIns="0">
              <a:spAutoFit/>
            </a:bodyPr>
            <a:lstStyle/>
            <a:p>
              <a:r>
                <a:rPr lang="en-US" sz="1200" b="0" dirty="0">
                  <a:solidFill>
                    <a:srgbClr val="000000"/>
                  </a:solidFill>
                </a:rPr>
                <a:t>LL1</a:t>
              </a:r>
              <a:endParaRPr lang="en-US" sz="1200" b="0" dirty="0"/>
            </a:p>
          </p:txBody>
        </p:sp>
        <p:sp>
          <p:nvSpPr>
            <p:cNvPr id="119256" name="Line 472"/>
            <p:cNvSpPr>
              <a:spLocks noChangeShapeType="1"/>
            </p:cNvSpPr>
            <p:nvPr/>
          </p:nvSpPr>
          <p:spPr bwMode="auto">
            <a:xfrm>
              <a:off x="761" y="1433"/>
              <a:ext cx="268" cy="1"/>
            </a:xfrm>
            <a:prstGeom prst="line">
              <a:avLst/>
            </a:prstGeom>
            <a:noFill/>
            <a:ln w="6350">
              <a:solidFill>
                <a:srgbClr val="0000FF"/>
              </a:solidFill>
              <a:round/>
              <a:headEnd/>
              <a:tailEnd/>
            </a:ln>
          </p:spPr>
          <p:txBody>
            <a:bodyPr/>
            <a:lstStyle/>
            <a:p>
              <a:endParaRPr lang="en-US"/>
            </a:p>
          </p:txBody>
        </p:sp>
        <p:sp>
          <p:nvSpPr>
            <p:cNvPr id="119257" name="Line 473"/>
            <p:cNvSpPr>
              <a:spLocks noChangeShapeType="1"/>
            </p:cNvSpPr>
            <p:nvPr/>
          </p:nvSpPr>
          <p:spPr bwMode="auto">
            <a:xfrm>
              <a:off x="1029" y="1433"/>
              <a:ext cx="1" cy="91"/>
            </a:xfrm>
            <a:prstGeom prst="line">
              <a:avLst/>
            </a:prstGeom>
            <a:noFill/>
            <a:ln w="6350">
              <a:solidFill>
                <a:srgbClr val="0000FF"/>
              </a:solidFill>
              <a:round/>
              <a:headEnd/>
              <a:tailEnd/>
            </a:ln>
          </p:spPr>
          <p:txBody>
            <a:bodyPr/>
            <a:lstStyle/>
            <a:p>
              <a:endParaRPr lang="en-US"/>
            </a:p>
          </p:txBody>
        </p:sp>
        <p:sp>
          <p:nvSpPr>
            <p:cNvPr id="119258" name="Line 474"/>
            <p:cNvSpPr>
              <a:spLocks noChangeShapeType="1"/>
            </p:cNvSpPr>
            <p:nvPr/>
          </p:nvSpPr>
          <p:spPr bwMode="auto">
            <a:xfrm flipH="1">
              <a:off x="761" y="1524"/>
              <a:ext cx="268" cy="2"/>
            </a:xfrm>
            <a:prstGeom prst="line">
              <a:avLst/>
            </a:prstGeom>
            <a:noFill/>
            <a:ln w="6350">
              <a:solidFill>
                <a:srgbClr val="0000FF"/>
              </a:solidFill>
              <a:round/>
              <a:headEnd/>
              <a:tailEnd/>
            </a:ln>
          </p:spPr>
          <p:txBody>
            <a:bodyPr/>
            <a:lstStyle/>
            <a:p>
              <a:endParaRPr lang="en-US"/>
            </a:p>
          </p:txBody>
        </p:sp>
        <p:sp>
          <p:nvSpPr>
            <p:cNvPr id="119259" name="Line 475"/>
            <p:cNvSpPr>
              <a:spLocks noChangeShapeType="1"/>
            </p:cNvSpPr>
            <p:nvPr/>
          </p:nvSpPr>
          <p:spPr bwMode="auto">
            <a:xfrm flipV="1">
              <a:off x="761" y="1433"/>
              <a:ext cx="3" cy="91"/>
            </a:xfrm>
            <a:prstGeom prst="line">
              <a:avLst/>
            </a:prstGeom>
            <a:noFill/>
            <a:ln w="6350">
              <a:solidFill>
                <a:srgbClr val="0000FF"/>
              </a:solidFill>
              <a:round/>
              <a:headEnd/>
              <a:tailEnd/>
            </a:ln>
          </p:spPr>
          <p:txBody>
            <a:bodyPr/>
            <a:lstStyle/>
            <a:p>
              <a:endParaRPr lang="en-US"/>
            </a:p>
          </p:txBody>
        </p:sp>
        <p:sp>
          <p:nvSpPr>
            <p:cNvPr id="119260" name="Rectangle 476"/>
            <p:cNvSpPr>
              <a:spLocks noChangeArrowheads="1"/>
            </p:cNvSpPr>
            <p:nvPr/>
          </p:nvSpPr>
          <p:spPr bwMode="auto">
            <a:xfrm>
              <a:off x="1032" y="1415"/>
              <a:ext cx="20" cy="87"/>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61" name="Rectangle 477"/>
            <p:cNvSpPr>
              <a:spLocks noChangeArrowheads="1"/>
            </p:cNvSpPr>
            <p:nvPr/>
          </p:nvSpPr>
          <p:spPr bwMode="auto">
            <a:xfrm>
              <a:off x="1066" y="1415"/>
              <a:ext cx="198" cy="115"/>
            </a:xfrm>
            <a:prstGeom prst="rect">
              <a:avLst/>
            </a:prstGeom>
            <a:noFill/>
            <a:ln w="9525">
              <a:noFill/>
              <a:miter lim="800000"/>
              <a:headEnd/>
              <a:tailEnd/>
            </a:ln>
          </p:spPr>
          <p:txBody>
            <a:bodyPr wrap="none" lIns="0" tIns="0" rIns="0" bIns="0">
              <a:spAutoFit/>
            </a:bodyPr>
            <a:lstStyle/>
            <a:p>
              <a:r>
                <a:rPr lang="en-US" sz="1200" b="0" dirty="0">
                  <a:solidFill>
                    <a:srgbClr val="000000"/>
                  </a:solidFill>
                </a:rPr>
                <a:t>LL10</a:t>
              </a:r>
              <a:endParaRPr lang="en-US" sz="1200" b="0" dirty="0"/>
            </a:p>
          </p:txBody>
        </p:sp>
        <p:sp>
          <p:nvSpPr>
            <p:cNvPr id="119262" name="Line 478"/>
            <p:cNvSpPr>
              <a:spLocks noChangeShapeType="1"/>
            </p:cNvSpPr>
            <p:nvPr/>
          </p:nvSpPr>
          <p:spPr bwMode="auto">
            <a:xfrm>
              <a:off x="761" y="1567"/>
              <a:ext cx="268" cy="3"/>
            </a:xfrm>
            <a:prstGeom prst="line">
              <a:avLst/>
            </a:prstGeom>
            <a:noFill/>
            <a:ln w="6350">
              <a:solidFill>
                <a:srgbClr val="008080"/>
              </a:solidFill>
              <a:round/>
              <a:headEnd/>
              <a:tailEnd/>
            </a:ln>
          </p:spPr>
          <p:txBody>
            <a:bodyPr/>
            <a:lstStyle/>
            <a:p>
              <a:endParaRPr lang="en-US"/>
            </a:p>
          </p:txBody>
        </p:sp>
        <p:sp>
          <p:nvSpPr>
            <p:cNvPr id="119263" name="Line 479"/>
            <p:cNvSpPr>
              <a:spLocks noChangeShapeType="1"/>
            </p:cNvSpPr>
            <p:nvPr/>
          </p:nvSpPr>
          <p:spPr bwMode="auto">
            <a:xfrm>
              <a:off x="1029" y="1567"/>
              <a:ext cx="1" cy="94"/>
            </a:xfrm>
            <a:prstGeom prst="line">
              <a:avLst/>
            </a:prstGeom>
            <a:noFill/>
            <a:ln w="6350">
              <a:solidFill>
                <a:srgbClr val="008080"/>
              </a:solidFill>
              <a:round/>
              <a:headEnd/>
              <a:tailEnd/>
            </a:ln>
          </p:spPr>
          <p:txBody>
            <a:bodyPr/>
            <a:lstStyle/>
            <a:p>
              <a:endParaRPr lang="en-US"/>
            </a:p>
          </p:txBody>
        </p:sp>
        <p:sp>
          <p:nvSpPr>
            <p:cNvPr id="119264" name="Line 480"/>
            <p:cNvSpPr>
              <a:spLocks noChangeShapeType="1"/>
            </p:cNvSpPr>
            <p:nvPr/>
          </p:nvSpPr>
          <p:spPr bwMode="auto">
            <a:xfrm flipH="1">
              <a:off x="761" y="1661"/>
              <a:ext cx="268" cy="1"/>
            </a:xfrm>
            <a:prstGeom prst="line">
              <a:avLst/>
            </a:prstGeom>
            <a:noFill/>
            <a:ln w="6350">
              <a:solidFill>
                <a:srgbClr val="008080"/>
              </a:solidFill>
              <a:round/>
              <a:headEnd/>
              <a:tailEnd/>
            </a:ln>
          </p:spPr>
          <p:txBody>
            <a:bodyPr/>
            <a:lstStyle/>
            <a:p>
              <a:endParaRPr lang="en-US"/>
            </a:p>
          </p:txBody>
        </p:sp>
        <p:sp>
          <p:nvSpPr>
            <p:cNvPr id="119265" name="Line 481"/>
            <p:cNvSpPr>
              <a:spLocks noChangeShapeType="1"/>
            </p:cNvSpPr>
            <p:nvPr/>
          </p:nvSpPr>
          <p:spPr bwMode="auto">
            <a:xfrm flipV="1">
              <a:off x="761" y="1567"/>
              <a:ext cx="3" cy="94"/>
            </a:xfrm>
            <a:prstGeom prst="line">
              <a:avLst/>
            </a:prstGeom>
            <a:noFill/>
            <a:ln w="6350">
              <a:solidFill>
                <a:srgbClr val="008080"/>
              </a:solidFill>
              <a:round/>
              <a:headEnd/>
              <a:tailEnd/>
            </a:ln>
          </p:spPr>
          <p:txBody>
            <a:bodyPr/>
            <a:lstStyle/>
            <a:p>
              <a:endParaRPr lang="en-US"/>
            </a:p>
          </p:txBody>
        </p:sp>
        <p:sp>
          <p:nvSpPr>
            <p:cNvPr id="119266" name="Rectangle 482"/>
            <p:cNvSpPr>
              <a:spLocks noChangeArrowheads="1"/>
            </p:cNvSpPr>
            <p:nvPr/>
          </p:nvSpPr>
          <p:spPr bwMode="auto">
            <a:xfrm>
              <a:off x="1032" y="1553"/>
              <a:ext cx="20" cy="85"/>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67" name="Rectangle 483"/>
            <p:cNvSpPr>
              <a:spLocks noChangeArrowheads="1"/>
            </p:cNvSpPr>
            <p:nvPr/>
          </p:nvSpPr>
          <p:spPr bwMode="auto">
            <a:xfrm>
              <a:off x="1066" y="1553"/>
              <a:ext cx="267" cy="115"/>
            </a:xfrm>
            <a:prstGeom prst="rect">
              <a:avLst/>
            </a:prstGeom>
            <a:noFill/>
            <a:ln w="9525">
              <a:noFill/>
              <a:miter lim="800000"/>
              <a:headEnd/>
              <a:tailEnd/>
            </a:ln>
          </p:spPr>
          <p:txBody>
            <a:bodyPr wrap="none" lIns="0" tIns="0" rIns="0" bIns="0">
              <a:spAutoFit/>
            </a:bodyPr>
            <a:lstStyle/>
            <a:p>
              <a:r>
                <a:rPr lang="en-US" sz="1200" b="0" dirty="0">
                  <a:solidFill>
                    <a:srgbClr val="000000"/>
                  </a:solidFill>
                </a:rPr>
                <a:t>LL1adj</a:t>
              </a:r>
              <a:endParaRPr lang="en-US" sz="1200" b="0" dirty="0"/>
            </a:p>
          </p:txBody>
        </p:sp>
        <p:sp>
          <p:nvSpPr>
            <p:cNvPr id="119268" name="Line 484"/>
            <p:cNvSpPr>
              <a:spLocks noChangeShapeType="1"/>
            </p:cNvSpPr>
            <p:nvPr/>
          </p:nvSpPr>
          <p:spPr bwMode="auto">
            <a:xfrm>
              <a:off x="761" y="1703"/>
              <a:ext cx="268" cy="2"/>
            </a:xfrm>
            <a:prstGeom prst="line">
              <a:avLst/>
            </a:prstGeom>
            <a:noFill/>
            <a:ln w="6350">
              <a:solidFill>
                <a:srgbClr val="FF00FF"/>
              </a:solidFill>
              <a:round/>
              <a:headEnd/>
              <a:tailEnd/>
            </a:ln>
          </p:spPr>
          <p:txBody>
            <a:bodyPr/>
            <a:lstStyle/>
            <a:p>
              <a:endParaRPr lang="en-US"/>
            </a:p>
          </p:txBody>
        </p:sp>
        <p:sp>
          <p:nvSpPr>
            <p:cNvPr id="119269" name="Line 485"/>
            <p:cNvSpPr>
              <a:spLocks noChangeShapeType="1"/>
            </p:cNvSpPr>
            <p:nvPr/>
          </p:nvSpPr>
          <p:spPr bwMode="auto">
            <a:xfrm>
              <a:off x="1029" y="1703"/>
              <a:ext cx="1" cy="94"/>
            </a:xfrm>
            <a:prstGeom prst="line">
              <a:avLst/>
            </a:prstGeom>
            <a:noFill/>
            <a:ln w="6350">
              <a:solidFill>
                <a:srgbClr val="FF00FF"/>
              </a:solidFill>
              <a:round/>
              <a:headEnd/>
              <a:tailEnd/>
            </a:ln>
          </p:spPr>
          <p:txBody>
            <a:bodyPr/>
            <a:lstStyle/>
            <a:p>
              <a:endParaRPr lang="en-US"/>
            </a:p>
          </p:txBody>
        </p:sp>
        <p:sp>
          <p:nvSpPr>
            <p:cNvPr id="119270" name="Line 486"/>
            <p:cNvSpPr>
              <a:spLocks noChangeShapeType="1"/>
            </p:cNvSpPr>
            <p:nvPr/>
          </p:nvSpPr>
          <p:spPr bwMode="auto">
            <a:xfrm flipH="1">
              <a:off x="761" y="1797"/>
              <a:ext cx="268" cy="1"/>
            </a:xfrm>
            <a:prstGeom prst="line">
              <a:avLst/>
            </a:prstGeom>
            <a:noFill/>
            <a:ln w="6350">
              <a:solidFill>
                <a:srgbClr val="FF00FF"/>
              </a:solidFill>
              <a:round/>
              <a:headEnd/>
              <a:tailEnd/>
            </a:ln>
          </p:spPr>
          <p:txBody>
            <a:bodyPr/>
            <a:lstStyle/>
            <a:p>
              <a:endParaRPr lang="en-US"/>
            </a:p>
          </p:txBody>
        </p:sp>
        <p:sp>
          <p:nvSpPr>
            <p:cNvPr id="119271" name="Line 487"/>
            <p:cNvSpPr>
              <a:spLocks noChangeShapeType="1"/>
            </p:cNvSpPr>
            <p:nvPr/>
          </p:nvSpPr>
          <p:spPr bwMode="auto">
            <a:xfrm flipV="1">
              <a:off x="761" y="1703"/>
              <a:ext cx="3" cy="94"/>
            </a:xfrm>
            <a:prstGeom prst="line">
              <a:avLst/>
            </a:prstGeom>
            <a:noFill/>
            <a:ln w="6350">
              <a:solidFill>
                <a:srgbClr val="FF00FF"/>
              </a:solidFill>
              <a:round/>
              <a:headEnd/>
              <a:tailEnd/>
            </a:ln>
          </p:spPr>
          <p:txBody>
            <a:bodyPr/>
            <a:lstStyle/>
            <a:p>
              <a:endParaRPr lang="en-US"/>
            </a:p>
          </p:txBody>
        </p:sp>
        <p:sp>
          <p:nvSpPr>
            <p:cNvPr id="119272" name="Rectangle 488"/>
            <p:cNvSpPr>
              <a:spLocks noChangeArrowheads="1"/>
            </p:cNvSpPr>
            <p:nvPr/>
          </p:nvSpPr>
          <p:spPr bwMode="auto">
            <a:xfrm>
              <a:off x="1032" y="1689"/>
              <a:ext cx="20" cy="87"/>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73" name="Rectangle 489"/>
            <p:cNvSpPr>
              <a:spLocks noChangeArrowheads="1"/>
            </p:cNvSpPr>
            <p:nvPr/>
          </p:nvSpPr>
          <p:spPr bwMode="auto">
            <a:xfrm>
              <a:off x="1066" y="1689"/>
              <a:ext cx="292" cy="115"/>
            </a:xfrm>
            <a:prstGeom prst="rect">
              <a:avLst/>
            </a:prstGeom>
            <a:noFill/>
            <a:ln w="9525">
              <a:noFill/>
              <a:miter lim="800000"/>
              <a:headEnd/>
              <a:tailEnd/>
            </a:ln>
          </p:spPr>
          <p:txBody>
            <a:bodyPr wrap="none" lIns="0" tIns="0" rIns="0" bIns="0">
              <a:spAutoFit/>
            </a:bodyPr>
            <a:lstStyle/>
            <a:p>
              <a:r>
                <a:rPr lang="en-US" sz="1200" b="0" dirty="0">
                  <a:solidFill>
                    <a:srgbClr val="000000"/>
                  </a:solidFill>
                </a:rPr>
                <a:t>LL2sed</a:t>
              </a:r>
              <a:endParaRPr lang="en-US" sz="1200" b="0" dirty="0"/>
            </a:p>
          </p:txBody>
        </p:sp>
        <p:sp>
          <p:nvSpPr>
            <p:cNvPr id="119274" name="Line 490"/>
            <p:cNvSpPr>
              <a:spLocks noChangeShapeType="1"/>
            </p:cNvSpPr>
            <p:nvPr/>
          </p:nvSpPr>
          <p:spPr bwMode="auto">
            <a:xfrm>
              <a:off x="761" y="1840"/>
              <a:ext cx="268" cy="1"/>
            </a:xfrm>
            <a:prstGeom prst="line">
              <a:avLst/>
            </a:prstGeom>
            <a:noFill/>
            <a:ln w="6350">
              <a:solidFill>
                <a:srgbClr val="808000"/>
              </a:solidFill>
              <a:round/>
              <a:headEnd/>
              <a:tailEnd/>
            </a:ln>
          </p:spPr>
          <p:txBody>
            <a:bodyPr/>
            <a:lstStyle/>
            <a:p>
              <a:endParaRPr lang="en-US"/>
            </a:p>
          </p:txBody>
        </p:sp>
        <p:sp>
          <p:nvSpPr>
            <p:cNvPr id="119275" name="Line 491"/>
            <p:cNvSpPr>
              <a:spLocks noChangeShapeType="1"/>
            </p:cNvSpPr>
            <p:nvPr/>
          </p:nvSpPr>
          <p:spPr bwMode="auto">
            <a:xfrm>
              <a:off x="1029" y="1840"/>
              <a:ext cx="1" cy="93"/>
            </a:xfrm>
            <a:prstGeom prst="line">
              <a:avLst/>
            </a:prstGeom>
            <a:noFill/>
            <a:ln w="6350">
              <a:solidFill>
                <a:srgbClr val="808000"/>
              </a:solidFill>
              <a:round/>
              <a:headEnd/>
              <a:tailEnd/>
            </a:ln>
          </p:spPr>
          <p:txBody>
            <a:bodyPr/>
            <a:lstStyle/>
            <a:p>
              <a:endParaRPr lang="en-US"/>
            </a:p>
          </p:txBody>
        </p:sp>
        <p:sp>
          <p:nvSpPr>
            <p:cNvPr id="119276" name="Line 492"/>
            <p:cNvSpPr>
              <a:spLocks noChangeShapeType="1"/>
            </p:cNvSpPr>
            <p:nvPr/>
          </p:nvSpPr>
          <p:spPr bwMode="auto">
            <a:xfrm flipH="1">
              <a:off x="761" y="1933"/>
              <a:ext cx="268" cy="1"/>
            </a:xfrm>
            <a:prstGeom prst="line">
              <a:avLst/>
            </a:prstGeom>
            <a:noFill/>
            <a:ln w="6350">
              <a:solidFill>
                <a:srgbClr val="808000"/>
              </a:solidFill>
              <a:round/>
              <a:headEnd/>
              <a:tailEnd/>
            </a:ln>
          </p:spPr>
          <p:txBody>
            <a:bodyPr/>
            <a:lstStyle/>
            <a:p>
              <a:endParaRPr lang="en-US"/>
            </a:p>
          </p:txBody>
        </p:sp>
        <p:sp>
          <p:nvSpPr>
            <p:cNvPr id="119277" name="Line 493"/>
            <p:cNvSpPr>
              <a:spLocks noChangeShapeType="1"/>
            </p:cNvSpPr>
            <p:nvPr/>
          </p:nvSpPr>
          <p:spPr bwMode="auto">
            <a:xfrm flipV="1">
              <a:off x="761" y="1840"/>
              <a:ext cx="3" cy="93"/>
            </a:xfrm>
            <a:prstGeom prst="line">
              <a:avLst/>
            </a:prstGeom>
            <a:noFill/>
            <a:ln w="6350">
              <a:solidFill>
                <a:srgbClr val="808000"/>
              </a:solidFill>
              <a:round/>
              <a:headEnd/>
              <a:tailEnd/>
            </a:ln>
          </p:spPr>
          <p:txBody>
            <a:bodyPr/>
            <a:lstStyle/>
            <a:p>
              <a:endParaRPr lang="en-US"/>
            </a:p>
          </p:txBody>
        </p:sp>
        <p:sp>
          <p:nvSpPr>
            <p:cNvPr id="119278" name="Rectangle 494"/>
            <p:cNvSpPr>
              <a:spLocks noChangeArrowheads="1"/>
            </p:cNvSpPr>
            <p:nvPr/>
          </p:nvSpPr>
          <p:spPr bwMode="auto">
            <a:xfrm>
              <a:off x="1032" y="1825"/>
              <a:ext cx="20" cy="86"/>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79" name="Rectangle 495"/>
            <p:cNvSpPr>
              <a:spLocks noChangeArrowheads="1"/>
            </p:cNvSpPr>
            <p:nvPr/>
          </p:nvSpPr>
          <p:spPr bwMode="auto">
            <a:xfrm>
              <a:off x="1066" y="1825"/>
              <a:ext cx="443" cy="115"/>
            </a:xfrm>
            <a:prstGeom prst="rect">
              <a:avLst/>
            </a:prstGeom>
            <a:noFill/>
            <a:ln w="9525">
              <a:noFill/>
              <a:miter lim="800000"/>
              <a:headEnd/>
              <a:tailEnd/>
            </a:ln>
          </p:spPr>
          <p:txBody>
            <a:bodyPr wrap="none" lIns="0" tIns="0" rIns="0" bIns="0">
              <a:spAutoFit/>
            </a:bodyPr>
            <a:lstStyle/>
            <a:p>
              <a:r>
                <a:rPr lang="en-US" sz="1200" b="0" dirty="0">
                  <a:solidFill>
                    <a:srgbClr val="000000"/>
                  </a:solidFill>
                </a:rPr>
                <a:t>LL2 Fe </a:t>
              </a:r>
              <a:r>
                <a:rPr lang="en-US" sz="1200" b="0" dirty="0" err="1">
                  <a:solidFill>
                    <a:srgbClr val="000000"/>
                  </a:solidFill>
                </a:rPr>
                <a:t>floc</a:t>
              </a:r>
              <a:endParaRPr lang="en-US" sz="1200" b="0" dirty="0"/>
            </a:p>
          </p:txBody>
        </p:sp>
        <p:sp>
          <p:nvSpPr>
            <p:cNvPr id="119280" name="Line 496"/>
            <p:cNvSpPr>
              <a:spLocks noChangeShapeType="1"/>
            </p:cNvSpPr>
            <p:nvPr/>
          </p:nvSpPr>
          <p:spPr bwMode="auto">
            <a:xfrm>
              <a:off x="761" y="1976"/>
              <a:ext cx="268" cy="1"/>
            </a:xfrm>
            <a:prstGeom prst="line">
              <a:avLst/>
            </a:prstGeom>
            <a:noFill/>
            <a:ln w="6350">
              <a:solidFill>
                <a:srgbClr val="000080"/>
              </a:solidFill>
              <a:round/>
              <a:headEnd/>
              <a:tailEnd/>
            </a:ln>
          </p:spPr>
          <p:txBody>
            <a:bodyPr/>
            <a:lstStyle/>
            <a:p>
              <a:endParaRPr lang="en-US"/>
            </a:p>
          </p:txBody>
        </p:sp>
        <p:sp>
          <p:nvSpPr>
            <p:cNvPr id="119281" name="Line 497"/>
            <p:cNvSpPr>
              <a:spLocks noChangeShapeType="1"/>
            </p:cNvSpPr>
            <p:nvPr/>
          </p:nvSpPr>
          <p:spPr bwMode="auto">
            <a:xfrm>
              <a:off x="1029" y="1976"/>
              <a:ext cx="1" cy="93"/>
            </a:xfrm>
            <a:prstGeom prst="line">
              <a:avLst/>
            </a:prstGeom>
            <a:noFill/>
            <a:ln w="6350">
              <a:solidFill>
                <a:srgbClr val="000080"/>
              </a:solidFill>
              <a:round/>
              <a:headEnd/>
              <a:tailEnd/>
            </a:ln>
          </p:spPr>
          <p:txBody>
            <a:bodyPr/>
            <a:lstStyle/>
            <a:p>
              <a:endParaRPr lang="en-US"/>
            </a:p>
          </p:txBody>
        </p:sp>
        <p:sp>
          <p:nvSpPr>
            <p:cNvPr id="119282" name="Line 498"/>
            <p:cNvSpPr>
              <a:spLocks noChangeShapeType="1"/>
            </p:cNvSpPr>
            <p:nvPr/>
          </p:nvSpPr>
          <p:spPr bwMode="auto">
            <a:xfrm flipH="1">
              <a:off x="761" y="2069"/>
              <a:ext cx="268" cy="1"/>
            </a:xfrm>
            <a:prstGeom prst="line">
              <a:avLst/>
            </a:prstGeom>
            <a:noFill/>
            <a:ln w="6350">
              <a:solidFill>
                <a:srgbClr val="000080"/>
              </a:solidFill>
              <a:round/>
              <a:headEnd/>
              <a:tailEnd/>
            </a:ln>
          </p:spPr>
          <p:txBody>
            <a:bodyPr/>
            <a:lstStyle/>
            <a:p>
              <a:endParaRPr lang="en-US"/>
            </a:p>
          </p:txBody>
        </p:sp>
        <p:sp>
          <p:nvSpPr>
            <p:cNvPr id="119283" name="Line 499"/>
            <p:cNvSpPr>
              <a:spLocks noChangeShapeType="1"/>
            </p:cNvSpPr>
            <p:nvPr/>
          </p:nvSpPr>
          <p:spPr bwMode="auto">
            <a:xfrm flipV="1">
              <a:off x="761" y="1976"/>
              <a:ext cx="3" cy="93"/>
            </a:xfrm>
            <a:prstGeom prst="line">
              <a:avLst/>
            </a:prstGeom>
            <a:noFill/>
            <a:ln w="6350">
              <a:solidFill>
                <a:srgbClr val="000080"/>
              </a:solidFill>
              <a:round/>
              <a:headEnd/>
              <a:tailEnd/>
            </a:ln>
          </p:spPr>
          <p:txBody>
            <a:bodyPr/>
            <a:lstStyle/>
            <a:p>
              <a:endParaRPr lang="en-US"/>
            </a:p>
          </p:txBody>
        </p:sp>
        <p:sp>
          <p:nvSpPr>
            <p:cNvPr id="119284" name="Rectangle 500"/>
            <p:cNvSpPr>
              <a:spLocks noChangeArrowheads="1"/>
            </p:cNvSpPr>
            <p:nvPr/>
          </p:nvSpPr>
          <p:spPr bwMode="auto">
            <a:xfrm>
              <a:off x="1032" y="1959"/>
              <a:ext cx="20" cy="86"/>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b="0"/>
            </a:p>
          </p:txBody>
        </p:sp>
        <p:sp>
          <p:nvSpPr>
            <p:cNvPr id="119285" name="Rectangle 501"/>
            <p:cNvSpPr>
              <a:spLocks noChangeArrowheads="1"/>
            </p:cNvSpPr>
            <p:nvPr/>
          </p:nvSpPr>
          <p:spPr bwMode="auto">
            <a:xfrm>
              <a:off x="1066" y="1959"/>
              <a:ext cx="218" cy="115"/>
            </a:xfrm>
            <a:prstGeom prst="rect">
              <a:avLst/>
            </a:prstGeom>
            <a:noFill/>
            <a:ln w="9525">
              <a:noFill/>
              <a:miter lim="800000"/>
              <a:headEnd/>
              <a:tailEnd/>
            </a:ln>
          </p:spPr>
          <p:txBody>
            <a:bodyPr wrap="none" lIns="0" tIns="0" rIns="0" bIns="0">
              <a:spAutoFit/>
            </a:bodyPr>
            <a:lstStyle/>
            <a:p>
              <a:r>
                <a:rPr lang="en-US" sz="1200" b="0" dirty="0" smtClean="0">
                  <a:solidFill>
                    <a:srgbClr val="000000"/>
                  </a:solidFill>
                </a:rPr>
                <a:t>algae</a:t>
              </a:r>
              <a:endParaRPr lang="en-US" sz="1200" b="0" dirty="0"/>
            </a:p>
          </p:txBody>
        </p:sp>
        <p:sp>
          <p:nvSpPr>
            <p:cNvPr id="119286" name="Rectangle 502"/>
            <p:cNvSpPr>
              <a:spLocks noChangeArrowheads="1"/>
            </p:cNvSpPr>
            <p:nvPr/>
          </p:nvSpPr>
          <p:spPr bwMode="auto">
            <a:xfrm>
              <a:off x="624" y="2970"/>
              <a:ext cx="1980" cy="38"/>
            </a:xfrm>
            <a:prstGeom prst="rect">
              <a:avLst/>
            </a:prstGeom>
            <a:solidFill>
              <a:srgbClr val="FFFF00">
                <a:alpha val="53999"/>
              </a:srgbClr>
            </a:solidFill>
            <a:ln w="9525">
              <a:noFill/>
              <a:miter lim="800000"/>
              <a:headEnd/>
              <a:tailEnd/>
            </a:ln>
            <a:effectLst/>
          </p:spPr>
          <p:txBody>
            <a:bodyPr wrap="none" anchor="ctr"/>
            <a:lstStyle/>
            <a:p>
              <a:endParaRPr lang="en-US"/>
            </a:p>
          </p:txBody>
        </p:sp>
      </p:grpSp>
      <p:grpSp>
        <p:nvGrpSpPr>
          <p:cNvPr id="3" name="Group 505"/>
          <p:cNvGrpSpPr>
            <a:grpSpLocks/>
          </p:cNvGrpSpPr>
          <p:nvPr/>
        </p:nvGrpSpPr>
        <p:grpSpPr bwMode="auto">
          <a:xfrm>
            <a:off x="195263" y="1166813"/>
            <a:ext cx="2117725" cy="2190750"/>
            <a:chOff x="4311" y="1017"/>
            <a:chExt cx="1331" cy="1476"/>
          </a:xfrm>
        </p:grpSpPr>
        <p:pic>
          <p:nvPicPr>
            <p:cNvPr id="118799" name="Picture 15" descr="Untitled art 5"/>
            <p:cNvPicPr>
              <a:picLocks noChangeAspect="1" noChangeArrowheads="1"/>
            </p:cNvPicPr>
            <p:nvPr/>
          </p:nvPicPr>
          <p:blipFill>
            <a:blip r:embed="rId4" cstate="print"/>
            <a:srcRect t="60983" r="54260"/>
            <a:stretch>
              <a:fillRect/>
            </a:stretch>
          </p:blipFill>
          <p:spPr bwMode="auto">
            <a:xfrm>
              <a:off x="4311" y="1017"/>
              <a:ext cx="1306" cy="1476"/>
            </a:xfrm>
            <a:prstGeom prst="rect">
              <a:avLst/>
            </a:prstGeom>
            <a:noFill/>
          </p:spPr>
        </p:pic>
        <p:sp>
          <p:nvSpPr>
            <p:cNvPr id="118800" name="Rectangle 16"/>
            <p:cNvSpPr>
              <a:spLocks noChangeArrowheads="1"/>
            </p:cNvSpPr>
            <p:nvPr/>
          </p:nvSpPr>
          <p:spPr bwMode="auto">
            <a:xfrm>
              <a:off x="5130" y="1446"/>
              <a:ext cx="468" cy="174"/>
            </a:xfrm>
            <a:prstGeom prst="rect">
              <a:avLst/>
            </a:prstGeom>
            <a:solidFill>
              <a:schemeClr val="bg1"/>
            </a:solidFill>
            <a:ln w="9525">
              <a:noFill/>
              <a:miter lim="800000"/>
              <a:headEnd/>
              <a:tailEnd/>
            </a:ln>
            <a:effectLst/>
          </p:spPr>
          <p:txBody>
            <a:bodyPr wrap="none" anchor="ctr"/>
            <a:lstStyle/>
            <a:p>
              <a:endParaRPr lang="en-US"/>
            </a:p>
          </p:txBody>
        </p:sp>
        <p:sp>
          <p:nvSpPr>
            <p:cNvPr id="118801" name="Rectangle 17"/>
            <p:cNvSpPr>
              <a:spLocks noChangeArrowheads="1"/>
            </p:cNvSpPr>
            <p:nvPr/>
          </p:nvSpPr>
          <p:spPr bwMode="auto">
            <a:xfrm>
              <a:off x="4926" y="2178"/>
              <a:ext cx="516" cy="174"/>
            </a:xfrm>
            <a:prstGeom prst="rect">
              <a:avLst/>
            </a:prstGeom>
            <a:solidFill>
              <a:schemeClr val="bg1"/>
            </a:solidFill>
            <a:ln w="9525">
              <a:noFill/>
              <a:miter lim="800000"/>
              <a:headEnd/>
              <a:tailEnd/>
            </a:ln>
            <a:effectLst/>
          </p:spPr>
          <p:txBody>
            <a:bodyPr wrap="none" anchor="ctr"/>
            <a:lstStyle/>
            <a:p>
              <a:endParaRPr lang="en-US"/>
            </a:p>
          </p:txBody>
        </p:sp>
        <p:sp>
          <p:nvSpPr>
            <p:cNvPr id="118802" name="Text Box 18"/>
            <p:cNvSpPr txBox="1">
              <a:spLocks noChangeArrowheads="1"/>
            </p:cNvSpPr>
            <p:nvPr/>
          </p:nvSpPr>
          <p:spPr bwMode="auto">
            <a:xfrm>
              <a:off x="5168" y="1435"/>
              <a:ext cx="301" cy="206"/>
            </a:xfrm>
            <a:prstGeom prst="rect">
              <a:avLst/>
            </a:prstGeom>
            <a:noFill/>
            <a:ln w="9525">
              <a:noFill/>
              <a:miter lim="800000"/>
              <a:headEnd/>
              <a:tailEnd/>
            </a:ln>
            <a:effectLst/>
          </p:spPr>
          <p:txBody>
            <a:bodyPr wrap="none">
              <a:spAutoFit/>
            </a:bodyPr>
            <a:lstStyle/>
            <a:p>
              <a:r>
                <a:rPr lang="en-US" sz="1400" b="0"/>
                <a:t>LL2</a:t>
              </a:r>
            </a:p>
          </p:txBody>
        </p:sp>
        <p:sp>
          <p:nvSpPr>
            <p:cNvPr id="118804" name="Rectangle 20"/>
            <p:cNvSpPr>
              <a:spLocks noChangeArrowheads="1"/>
            </p:cNvSpPr>
            <p:nvPr/>
          </p:nvSpPr>
          <p:spPr bwMode="auto">
            <a:xfrm>
              <a:off x="5142" y="1974"/>
              <a:ext cx="438" cy="174"/>
            </a:xfrm>
            <a:prstGeom prst="rect">
              <a:avLst/>
            </a:prstGeom>
            <a:solidFill>
              <a:schemeClr val="bg1"/>
            </a:solidFill>
            <a:ln w="9525">
              <a:noFill/>
              <a:miter lim="800000"/>
              <a:headEnd/>
              <a:tailEnd/>
            </a:ln>
            <a:effectLst/>
          </p:spPr>
          <p:txBody>
            <a:bodyPr wrap="none" anchor="ctr"/>
            <a:lstStyle/>
            <a:p>
              <a:endParaRPr lang="en-US"/>
            </a:p>
          </p:txBody>
        </p:sp>
        <p:sp>
          <p:nvSpPr>
            <p:cNvPr id="118805" name="Rectangle 21"/>
            <p:cNvSpPr>
              <a:spLocks noChangeArrowheads="1"/>
            </p:cNvSpPr>
            <p:nvPr/>
          </p:nvSpPr>
          <p:spPr bwMode="auto">
            <a:xfrm>
              <a:off x="4392" y="2064"/>
              <a:ext cx="438" cy="174"/>
            </a:xfrm>
            <a:prstGeom prst="rect">
              <a:avLst/>
            </a:prstGeom>
            <a:solidFill>
              <a:schemeClr val="bg1"/>
            </a:solidFill>
            <a:ln w="9525">
              <a:noFill/>
              <a:miter lim="800000"/>
              <a:headEnd/>
              <a:tailEnd/>
            </a:ln>
            <a:effectLst/>
          </p:spPr>
          <p:txBody>
            <a:bodyPr wrap="none" anchor="ctr"/>
            <a:lstStyle/>
            <a:p>
              <a:endParaRPr lang="en-US"/>
            </a:p>
          </p:txBody>
        </p:sp>
        <p:sp>
          <p:nvSpPr>
            <p:cNvPr id="118806" name="Line 22"/>
            <p:cNvSpPr>
              <a:spLocks noChangeShapeType="1"/>
            </p:cNvSpPr>
            <p:nvPr/>
          </p:nvSpPr>
          <p:spPr bwMode="auto">
            <a:xfrm>
              <a:off x="5040" y="1470"/>
              <a:ext cx="168" cy="48"/>
            </a:xfrm>
            <a:prstGeom prst="line">
              <a:avLst/>
            </a:prstGeom>
            <a:noFill/>
            <a:ln w="9525">
              <a:solidFill>
                <a:schemeClr val="tx1"/>
              </a:solidFill>
              <a:round/>
              <a:headEnd/>
              <a:tailEnd/>
            </a:ln>
            <a:effectLst/>
          </p:spPr>
          <p:txBody>
            <a:bodyPr/>
            <a:lstStyle/>
            <a:p>
              <a:endParaRPr lang="en-US"/>
            </a:p>
          </p:txBody>
        </p:sp>
        <p:sp>
          <p:nvSpPr>
            <p:cNvPr id="118807" name="Line 23"/>
            <p:cNvSpPr>
              <a:spLocks noChangeShapeType="1"/>
            </p:cNvSpPr>
            <p:nvPr/>
          </p:nvSpPr>
          <p:spPr bwMode="auto">
            <a:xfrm>
              <a:off x="4962" y="2118"/>
              <a:ext cx="222" cy="18"/>
            </a:xfrm>
            <a:prstGeom prst="line">
              <a:avLst/>
            </a:prstGeom>
            <a:noFill/>
            <a:ln w="9525">
              <a:solidFill>
                <a:schemeClr val="tx1"/>
              </a:solidFill>
              <a:round/>
              <a:headEnd/>
              <a:tailEnd/>
            </a:ln>
            <a:effectLst/>
          </p:spPr>
          <p:txBody>
            <a:bodyPr/>
            <a:lstStyle/>
            <a:p>
              <a:endParaRPr lang="en-US"/>
            </a:p>
          </p:txBody>
        </p:sp>
        <p:sp>
          <p:nvSpPr>
            <p:cNvPr id="118803" name="Text Box 19"/>
            <p:cNvSpPr txBox="1">
              <a:spLocks noChangeArrowheads="1"/>
            </p:cNvSpPr>
            <p:nvPr/>
          </p:nvSpPr>
          <p:spPr bwMode="auto">
            <a:xfrm>
              <a:off x="5192" y="2041"/>
              <a:ext cx="450" cy="348"/>
            </a:xfrm>
            <a:prstGeom prst="rect">
              <a:avLst/>
            </a:prstGeom>
            <a:solidFill>
              <a:schemeClr val="bg1"/>
            </a:solidFill>
            <a:ln w="9525">
              <a:noFill/>
              <a:miter lim="800000"/>
              <a:headEnd/>
              <a:tailEnd/>
            </a:ln>
            <a:effectLst/>
          </p:spPr>
          <p:txBody>
            <a:bodyPr wrap="none">
              <a:spAutoFit/>
            </a:bodyPr>
            <a:lstStyle/>
            <a:p>
              <a:r>
                <a:rPr lang="en-US" sz="1400" b="0"/>
                <a:t>LL1</a:t>
              </a:r>
            </a:p>
            <a:p>
              <a:r>
                <a:rPr lang="en-US" sz="1400" b="0"/>
                <a:t>LL1adj</a:t>
              </a:r>
            </a:p>
          </p:txBody>
        </p:sp>
        <p:sp>
          <p:nvSpPr>
            <p:cNvPr id="119287" name="Text Box 503"/>
            <p:cNvSpPr txBox="1">
              <a:spLocks noChangeArrowheads="1"/>
            </p:cNvSpPr>
            <p:nvPr/>
          </p:nvSpPr>
          <p:spPr bwMode="auto">
            <a:xfrm>
              <a:off x="4886" y="2257"/>
              <a:ext cx="363" cy="205"/>
            </a:xfrm>
            <a:prstGeom prst="rect">
              <a:avLst/>
            </a:prstGeom>
            <a:solidFill>
              <a:schemeClr val="bg1"/>
            </a:solidFill>
            <a:ln w="9525">
              <a:noFill/>
              <a:miter lim="800000"/>
              <a:headEnd/>
              <a:tailEnd/>
            </a:ln>
            <a:effectLst/>
          </p:spPr>
          <p:txBody>
            <a:bodyPr wrap="none">
              <a:spAutoFit/>
            </a:bodyPr>
            <a:lstStyle/>
            <a:p>
              <a:r>
                <a:rPr lang="en-US" sz="1400" b="0"/>
                <a:t>LL10</a:t>
              </a:r>
            </a:p>
          </p:txBody>
        </p:sp>
        <p:sp>
          <p:nvSpPr>
            <p:cNvPr id="119288" name="Line 504"/>
            <p:cNvSpPr>
              <a:spLocks noChangeShapeType="1"/>
            </p:cNvSpPr>
            <p:nvPr/>
          </p:nvSpPr>
          <p:spPr bwMode="auto">
            <a:xfrm>
              <a:off x="4914" y="2160"/>
              <a:ext cx="120" cy="108"/>
            </a:xfrm>
            <a:prstGeom prst="line">
              <a:avLst/>
            </a:prstGeom>
            <a:noFill/>
            <a:ln w="9525">
              <a:solidFill>
                <a:schemeClr val="tx1"/>
              </a:solidFill>
              <a:round/>
              <a:headEnd/>
              <a:tailEnd/>
            </a:ln>
            <a:effectLst/>
          </p:spPr>
          <p:txBody>
            <a:bodyPr/>
            <a:lstStyle/>
            <a:p>
              <a:endParaRPr lang="en-US"/>
            </a:p>
          </p:txBody>
        </p:sp>
      </p:grpSp>
      <p:pic>
        <p:nvPicPr>
          <p:cNvPr id="119290" name="Picture 506"/>
          <p:cNvPicPr>
            <a:picLocks noChangeAspect="1" noChangeArrowheads="1"/>
          </p:cNvPicPr>
          <p:nvPr/>
        </p:nvPicPr>
        <p:blipFill>
          <a:blip r:embed="rId5" cstate="print"/>
          <a:srcRect/>
          <a:stretch>
            <a:fillRect/>
          </a:stretch>
        </p:blipFill>
        <p:spPr bwMode="auto">
          <a:xfrm>
            <a:off x="2320925" y="2728913"/>
            <a:ext cx="2005013" cy="1503362"/>
          </a:xfrm>
          <a:prstGeom prst="rect">
            <a:avLst/>
          </a:prstGeom>
          <a:noFill/>
          <a:ln w="9525">
            <a:noFill/>
            <a:miter lim="800000"/>
            <a:headEnd/>
            <a:tailEnd/>
          </a:ln>
          <a:effectLst/>
        </p:spPr>
      </p:pic>
      <p:pic>
        <p:nvPicPr>
          <p:cNvPr id="119291" name="Picture 507"/>
          <p:cNvPicPr>
            <a:picLocks noChangeAspect="1" noChangeArrowheads="1"/>
          </p:cNvPicPr>
          <p:nvPr/>
        </p:nvPicPr>
        <p:blipFill>
          <a:blip r:embed="rId6" cstate="print"/>
          <a:srcRect/>
          <a:stretch>
            <a:fillRect/>
          </a:stretch>
        </p:blipFill>
        <p:spPr bwMode="auto">
          <a:xfrm>
            <a:off x="203200" y="3382963"/>
            <a:ext cx="2147888" cy="1611312"/>
          </a:xfrm>
          <a:prstGeom prst="rect">
            <a:avLst/>
          </a:prstGeom>
          <a:noFill/>
          <a:ln w="9525">
            <a:noFill/>
            <a:miter lim="800000"/>
            <a:headEnd/>
            <a:tailEnd/>
          </a:ln>
          <a:effectLst/>
        </p:spPr>
      </p:pic>
      <p:sp>
        <p:nvSpPr>
          <p:cNvPr id="119292" name="Text Box 508"/>
          <p:cNvSpPr txBox="1">
            <a:spLocks noChangeArrowheads="1"/>
          </p:cNvSpPr>
          <p:nvPr/>
        </p:nvSpPr>
        <p:spPr bwMode="auto">
          <a:xfrm>
            <a:off x="4736814" y="4491383"/>
            <a:ext cx="4019627" cy="338554"/>
          </a:xfrm>
          <a:prstGeom prst="rect">
            <a:avLst/>
          </a:prstGeom>
          <a:noFill/>
          <a:ln w="9525">
            <a:noFill/>
            <a:miter lim="800000"/>
            <a:headEnd/>
            <a:tailEnd/>
          </a:ln>
          <a:effectLst/>
        </p:spPr>
        <p:txBody>
          <a:bodyPr wrap="none">
            <a:spAutoFit/>
          </a:bodyPr>
          <a:lstStyle/>
          <a:p>
            <a:r>
              <a:rPr lang="en-US" sz="1600" i="1" dirty="0" smtClean="0"/>
              <a:t>Foster et al, USGS Open File Report 2009-1268</a:t>
            </a:r>
            <a:endParaRPr lang="en-US" sz="1600" i="1" dirty="0"/>
          </a:p>
        </p:txBody>
      </p:sp>
      <p:sp>
        <p:nvSpPr>
          <p:cNvPr id="119293" name="Text Box 509"/>
          <p:cNvSpPr txBox="1">
            <a:spLocks noChangeArrowheads="1"/>
          </p:cNvSpPr>
          <p:nvPr/>
        </p:nvSpPr>
        <p:spPr bwMode="auto">
          <a:xfrm>
            <a:off x="298450" y="3427413"/>
            <a:ext cx="717550" cy="641350"/>
          </a:xfrm>
          <a:prstGeom prst="rect">
            <a:avLst/>
          </a:prstGeom>
          <a:noFill/>
          <a:ln w="9525">
            <a:noFill/>
            <a:miter lim="800000"/>
            <a:headEnd/>
            <a:tailEnd/>
          </a:ln>
          <a:effectLst/>
        </p:spPr>
        <p:txBody>
          <a:bodyPr wrap="none">
            <a:spAutoFit/>
          </a:bodyPr>
          <a:lstStyle/>
          <a:p>
            <a:r>
              <a:rPr lang="en-US">
                <a:solidFill>
                  <a:schemeClr val="bg1"/>
                </a:solidFill>
              </a:rPr>
              <a:t>LL1</a:t>
            </a:r>
          </a:p>
          <a:p>
            <a:r>
              <a:rPr lang="en-US">
                <a:solidFill>
                  <a:schemeClr val="bg1"/>
                </a:solidFill>
              </a:rPr>
              <a:t>LL10</a:t>
            </a:r>
          </a:p>
        </p:txBody>
      </p:sp>
      <p:sp>
        <p:nvSpPr>
          <p:cNvPr id="119294" name="Text Box 510"/>
          <p:cNvSpPr txBox="1">
            <a:spLocks noChangeArrowheads="1"/>
          </p:cNvSpPr>
          <p:nvPr/>
        </p:nvSpPr>
        <p:spPr bwMode="auto">
          <a:xfrm>
            <a:off x="2384425" y="2770188"/>
            <a:ext cx="1238250" cy="366712"/>
          </a:xfrm>
          <a:prstGeom prst="rect">
            <a:avLst/>
          </a:prstGeom>
          <a:noFill/>
          <a:ln w="9525">
            <a:noFill/>
            <a:miter lim="800000"/>
            <a:headEnd/>
            <a:tailEnd/>
          </a:ln>
          <a:effectLst/>
        </p:spPr>
        <p:txBody>
          <a:bodyPr wrap="none">
            <a:spAutoFit/>
          </a:bodyPr>
          <a:lstStyle/>
          <a:p>
            <a:r>
              <a:rPr lang="en-US">
                <a:solidFill>
                  <a:schemeClr val="bg1"/>
                </a:solidFill>
              </a:rPr>
              <a:t>LL2 algae</a:t>
            </a:r>
          </a:p>
        </p:txBody>
      </p:sp>
      <p:sp>
        <p:nvSpPr>
          <p:cNvPr id="119295" name="Text Box 511"/>
          <p:cNvSpPr txBox="1">
            <a:spLocks noChangeArrowheads="1"/>
          </p:cNvSpPr>
          <p:nvPr/>
        </p:nvSpPr>
        <p:spPr bwMode="auto">
          <a:xfrm>
            <a:off x="2365375" y="2255838"/>
            <a:ext cx="1327150" cy="366712"/>
          </a:xfrm>
          <a:prstGeom prst="rect">
            <a:avLst/>
          </a:prstGeom>
          <a:noFill/>
          <a:ln w="9525">
            <a:noFill/>
            <a:miter lim="800000"/>
            <a:headEnd/>
            <a:tailEnd/>
          </a:ln>
          <a:effectLst/>
        </p:spPr>
        <p:txBody>
          <a:bodyPr wrap="none">
            <a:spAutoFit/>
          </a:bodyPr>
          <a:lstStyle/>
          <a:p>
            <a:r>
              <a:rPr lang="en-US" dirty="0">
                <a:solidFill>
                  <a:schemeClr val="bg1"/>
                </a:solidFill>
              </a:rPr>
              <a:t>LL2 </a:t>
            </a:r>
            <a:r>
              <a:rPr lang="en-US" dirty="0" err="1">
                <a:solidFill>
                  <a:schemeClr val="bg1"/>
                </a:solidFill>
              </a:rPr>
              <a:t>fe</a:t>
            </a:r>
            <a:r>
              <a:rPr lang="en-US" dirty="0">
                <a:solidFill>
                  <a:schemeClr val="bg1"/>
                </a:solidFill>
              </a:rPr>
              <a:t> </a:t>
            </a:r>
            <a:r>
              <a:rPr lang="en-US" dirty="0" err="1">
                <a:solidFill>
                  <a:schemeClr val="bg1"/>
                </a:solidFill>
              </a:rPr>
              <a:t>floc</a:t>
            </a:r>
            <a:endParaRPr lang="en-US" dirty="0">
              <a:solidFill>
                <a:schemeClr val="bg1"/>
              </a:solidFill>
            </a:endParaRPr>
          </a:p>
        </p:txBody>
      </p:sp>
      <p:pic>
        <p:nvPicPr>
          <p:cNvPr id="119296" name="Picture 512"/>
          <p:cNvPicPr>
            <a:picLocks noChangeAspect="1" noChangeArrowheads="1"/>
          </p:cNvPicPr>
          <p:nvPr/>
        </p:nvPicPr>
        <p:blipFill>
          <a:blip r:embed="rId7" cstate="print"/>
          <a:srcRect/>
          <a:stretch>
            <a:fillRect/>
          </a:stretch>
        </p:blipFill>
        <p:spPr bwMode="auto">
          <a:xfrm>
            <a:off x="2322513" y="4067175"/>
            <a:ext cx="2006600" cy="2674938"/>
          </a:xfrm>
          <a:prstGeom prst="rect">
            <a:avLst/>
          </a:prstGeom>
          <a:noFill/>
          <a:ln w="9525">
            <a:noFill/>
            <a:miter lim="800000"/>
            <a:headEnd/>
            <a:tailEnd/>
          </a:ln>
          <a:effectLst/>
        </p:spPr>
      </p:pic>
      <p:sp>
        <p:nvSpPr>
          <p:cNvPr id="119298" name="Text Box 514"/>
          <p:cNvSpPr txBox="1">
            <a:spLocks noChangeArrowheads="1"/>
          </p:cNvSpPr>
          <p:nvPr/>
        </p:nvSpPr>
        <p:spPr bwMode="auto">
          <a:xfrm>
            <a:off x="2346325" y="4094163"/>
            <a:ext cx="984250" cy="366712"/>
          </a:xfrm>
          <a:prstGeom prst="rect">
            <a:avLst/>
          </a:prstGeom>
          <a:noFill/>
          <a:ln w="9525">
            <a:noFill/>
            <a:miter lim="800000"/>
            <a:headEnd/>
            <a:tailEnd/>
          </a:ln>
          <a:effectLst/>
        </p:spPr>
        <p:txBody>
          <a:bodyPr wrap="none">
            <a:spAutoFit/>
          </a:bodyPr>
          <a:lstStyle/>
          <a:p>
            <a:r>
              <a:rPr lang="en-US">
                <a:solidFill>
                  <a:schemeClr val="bg1"/>
                </a:solidFill>
              </a:rPr>
              <a:t>LL1 adj</a:t>
            </a:r>
          </a:p>
        </p:txBody>
      </p:sp>
      <p:sp>
        <p:nvSpPr>
          <p:cNvPr id="335" name="TextBox 334"/>
          <p:cNvSpPr txBox="1"/>
          <p:nvPr/>
        </p:nvSpPr>
        <p:spPr>
          <a:xfrm>
            <a:off x="5747657" y="1449977"/>
            <a:ext cx="184731" cy="369332"/>
          </a:xfrm>
          <a:prstGeom prst="rect">
            <a:avLst/>
          </a:prstGeom>
          <a:noFill/>
        </p:spPr>
        <p:txBody>
          <a:bodyPr wrap="none" rtlCol="0">
            <a:spAutoFit/>
          </a:bodyPr>
          <a:lstStyle/>
          <a:p>
            <a:endParaRPr lang="en-US" dirty="0"/>
          </a:p>
        </p:txBody>
      </p:sp>
      <p:grpSp>
        <p:nvGrpSpPr>
          <p:cNvPr id="4" name="Group 343"/>
          <p:cNvGrpSpPr/>
          <p:nvPr/>
        </p:nvGrpSpPr>
        <p:grpSpPr>
          <a:xfrm>
            <a:off x="2301875" y="1181100"/>
            <a:ext cx="2066924" cy="1552020"/>
            <a:chOff x="5299075" y="5308600"/>
            <a:chExt cx="2066924" cy="1552020"/>
          </a:xfrm>
        </p:grpSpPr>
        <p:pic>
          <p:nvPicPr>
            <p:cNvPr id="342" name="Picture 341" descr="LostLake 013.jpg"/>
            <p:cNvPicPr>
              <a:picLocks noChangeAspect="1"/>
            </p:cNvPicPr>
            <p:nvPr/>
          </p:nvPicPr>
          <p:blipFill>
            <a:blip r:embed="rId8" cstate="print"/>
            <a:stretch>
              <a:fillRect/>
            </a:stretch>
          </p:blipFill>
          <p:spPr>
            <a:xfrm>
              <a:off x="5300132" y="5308600"/>
              <a:ext cx="2065867" cy="1549400"/>
            </a:xfrm>
            <a:prstGeom prst="rect">
              <a:avLst/>
            </a:prstGeom>
          </p:spPr>
        </p:pic>
        <p:sp>
          <p:nvSpPr>
            <p:cNvPr id="343" name="Text Box 511"/>
            <p:cNvSpPr txBox="1">
              <a:spLocks noChangeArrowheads="1"/>
            </p:cNvSpPr>
            <p:nvPr/>
          </p:nvSpPr>
          <p:spPr bwMode="auto">
            <a:xfrm>
              <a:off x="5299075" y="6491288"/>
              <a:ext cx="1672253" cy="369332"/>
            </a:xfrm>
            <a:prstGeom prst="rect">
              <a:avLst/>
            </a:prstGeom>
            <a:noFill/>
            <a:ln w="9525">
              <a:noFill/>
              <a:miter lim="800000"/>
              <a:headEnd/>
              <a:tailEnd/>
            </a:ln>
            <a:effectLst/>
          </p:spPr>
          <p:txBody>
            <a:bodyPr wrap="none">
              <a:spAutoFit/>
            </a:bodyPr>
            <a:lstStyle/>
            <a:p>
              <a:r>
                <a:rPr lang="en-US" dirty="0"/>
                <a:t>LL2 </a:t>
              </a:r>
              <a:r>
                <a:rPr lang="en-US" dirty="0" smtClean="0"/>
                <a:t>sediment</a:t>
              </a:r>
              <a:endParaRPr lang="en-US" dirty="0"/>
            </a:p>
          </p:txBody>
        </p:sp>
      </p:grpSp>
      <p:pic>
        <p:nvPicPr>
          <p:cNvPr id="340" name="Picture 2" descr="USGS - science for a changing world">
            <a:hlinkClick r:id="rId9"/>
          </p:cNvPr>
          <p:cNvPicPr>
            <a:picLocks noChangeAspect="1" noChangeArrowheads="1"/>
          </p:cNvPicPr>
          <p:nvPr/>
        </p:nvPicPr>
        <p:blipFill>
          <a:blip r:embed="rId10" cstate="print"/>
          <a:srcRect/>
          <a:stretch>
            <a:fillRect/>
          </a:stretch>
        </p:blipFill>
        <p:spPr bwMode="auto">
          <a:xfrm>
            <a:off x="7699728" y="38100"/>
            <a:ext cx="1444272" cy="584200"/>
          </a:xfrm>
          <a:prstGeom prst="rect">
            <a:avLst/>
          </a:prstGeom>
          <a:noFill/>
        </p:spPr>
      </p:pic>
      <p:sp>
        <p:nvSpPr>
          <p:cNvPr id="341" name="TextBox 340"/>
          <p:cNvSpPr txBox="1"/>
          <p:nvPr/>
        </p:nvSpPr>
        <p:spPr>
          <a:xfrm>
            <a:off x="4776716" y="4803423"/>
            <a:ext cx="3971497" cy="1200329"/>
          </a:xfrm>
          <a:prstGeom prst="rect">
            <a:avLst/>
          </a:prstGeom>
          <a:noFill/>
        </p:spPr>
        <p:txBody>
          <a:bodyPr wrap="square" rtlCol="0">
            <a:spAutoFit/>
          </a:bodyPr>
          <a:lstStyle/>
          <a:p>
            <a:r>
              <a:rPr lang="en-US" dirty="0" smtClean="0"/>
              <a:t>Biogenic Fe-(hydroxide) accumulates arsenic to levels several times to orders of magnitude greater than the original mine </a:t>
            </a:r>
            <a:r>
              <a:rPr lang="en-US" dirty="0" err="1" smtClean="0"/>
              <a:t>tailngs</a:t>
            </a:r>
            <a:r>
              <a:rPr lang="en-US" dirty="0" smtClean="0"/>
              <a:t> (yellow horizontal line)</a:t>
            </a:r>
            <a:endParaRPr lang="en-US" dirty="0"/>
          </a:p>
        </p:txBody>
      </p:sp>
      <p:pic>
        <p:nvPicPr>
          <p:cNvPr id="202" name="Picture 6" descr="USGS_color_1inch"/>
          <p:cNvPicPr>
            <a:picLocks noChangeAspect="1" noChangeArrowheads="1"/>
          </p:cNvPicPr>
          <p:nvPr/>
        </p:nvPicPr>
        <p:blipFill>
          <a:blip r:embed="rId11"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pPr algn="l"/>
            <a:r>
              <a:rPr lang="en-US"/>
              <a:t>Monitoring the performance of a natural passive bioreactor</a:t>
            </a:r>
          </a:p>
        </p:txBody>
      </p:sp>
      <p:grpSp>
        <p:nvGrpSpPr>
          <p:cNvPr id="2" name="Group 140"/>
          <p:cNvGrpSpPr>
            <a:grpSpLocks/>
          </p:cNvGrpSpPr>
          <p:nvPr/>
        </p:nvGrpSpPr>
        <p:grpSpPr bwMode="auto">
          <a:xfrm>
            <a:off x="5924550" y="908050"/>
            <a:ext cx="2903538" cy="2570163"/>
            <a:chOff x="3906" y="422"/>
            <a:chExt cx="1829" cy="1619"/>
          </a:xfrm>
        </p:grpSpPr>
        <p:pic>
          <p:nvPicPr>
            <p:cNvPr id="151688" name="Picture 136" descr="Untitled art 5"/>
            <p:cNvPicPr>
              <a:picLocks noChangeAspect="1" noChangeArrowheads="1"/>
            </p:cNvPicPr>
            <p:nvPr/>
          </p:nvPicPr>
          <p:blipFill>
            <a:blip r:embed="rId3" cstate="print"/>
            <a:srcRect l="6120" t="77747" r="71764" b="4326"/>
            <a:stretch>
              <a:fillRect/>
            </a:stretch>
          </p:blipFill>
          <p:spPr bwMode="auto">
            <a:xfrm>
              <a:off x="4051" y="422"/>
              <a:ext cx="1522" cy="1525"/>
            </a:xfrm>
            <a:prstGeom prst="rect">
              <a:avLst/>
            </a:prstGeom>
            <a:noFill/>
          </p:spPr>
        </p:pic>
        <p:sp>
          <p:nvSpPr>
            <p:cNvPr id="151687" name="Text Box 135"/>
            <p:cNvSpPr txBox="1">
              <a:spLocks noChangeArrowheads="1"/>
            </p:cNvSpPr>
            <p:nvPr/>
          </p:nvSpPr>
          <p:spPr bwMode="auto">
            <a:xfrm>
              <a:off x="5133" y="1637"/>
              <a:ext cx="602" cy="404"/>
            </a:xfrm>
            <a:prstGeom prst="rect">
              <a:avLst/>
            </a:prstGeom>
            <a:solidFill>
              <a:schemeClr val="bg1"/>
            </a:solidFill>
            <a:ln w="9525">
              <a:noFill/>
              <a:miter lim="800000"/>
              <a:headEnd/>
              <a:tailEnd/>
            </a:ln>
            <a:effectLst/>
          </p:spPr>
          <p:txBody>
            <a:bodyPr>
              <a:spAutoFit/>
            </a:bodyPr>
            <a:lstStyle/>
            <a:p>
              <a:r>
                <a:rPr lang="en-US"/>
                <a:t>LL1 </a:t>
              </a:r>
            </a:p>
            <a:p>
              <a:r>
                <a:rPr lang="en-US"/>
                <a:t>LL10</a:t>
              </a:r>
            </a:p>
          </p:txBody>
        </p:sp>
        <p:sp>
          <p:nvSpPr>
            <p:cNvPr id="151689" name="Line 137"/>
            <p:cNvSpPr>
              <a:spLocks noChangeShapeType="1"/>
            </p:cNvSpPr>
            <p:nvPr/>
          </p:nvSpPr>
          <p:spPr bwMode="auto">
            <a:xfrm flipH="1" flipV="1">
              <a:off x="5172" y="1464"/>
              <a:ext cx="138" cy="216"/>
            </a:xfrm>
            <a:prstGeom prst="line">
              <a:avLst/>
            </a:prstGeom>
            <a:noFill/>
            <a:ln w="19050">
              <a:solidFill>
                <a:srgbClr val="FF0000"/>
              </a:solidFill>
              <a:round/>
              <a:headEnd/>
              <a:tailEnd/>
            </a:ln>
            <a:effectLst/>
          </p:spPr>
          <p:txBody>
            <a:bodyPr/>
            <a:lstStyle/>
            <a:p>
              <a:endParaRPr lang="en-US"/>
            </a:p>
          </p:txBody>
        </p:sp>
        <p:sp>
          <p:nvSpPr>
            <p:cNvPr id="151690" name="Line 138"/>
            <p:cNvSpPr>
              <a:spLocks noChangeShapeType="1"/>
            </p:cNvSpPr>
            <p:nvPr/>
          </p:nvSpPr>
          <p:spPr bwMode="auto">
            <a:xfrm flipH="1" flipV="1">
              <a:off x="5094" y="1602"/>
              <a:ext cx="84" cy="228"/>
            </a:xfrm>
            <a:prstGeom prst="line">
              <a:avLst/>
            </a:prstGeom>
            <a:noFill/>
            <a:ln w="19050">
              <a:solidFill>
                <a:srgbClr val="FF0000"/>
              </a:solidFill>
              <a:round/>
              <a:headEnd/>
              <a:tailEnd/>
            </a:ln>
            <a:effectLst/>
          </p:spPr>
          <p:txBody>
            <a:bodyPr/>
            <a:lstStyle/>
            <a:p>
              <a:endParaRPr lang="en-US"/>
            </a:p>
          </p:txBody>
        </p:sp>
        <p:sp>
          <p:nvSpPr>
            <p:cNvPr id="151691" name="Rectangle 139"/>
            <p:cNvSpPr>
              <a:spLocks noChangeArrowheads="1"/>
            </p:cNvSpPr>
            <p:nvPr/>
          </p:nvSpPr>
          <p:spPr bwMode="auto">
            <a:xfrm>
              <a:off x="3906" y="1302"/>
              <a:ext cx="966" cy="402"/>
            </a:xfrm>
            <a:prstGeom prst="rect">
              <a:avLst/>
            </a:prstGeom>
            <a:solidFill>
              <a:schemeClr val="bg1"/>
            </a:solidFill>
            <a:ln w="9525">
              <a:noFill/>
              <a:miter lim="800000"/>
              <a:headEnd/>
              <a:tailEnd/>
            </a:ln>
            <a:effectLst/>
          </p:spPr>
          <p:txBody>
            <a:bodyPr wrap="none" anchor="ctr"/>
            <a:lstStyle/>
            <a:p>
              <a:endParaRPr lang="en-US"/>
            </a:p>
          </p:txBody>
        </p:sp>
      </p:grpSp>
      <p:grpSp>
        <p:nvGrpSpPr>
          <p:cNvPr id="3" name="Group 231"/>
          <p:cNvGrpSpPr>
            <a:grpSpLocks/>
          </p:cNvGrpSpPr>
          <p:nvPr/>
        </p:nvGrpSpPr>
        <p:grpSpPr bwMode="auto">
          <a:xfrm>
            <a:off x="947738" y="1581150"/>
            <a:ext cx="6059487" cy="3727450"/>
            <a:chOff x="261" y="1044"/>
            <a:chExt cx="3817" cy="2348"/>
          </a:xfrm>
        </p:grpSpPr>
        <p:sp>
          <p:nvSpPr>
            <p:cNvPr id="151696" name="Rectangle 144"/>
            <p:cNvSpPr>
              <a:spLocks noChangeArrowheads="1"/>
            </p:cNvSpPr>
            <p:nvPr/>
          </p:nvSpPr>
          <p:spPr bwMode="auto">
            <a:xfrm>
              <a:off x="483" y="1308"/>
              <a:ext cx="3594" cy="1884"/>
            </a:xfrm>
            <a:prstGeom prst="rect">
              <a:avLst/>
            </a:prstGeom>
            <a:noFill/>
            <a:ln w="9525">
              <a:noFill/>
              <a:miter lim="800000"/>
              <a:headEnd/>
              <a:tailEnd/>
            </a:ln>
          </p:spPr>
          <p:txBody>
            <a:bodyPr/>
            <a:lstStyle/>
            <a:p>
              <a:endParaRPr lang="en-US"/>
            </a:p>
          </p:txBody>
        </p:sp>
        <p:sp>
          <p:nvSpPr>
            <p:cNvPr id="151697" name="Line 145"/>
            <p:cNvSpPr>
              <a:spLocks noChangeShapeType="1"/>
            </p:cNvSpPr>
            <p:nvPr/>
          </p:nvSpPr>
          <p:spPr bwMode="auto">
            <a:xfrm>
              <a:off x="483" y="3006"/>
              <a:ext cx="3594" cy="1"/>
            </a:xfrm>
            <a:prstGeom prst="line">
              <a:avLst/>
            </a:prstGeom>
            <a:noFill/>
            <a:ln w="0">
              <a:solidFill>
                <a:srgbClr val="000000"/>
              </a:solidFill>
              <a:round/>
              <a:headEnd/>
              <a:tailEnd/>
            </a:ln>
          </p:spPr>
          <p:txBody>
            <a:bodyPr/>
            <a:lstStyle/>
            <a:p>
              <a:endParaRPr lang="en-US"/>
            </a:p>
          </p:txBody>
        </p:sp>
        <p:sp>
          <p:nvSpPr>
            <p:cNvPr id="151698" name="Line 146"/>
            <p:cNvSpPr>
              <a:spLocks noChangeShapeType="1"/>
            </p:cNvSpPr>
            <p:nvPr/>
          </p:nvSpPr>
          <p:spPr bwMode="auto">
            <a:xfrm>
              <a:off x="483" y="2814"/>
              <a:ext cx="3594" cy="1"/>
            </a:xfrm>
            <a:prstGeom prst="line">
              <a:avLst/>
            </a:prstGeom>
            <a:noFill/>
            <a:ln w="0">
              <a:solidFill>
                <a:srgbClr val="000000"/>
              </a:solidFill>
              <a:round/>
              <a:headEnd/>
              <a:tailEnd/>
            </a:ln>
          </p:spPr>
          <p:txBody>
            <a:bodyPr/>
            <a:lstStyle/>
            <a:p>
              <a:endParaRPr lang="en-US"/>
            </a:p>
          </p:txBody>
        </p:sp>
        <p:sp>
          <p:nvSpPr>
            <p:cNvPr id="151699" name="Line 147"/>
            <p:cNvSpPr>
              <a:spLocks noChangeShapeType="1"/>
            </p:cNvSpPr>
            <p:nvPr/>
          </p:nvSpPr>
          <p:spPr bwMode="auto">
            <a:xfrm>
              <a:off x="483" y="2628"/>
              <a:ext cx="3594" cy="1"/>
            </a:xfrm>
            <a:prstGeom prst="line">
              <a:avLst/>
            </a:prstGeom>
            <a:noFill/>
            <a:ln w="0">
              <a:solidFill>
                <a:srgbClr val="000000"/>
              </a:solidFill>
              <a:round/>
              <a:headEnd/>
              <a:tailEnd/>
            </a:ln>
          </p:spPr>
          <p:txBody>
            <a:bodyPr/>
            <a:lstStyle/>
            <a:p>
              <a:endParaRPr lang="en-US"/>
            </a:p>
          </p:txBody>
        </p:sp>
        <p:sp>
          <p:nvSpPr>
            <p:cNvPr id="151700" name="Line 148"/>
            <p:cNvSpPr>
              <a:spLocks noChangeShapeType="1"/>
            </p:cNvSpPr>
            <p:nvPr/>
          </p:nvSpPr>
          <p:spPr bwMode="auto">
            <a:xfrm>
              <a:off x="483" y="2436"/>
              <a:ext cx="3594" cy="1"/>
            </a:xfrm>
            <a:prstGeom prst="line">
              <a:avLst/>
            </a:prstGeom>
            <a:noFill/>
            <a:ln w="0">
              <a:solidFill>
                <a:srgbClr val="000000"/>
              </a:solidFill>
              <a:round/>
              <a:headEnd/>
              <a:tailEnd/>
            </a:ln>
          </p:spPr>
          <p:txBody>
            <a:bodyPr/>
            <a:lstStyle/>
            <a:p>
              <a:endParaRPr lang="en-US"/>
            </a:p>
          </p:txBody>
        </p:sp>
        <p:sp>
          <p:nvSpPr>
            <p:cNvPr id="151701" name="Line 149"/>
            <p:cNvSpPr>
              <a:spLocks noChangeShapeType="1"/>
            </p:cNvSpPr>
            <p:nvPr/>
          </p:nvSpPr>
          <p:spPr bwMode="auto">
            <a:xfrm>
              <a:off x="483" y="2250"/>
              <a:ext cx="3594" cy="1"/>
            </a:xfrm>
            <a:prstGeom prst="line">
              <a:avLst/>
            </a:prstGeom>
            <a:noFill/>
            <a:ln w="0">
              <a:solidFill>
                <a:srgbClr val="000000"/>
              </a:solidFill>
              <a:round/>
              <a:headEnd/>
              <a:tailEnd/>
            </a:ln>
          </p:spPr>
          <p:txBody>
            <a:bodyPr/>
            <a:lstStyle/>
            <a:p>
              <a:endParaRPr lang="en-US"/>
            </a:p>
          </p:txBody>
        </p:sp>
        <p:sp>
          <p:nvSpPr>
            <p:cNvPr id="151702" name="Line 150"/>
            <p:cNvSpPr>
              <a:spLocks noChangeShapeType="1"/>
            </p:cNvSpPr>
            <p:nvPr/>
          </p:nvSpPr>
          <p:spPr bwMode="auto">
            <a:xfrm>
              <a:off x="483" y="2064"/>
              <a:ext cx="3594" cy="1"/>
            </a:xfrm>
            <a:prstGeom prst="line">
              <a:avLst/>
            </a:prstGeom>
            <a:noFill/>
            <a:ln w="0">
              <a:solidFill>
                <a:srgbClr val="000000"/>
              </a:solidFill>
              <a:round/>
              <a:headEnd/>
              <a:tailEnd/>
            </a:ln>
          </p:spPr>
          <p:txBody>
            <a:bodyPr/>
            <a:lstStyle/>
            <a:p>
              <a:endParaRPr lang="en-US"/>
            </a:p>
          </p:txBody>
        </p:sp>
        <p:sp>
          <p:nvSpPr>
            <p:cNvPr id="151703" name="Line 151"/>
            <p:cNvSpPr>
              <a:spLocks noChangeShapeType="1"/>
            </p:cNvSpPr>
            <p:nvPr/>
          </p:nvSpPr>
          <p:spPr bwMode="auto">
            <a:xfrm>
              <a:off x="483" y="1872"/>
              <a:ext cx="3594" cy="1"/>
            </a:xfrm>
            <a:prstGeom prst="line">
              <a:avLst/>
            </a:prstGeom>
            <a:noFill/>
            <a:ln w="0">
              <a:solidFill>
                <a:srgbClr val="000000"/>
              </a:solidFill>
              <a:round/>
              <a:headEnd/>
              <a:tailEnd/>
            </a:ln>
          </p:spPr>
          <p:txBody>
            <a:bodyPr/>
            <a:lstStyle/>
            <a:p>
              <a:endParaRPr lang="en-US"/>
            </a:p>
          </p:txBody>
        </p:sp>
        <p:sp>
          <p:nvSpPr>
            <p:cNvPr id="151704" name="Line 152"/>
            <p:cNvSpPr>
              <a:spLocks noChangeShapeType="1"/>
            </p:cNvSpPr>
            <p:nvPr/>
          </p:nvSpPr>
          <p:spPr bwMode="auto">
            <a:xfrm>
              <a:off x="483" y="1686"/>
              <a:ext cx="3594" cy="1"/>
            </a:xfrm>
            <a:prstGeom prst="line">
              <a:avLst/>
            </a:prstGeom>
            <a:noFill/>
            <a:ln w="0">
              <a:solidFill>
                <a:srgbClr val="000000"/>
              </a:solidFill>
              <a:round/>
              <a:headEnd/>
              <a:tailEnd/>
            </a:ln>
          </p:spPr>
          <p:txBody>
            <a:bodyPr/>
            <a:lstStyle/>
            <a:p>
              <a:endParaRPr lang="en-US"/>
            </a:p>
          </p:txBody>
        </p:sp>
        <p:sp>
          <p:nvSpPr>
            <p:cNvPr id="151705" name="Line 153"/>
            <p:cNvSpPr>
              <a:spLocks noChangeShapeType="1"/>
            </p:cNvSpPr>
            <p:nvPr/>
          </p:nvSpPr>
          <p:spPr bwMode="auto">
            <a:xfrm>
              <a:off x="483" y="1494"/>
              <a:ext cx="3594" cy="1"/>
            </a:xfrm>
            <a:prstGeom prst="line">
              <a:avLst/>
            </a:prstGeom>
            <a:noFill/>
            <a:ln w="0">
              <a:solidFill>
                <a:srgbClr val="000000"/>
              </a:solidFill>
              <a:round/>
              <a:headEnd/>
              <a:tailEnd/>
            </a:ln>
          </p:spPr>
          <p:txBody>
            <a:bodyPr/>
            <a:lstStyle/>
            <a:p>
              <a:endParaRPr lang="en-US"/>
            </a:p>
          </p:txBody>
        </p:sp>
        <p:sp>
          <p:nvSpPr>
            <p:cNvPr id="151706" name="Line 154"/>
            <p:cNvSpPr>
              <a:spLocks noChangeShapeType="1"/>
            </p:cNvSpPr>
            <p:nvPr/>
          </p:nvSpPr>
          <p:spPr bwMode="auto">
            <a:xfrm>
              <a:off x="483" y="1308"/>
              <a:ext cx="3594" cy="1"/>
            </a:xfrm>
            <a:prstGeom prst="line">
              <a:avLst/>
            </a:prstGeom>
            <a:noFill/>
            <a:ln w="0">
              <a:solidFill>
                <a:srgbClr val="000000"/>
              </a:solidFill>
              <a:round/>
              <a:headEnd/>
              <a:tailEnd/>
            </a:ln>
          </p:spPr>
          <p:txBody>
            <a:bodyPr/>
            <a:lstStyle/>
            <a:p>
              <a:endParaRPr lang="en-US"/>
            </a:p>
          </p:txBody>
        </p:sp>
        <p:sp>
          <p:nvSpPr>
            <p:cNvPr id="151707" name="Rectangle 155"/>
            <p:cNvSpPr>
              <a:spLocks noChangeArrowheads="1"/>
            </p:cNvSpPr>
            <p:nvPr/>
          </p:nvSpPr>
          <p:spPr bwMode="auto">
            <a:xfrm>
              <a:off x="483" y="1308"/>
              <a:ext cx="3594" cy="1884"/>
            </a:xfrm>
            <a:prstGeom prst="rect">
              <a:avLst/>
            </a:prstGeom>
            <a:noFill/>
            <a:ln w="9525">
              <a:solidFill>
                <a:srgbClr val="808080"/>
              </a:solidFill>
              <a:miter lim="800000"/>
              <a:headEnd/>
              <a:tailEnd/>
            </a:ln>
          </p:spPr>
          <p:txBody>
            <a:bodyPr/>
            <a:lstStyle/>
            <a:p>
              <a:endParaRPr lang="en-US"/>
            </a:p>
          </p:txBody>
        </p:sp>
        <p:sp>
          <p:nvSpPr>
            <p:cNvPr id="151708" name="Rectangle 156"/>
            <p:cNvSpPr>
              <a:spLocks noChangeArrowheads="1"/>
            </p:cNvSpPr>
            <p:nvPr/>
          </p:nvSpPr>
          <p:spPr bwMode="auto">
            <a:xfrm>
              <a:off x="555" y="2646"/>
              <a:ext cx="102" cy="546"/>
            </a:xfrm>
            <a:prstGeom prst="rect">
              <a:avLst/>
            </a:prstGeom>
            <a:solidFill>
              <a:srgbClr val="9999FF"/>
            </a:solidFill>
            <a:ln w="9525">
              <a:solidFill>
                <a:srgbClr val="000000"/>
              </a:solidFill>
              <a:miter lim="800000"/>
              <a:headEnd/>
              <a:tailEnd/>
            </a:ln>
          </p:spPr>
          <p:txBody>
            <a:bodyPr/>
            <a:lstStyle/>
            <a:p>
              <a:endParaRPr lang="en-US"/>
            </a:p>
          </p:txBody>
        </p:sp>
        <p:sp>
          <p:nvSpPr>
            <p:cNvPr id="151709" name="Rectangle 157"/>
            <p:cNvSpPr>
              <a:spLocks noChangeArrowheads="1"/>
            </p:cNvSpPr>
            <p:nvPr/>
          </p:nvSpPr>
          <p:spPr bwMode="auto">
            <a:xfrm>
              <a:off x="1005" y="1986"/>
              <a:ext cx="102" cy="1206"/>
            </a:xfrm>
            <a:prstGeom prst="rect">
              <a:avLst/>
            </a:prstGeom>
            <a:solidFill>
              <a:srgbClr val="9999FF"/>
            </a:solidFill>
            <a:ln w="9525">
              <a:solidFill>
                <a:srgbClr val="000000"/>
              </a:solidFill>
              <a:miter lim="800000"/>
              <a:headEnd/>
              <a:tailEnd/>
            </a:ln>
          </p:spPr>
          <p:txBody>
            <a:bodyPr/>
            <a:lstStyle/>
            <a:p>
              <a:endParaRPr lang="en-US"/>
            </a:p>
          </p:txBody>
        </p:sp>
        <p:sp>
          <p:nvSpPr>
            <p:cNvPr id="151710" name="Rectangle 158"/>
            <p:cNvSpPr>
              <a:spLocks noChangeArrowheads="1"/>
            </p:cNvSpPr>
            <p:nvPr/>
          </p:nvSpPr>
          <p:spPr bwMode="auto">
            <a:xfrm>
              <a:off x="1455" y="2568"/>
              <a:ext cx="102" cy="624"/>
            </a:xfrm>
            <a:prstGeom prst="rect">
              <a:avLst/>
            </a:prstGeom>
            <a:solidFill>
              <a:srgbClr val="9999FF"/>
            </a:solidFill>
            <a:ln w="9525">
              <a:solidFill>
                <a:srgbClr val="000000"/>
              </a:solidFill>
              <a:miter lim="800000"/>
              <a:headEnd/>
              <a:tailEnd/>
            </a:ln>
          </p:spPr>
          <p:txBody>
            <a:bodyPr/>
            <a:lstStyle/>
            <a:p>
              <a:endParaRPr lang="en-US"/>
            </a:p>
          </p:txBody>
        </p:sp>
        <p:sp>
          <p:nvSpPr>
            <p:cNvPr id="151711" name="Rectangle 159"/>
            <p:cNvSpPr>
              <a:spLocks noChangeArrowheads="1"/>
            </p:cNvSpPr>
            <p:nvPr/>
          </p:nvSpPr>
          <p:spPr bwMode="auto">
            <a:xfrm>
              <a:off x="1905" y="2238"/>
              <a:ext cx="102" cy="954"/>
            </a:xfrm>
            <a:prstGeom prst="rect">
              <a:avLst/>
            </a:prstGeom>
            <a:solidFill>
              <a:srgbClr val="9999FF"/>
            </a:solidFill>
            <a:ln w="9525">
              <a:solidFill>
                <a:srgbClr val="000000"/>
              </a:solidFill>
              <a:miter lim="800000"/>
              <a:headEnd/>
              <a:tailEnd/>
            </a:ln>
          </p:spPr>
          <p:txBody>
            <a:bodyPr/>
            <a:lstStyle/>
            <a:p>
              <a:endParaRPr lang="en-US"/>
            </a:p>
          </p:txBody>
        </p:sp>
        <p:sp>
          <p:nvSpPr>
            <p:cNvPr id="151712" name="Rectangle 160"/>
            <p:cNvSpPr>
              <a:spLocks noChangeArrowheads="1"/>
            </p:cNvSpPr>
            <p:nvPr/>
          </p:nvSpPr>
          <p:spPr bwMode="auto">
            <a:xfrm>
              <a:off x="2355" y="3030"/>
              <a:ext cx="96" cy="162"/>
            </a:xfrm>
            <a:prstGeom prst="rect">
              <a:avLst/>
            </a:prstGeom>
            <a:solidFill>
              <a:srgbClr val="9999FF"/>
            </a:solidFill>
            <a:ln w="9525">
              <a:solidFill>
                <a:srgbClr val="000000"/>
              </a:solidFill>
              <a:miter lim="800000"/>
              <a:headEnd/>
              <a:tailEnd/>
            </a:ln>
          </p:spPr>
          <p:txBody>
            <a:bodyPr/>
            <a:lstStyle/>
            <a:p>
              <a:endParaRPr lang="en-US"/>
            </a:p>
          </p:txBody>
        </p:sp>
        <p:sp>
          <p:nvSpPr>
            <p:cNvPr id="151713" name="Rectangle 161"/>
            <p:cNvSpPr>
              <a:spLocks noChangeArrowheads="1"/>
            </p:cNvSpPr>
            <p:nvPr/>
          </p:nvSpPr>
          <p:spPr bwMode="auto">
            <a:xfrm>
              <a:off x="2799" y="2520"/>
              <a:ext cx="102" cy="672"/>
            </a:xfrm>
            <a:prstGeom prst="rect">
              <a:avLst/>
            </a:prstGeom>
            <a:solidFill>
              <a:srgbClr val="9999FF"/>
            </a:solidFill>
            <a:ln w="9525">
              <a:solidFill>
                <a:srgbClr val="000000"/>
              </a:solidFill>
              <a:miter lim="800000"/>
              <a:headEnd/>
              <a:tailEnd/>
            </a:ln>
          </p:spPr>
          <p:txBody>
            <a:bodyPr/>
            <a:lstStyle/>
            <a:p>
              <a:endParaRPr lang="en-US"/>
            </a:p>
          </p:txBody>
        </p:sp>
        <p:sp>
          <p:nvSpPr>
            <p:cNvPr id="151714" name="Rectangle 162"/>
            <p:cNvSpPr>
              <a:spLocks noChangeArrowheads="1"/>
            </p:cNvSpPr>
            <p:nvPr/>
          </p:nvSpPr>
          <p:spPr bwMode="auto">
            <a:xfrm>
              <a:off x="3249" y="2010"/>
              <a:ext cx="102" cy="1182"/>
            </a:xfrm>
            <a:prstGeom prst="rect">
              <a:avLst/>
            </a:prstGeom>
            <a:solidFill>
              <a:srgbClr val="9999FF"/>
            </a:solidFill>
            <a:ln w="9525">
              <a:solidFill>
                <a:srgbClr val="000000"/>
              </a:solidFill>
              <a:miter lim="800000"/>
              <a:headEnd/>
              <a:tailEnd/>
            </a:ln>
          </p:spPr>
          <p:txBody>
            <a:bodyPr/>
            <a:lstStyle/>
            <a:p>
              <a:endParaRPr lang="en-US"/>
            </a:p>
          </p:txBody>
        </p:sp>
        <p:sp>
          <p:nvSpPr>
            <p:cNvPr id="151715" name="Rectangle 163"/>
            <p:cNvSpPr>
              <a:spLocks noChangeArrowheads="1"/>
            </p:cNvSpPr>
            <p:nvPr/>
          </p:nvSpPr>
          <p:spPr bwMode="auto">
            <a:xfrm>
              <a:off x="3699" y="1932"/>
              <a:ext cx="102" cy="1260"/>
            </a:xfrm>
            <a:prstGeom prst="rect">
              <a:avLst/>
            </a:prstGeom>
            <a:solidFill>
              <a:srgbClr val="9999FF"/>
            </a:solidFill>
            <a:ln w="9525">
              <a:solidFill>
                <a:srgbClr val="000000"/>
              </a:solidFill>
              <a:miter lim="800000"/>
              <a:headEnd/>
              <a:tailEnd/>
            </a:ln>
          </p:spPr>
          <p:txBody>
            <a:bodyPr/>
            <a:lstStyle/>
            <a:p>
              <a:endParaRPr lang="en-US"/>
            </a:p>
          </p:txBody>
        </p:sp>
        <p:sp>
          <p:nvSpPr>
            <p:cNvPr id="151716" name="Rectangle 164"/>
            <p:cNvSpPr>
              <a:spLocks noChangeArrowheads="1"/>
            </p:cNvSpPr>
            <p:nvPr/>
          </p:nvSpPr>
          <p:spPr bwMode="auto">
            <a:xfrm>
              <a:off x="657" y="2592"/>
              <a:ext cx="96" cy="600"/>
            </a:xfrm>
            <a:prstGeom prst="rect">
              <a:avLst/>
            </a:prstGeom>
            <a:solidFill>
              <a:srgbClr val="993366"/>
            </a:solidFill>
            <a:ln w="9525">
              <a:solidFill>
                <a:srgbClr val="000000"/>
              </a:solidFill>
              <a:miter lim="800000"/>
              <a:headEnd/>
              <a:tailEnd/>
            </a:ln>
          </p:spPr>
          <p:txBody>
            <a:bodyPr/>
            <a:lstStyle/>
            <a:p>
              <a:endParaRPr lang="en-US"/>
            </a:p>
          </p:txBody>
        </p:sp>
        <p:sp>
          <p:nvSpPr>
            <p:cNvPr id="151717" name="Rectangle 165"/>
            <p:cNvSpPr>
              <a:spLocks noChangeArrowheads="1"/>
            </p:cNvSpPr>
            <p:nvPr/>
          </p:nvSpPr>
          <p:spPr bwMode="auto">
            <a:xfrm>
              <a:off x="1107" y="1740"/>
              <a:ext cx="96" cy="1452"/>
            </a:xfrm>
            <a:prstGeom prst="rect">
              <a:avLst/>
            </a:prstGeom>
            <a:solidFill>
              <a:srgbClr val="993366"/>
            </a:solidFill>
            <a:ln w="9525">
              <a:solidFill>
                <a:srgbClr val="000000"/>
              </a:solidFill>
              <a:miter lim="800000"/>
              <a:headEnd/>
              <a:tailEnd/>
            </a:ln>
          </p:spPr>
          <p:txBody>
            <a:bodyPr/>
            <a:lstStyle/>
            <a:p>
              <a:endParaRPr lang="en-US"/>
            </a:p>
          </p:txBody>
        </p:sp>
        <p:sp>
          <p:nvSpPr>
            <p:cNvPr id="151718" name="Rectangle 166"/>
            <p:cNvSpPr>
              <a:spLocks noChangeArrowheads="1"/>
            </p:cNvSpPr>
            <p:nvPr/>
          </p:nvSpPr>
          <p:spPr bwMode="auto">
            <a:xfrm>
              <a:off x="1557" y="2304"/>
              <a:ext cx="96" cy="888"/>
            </a:xfrm>
            <a:prstGeom prst="rect">
              <a:avLst/>
            </a:prstGeom>
            <a:solidFill>
              <a:srgbClr val="993366"/>
            </a:solidFill>
            <a:ln w="9525">
              <a:solidFill>
                <a:srgbClr val="000000"/>
              </a:solidFill>
              <a:miter lim="800000"/>
              <a:headEnd/>
              <a:tailEnd/>
            </a:ln>
          </p:spPr>
          <p:txBody>
            <a:bodyPr/>
            <a:lstStyle/>
            <a:p>
              <a:endParaRPr lang="en-US"/>
            </a:p>
          </p:txBody>
        </p:sp>
        <p:sp>
          <p:nvSpPr>
            <p:cNvPr id="151719" name="Rectangle 167"/>
            <p:cNvSpPr>
              <a:spLocks noChangeArrowheads="1"/>
            </p:cNvSpPr>
            <p:nvPr/>
          </p:nvSpPr>
          <p:spPr bwMode="auto">
            <a:xfrm>
              <a:off x="2007" y="2136"/>
              <a:ext cx="96" cy="1056"/>
            </a:xfrm>
            <a:prstGeom prst="rect">
              <a:avLst/>
            </a:prstGeom>
            <a:solidFill>
              <a:srgbClr val="993366"/>
            </a:solidFill>
            <a:ln w="9525">
              <a:solidFill>
                <a:srgbClr val="000000"/>
              </a:solidFill>
              <a:miter lim="800000"/>
              <a:headEnd/>
              <a:tailEnd/>
            </a:ln>
          </p:spPr>
          <p:txBody>
            <a:bodyPr/>
            <a:lstStyle/>
            <a:p>
              <a:endParaRPr lang="en-US"/>
            </a:p>
          </p:txBody>
        </p:sp>
        <p:sp>
          <p:nvSpPr>
            <p:cNvPr id="151720" name="Rectangle 168"/>
            <p:cNvSpPr>
              <a:spLocks noChangeArrowheads="1"/>
            </p:cNvSpPr>
            <p:nvPr/>
          </p:nvSpPr>
          <p:spPr bwMode="auto">
            <a:xfrm>
              <a:off x="2451" y="2394"/>
              <a:ext cx="102" cy="798"/>
            </a:xfrm>
            <a:prstGeom prst="rect">
              <a:avLst/>
            </a:prstGeom>
            <a:solidFill>
              <a:srgbClr val="993366"/>
            </a:solidFill>
            <a:ln w="9525">
              <a:solidFill>
                <a:srgbClr val="000000"/>
              </a:solidFill>
              <a:miter lim="800000"/>
              <a:headEnd/>
              <a:tailEnd/>
            </a:ln>
          </p:spPr>
          <p:txBody>
            <a:bodyPr/>
            <a:lstStyle/>
            <a:p>
              <a:endParaRPr lang="en-US"/>
            </a:p>
          </p:txBody>
        </p:sp>
        <p:sp>
          <p:nvSpPr>
            <p:cNvPr id="151721" name="Rectangle 169"/>
            <p:cNvSpPr>
              <a:spLocks noChangeArrowheads="1"/>
            </p:cNvSpPr>
            <p:nvPr/>
          </p:nvSpPr>
          <p:spPr bwMode="auto">
            <a:xfrm>
              <a:off x="2901" y="2340"/>
              <a:ext cx="96" cy="852"/>
            </a:xfrm>
            <a:prstGeom prst="rect">
              <a:avLst/>
            </a:prstGeom>
            <a:solidFill>
              <a:srgbClr val="993366"/>
            </a:solidFill>
            <a:ln w="9525">
              <a:solidFill>
                <a:srgbClr val="000000"/>
              </a:solidFill>
              <a:miter lim="800000"/>
              <a:headEnd/>
              <a:tailEnd/>
            </a:ln>
          </p:spPr>
          <p:txBody>
            <a:bodyPr/>
            <a:lstStyle/>
            <a:p>
              <a:endParaRPr lang="en-US"/>
            </a:p>
          </p:txBody>
        </p:sp>
        <p:sp>
          <p:nvSpPr>
            <p:cNvPr id="151722" name="Rectangle 170"/>
            <p:cNvSpPr>
              <a:spLocks noChangeArrowheads="1"/>
            </p:cNvSpPr>
            <p:nvPr/>
          </p:nvSpPr>
          <p:spPr bwMode="auto">
            <a:xfrm>
              <a:off x="3351" y="2142"/>
              <a:ext cx="96" cy="1050"/>
            </a:xfrm>
            <a:prstGeom prst="rect">
              <a:avLst/>
            </a:prstGeom>
            <a:solidFill>
              <a:srgbClr val="993366"/>
            </a:solidFill>
            <a:ln w="9525">
              <a:solidFill>
                <a:srgbClr val="000000"/>
              </a:solidFill>
              <a:miter lim="800000"/>
              <a:headEnd/>
              <a:tailEnd/>
            </a:ln>
          </p:spPr>
          <p:txBody>
            <a:bodyPr/>
            <a:lstStyle/>
            <a:p>
              <a:endParaRPr lang="en-US"/>
            </a:p>
          </p:txBody>
        </p:sp>
        <p:sp>
          <p:nvSpPr>
            <p:cNvPr id="151723" name="Rectangle 171"/>
            <p:cNvSpPr>
              <a:spLocks noChangeArrowheads="1"/>
            </p:cNvSpPr>
            <p:nvPr/>
          </p:nvSpPr>
          <p:spPr bwMode="auto">
            <a:xfrm>
              <a:off x="3801" y="1470"/>
              <a:ext cx="96" cy="1722"/>
            </a:xfrm>
            <a:prstGeom prst="rect">
              <a:avLst/>
            </a:prstGeom>
            <a:solidFill>
              <a:srgbClr val="993366"/>
            </a:solidFill>
            <a:ln w="9525">
              <a:solidFill>
                <a:srgbClr val="000000"/>
              </a:solidFill>
              <a:miter lim="800000"/>
              <a:headEnd/>
              <a:tailEnd/>
            </a:ln>
          </p:spPr>
          <p:txBody>
            <a:bodyPr/>
            <a:lstStyle/>
            <a:p>
              <a:endParaRPr lang="en-US"/>
            </a:p>
          </p:txBody>
        </p:sp>
        <p:sp>
          <p:nvSpPr>
            <p:cNvPr id="151724" name="Rectangle 172"/>
            <p:cNvSpPr>
              <a:spLocks noChangeArrowheads="1"/>
            </p:cNvSpPr>
            <p:nvPr/>
          </p:nvSpPr>
          <p:spPr bwMode="auto">
            <a:xfrm>
              <a:off x="753" y="2886"/>
              <a:ext cx="102" cy="306"/>
            </a:xfrm>
            <a:prstGeom prst="rect">
              <a:avLst/>
            </a:prstGeom>
            <a:solidFill>
              <a:srgbClr val="FFFFCC"/>
            </a:solidFill>
            <a:ln w="9525">
              <a:solidFill>
                <a:srgbClr val="000000"/>
              </a:solidFill>
              <a:miter lim="800000"/>
              <a:headEnd/>
              <a:tailEnd/>
            </a:ln>
          </p:spPr>
          <p:txBody>
            <a:bodyPr/>
            <a:lstStyle/>
            <a:p>
              <a:endParaRPr lang="en-US"/>
            </a:p>
          </p:txBody>
        </p:sp>
        <p:sp>
          <p:nvSpPr>
            <p:cNvPr id="151725" name="Rectangle 173"/>
            <p:cNvSpPr>
              <a:spLocks noChangeArrowheads="1"/>
            </p:cNvSpPr>
            <p:nvPr/>
          </p:nvSpPr>
          <p:spPr bwMode="auto">
            <a:xfrm>
              <a:off x="1203" y="2778"/>
              <a:ext cx="102" cy="414"/>
            </a:xfrm>
            <a:prstGeom prst="rect">
              <a:avLst/>
            </a:prstGeom>
            <a:solidFill>
              <a:srgbClr val="FFFFCC"/>
            </a:solidFill>
            <a:ln w="9525">
              <a:solidFill>
                <a:srgbClr val="000000"/>
              </a:solidFill>
              <a:miter lim="800000"/>
              <a:headEnd/>
              <a:tailEnd/>
            </a:ln>
          </p:spPr>
          <p:txBody>
            <a:bodyPr/>
            <a:lstStyle/>
            <a:p>
              <a:endParaRPr lang="en-US"/>
            </a:p>
          </p:txBody>
        </p:sp>
        <p:sp>
          <p:nvSpPr>
            <p:cNvPr id="151726" name="Rectangle 174"/>
            <p:cNvSpPr>
              <a:spLocks noChangeArrowheads="1"/>
            </p:cNvSpPr>
            <p:nvPr/>
          </p:nvSpPr>
          <p:spPr bwMode="auto">
            <a:xfrm>
              <a:off x="1653" y="2910"/>
              <a:ext cx="102" cy="282"/>
            </a:xfrm>
            <a:prstGeom prst="rect">
              <a:avLst/>
            </a:prstGeom>
            <a:solidFill>
              <a:srgbClr val="FFFFCC"/>
            </a:solidFill>
            <a:ln w="9525">
              <a:solidFill>
                <a:srgbClr val="000000"/>
              </a:solidFill>
              <a:miter lim="800000"/>
              <a:headEnd/>
              <a:tailEnd/>
            </a:ln>
          </p:spPr>
          <p:txBody>
            <a:bodyPr/>
            <a:lstStyle/>
            <a:p>
              <a:endParaRPr lang="en-US"/>
            </a:p>
          </p:txBody>
        </p:sp>
        <p:sp>
          <p:nvSpPr>
            <p:cNvPr id="151727" name="Rectangle 175"/>
            <p:cNvSpPr>
              <a:spLocks noChangeArrowheads="1"/>
            </p:cNvSpPr>
            <p:nvPr/>
          </p:nvSpPr>
          <p:spPr bwMode="auto">
            <a:xfrm>
              <a:off x="2103" y="2694"/>
              <a:ext cx="102" cy="498"/>
            </a:xfrm>
            <a:prstGeom prst="rect">
              <a:avLst/>
            </a:prstGeom>
            <a:solidFill>
              <a:srgbClr val="FFFFCC"/>
            </a:solidFill>
            <a:ln w="9525">
              <a:solidFill>
                <a:srgbClr val="000000"/>
              </a:solidFill>
              <a:miter lim="800000"/>
              <a:headEnd/>
              <a:tailEnd/>
            </a:ln>
          </p:spPr>
          <p:txBody>
            <a:bodyPr/>
            <a:lstStyle/>
            <a:p>
              <a:endParaRPr lang="en-US"/>
            </a:p>
          </p:txBody>
        </p:sp>
        <p:sp>
          <p:nvSpPr>
            <p:cNvPr id="151728" name="Rectangle 176"/>
            <p:cNvSpPr>
              <a:spLocks noChangeArrowheads="1"/>
            </p:cNvSpPr>
            <p:nvPr/>
          </p:nvSpPr>
          <p:spPr bwMode="auto">
            <a:xfrm>
              <a:off x="2553" y="2772"/>
              <a:ext cx="96" cy="420"/>
            </a:xfrm>
            <a:prstGeom prst="rect">
              <a:avLst/>
            </a:prstGeom>
            <a:solidFill>
              <a:srgbClr val="FFFFCC"/>
            </a:solidFill>
            <a:ln w="9525">
              <a:solidFill>
                <a:srgbClr val="000000"/>
              </a:solidFill>
              <a:miter lim="800000"/>
              <a:headEnd/>
              <a:tailEnd/>
            </a:ln>
          </p:spPr>
          <p:txBody>
            <a:bodyPr/>
            <a:lstStyle/>
            <a:p>
              <a:endParaRPr lang="en-US"/>
            </a:p>
          </p:txBody>
        </p:sp>
        <p:sp>
          <p:nvSpPr>
            <p:cNvPr id="151729" name="Rectangle 177"/>
            <p:cNvSpPr>
              <a:spLocks noChangeArrowheads="1"/>
            </p:cNvSpPr>
            <p:nvPr/>
          </p:nvSpPr>
          <p:spPr bwMode="auto">
            <a:xfrm>
              <a:off x="2997" y="2832"/>
              <a:ext cx="102" cy="360"/>
            </a:xfrm>
            <a:prstGeom prst="rect">
              <a:avLst/>
            </a:prstGeom>
            <a:solidFill>
              <a:srgbClr val="FFFFCC"/>
            </a:solidFill>
            <a:ln w="9525">
              <a:solidFill>
                <a:srgbClr val="000000"/>
              </a:solidFill>
              <a:miter lim="800000"/>
              <a:headEnd/>
              <a:tailEnd/>
            </a:ln>
          </p:spPr>
          <p:txBody>
            <a:bodyPr/>
            <a:lstStyle/>
            <a:p>
              <a:endParaRPr lang="en-US"/>
            </a:p>
          </p:txBody>
        </p:sp>
        <p:sp>
          <p:nvSpPr>
            <p:cNvPr id="151730" name="Rectangle 178"/>
            <p:cNvSpPr>
              <a:spLocks noChangeArrowheads="1"/>
            </p:cNvSpPr>
            <p:nvPr/>
          </p:nvSpPr>
          <p:spPr bwMode="auto">
            <a:xfrm>
              <a:off x="3897" y="1530"/>
              <a:ext cx="102" cy="1662"/>
            </a:xfrm>
            <a:prstGeom prst="rect">
              <a:avLst/>
            </a:prstGeom>
            <a:solidFill>
              <a:srgbClr val="FFFFCC"/>
            </a:solidFill>
            <a:ln w="9525">
              <a:solidFill>
                <a:srgbClr val="000000"/>
              </a:solidFill>
              <a:miter lim="800000"/>
              <a:headEnd/>
              <a:tailEnd/>
            </a:ln>
          </p:spPr>
          <p:txBody>
            <a:bodyPr/>
            <a:lstStyle/>
            <a:p>
              <a:endParaRPr lang="en-US"/>
            </a:p>
          </p:txBody>
        </p:sp>
        <p:sp>
          <p:nvSpPr>
            <p:cNvPr id="151731" name="Line 179"/>
            <p:cNvSpPr>
              <a:spLocks noChangeShapeType="1"/>
            </p:cNvSpPr>
            <p:nvPr/>
          </p:nvSpPr>
          <p:spPr bwMode="auto">
            <a:xfrm>
              <a:off x="483" y="1308"/>
              <a:ext cx="1" cy="1884"/>
            </a:xfrm>
            <a:prstGeom prst="line">
              <a:avLst/>
            </a:prstGeom>
            <a:noFill/>
            <a:ln w="0">
              <a:solidFill>
                <a:srgbClr val="000000"/>
              </a:solidFill>
              <a:round/>
              <a:headEnd/>
              <a:tailEnd/>
            </a:ln>
          </p:spPr>
          <p:txBody>
            <a:bodyPr/>
            <a:lstStyle/>
            <a:p>
              <a:endParaRPr lang="en-US"/>
            </a:p>
          </p:txBody>
        </p:sp>
        <p:sp>
          <p:nvSpPr>
            <p:cNvPr id="151732" name="Line 180"/>
            <p:cNvSpPr>
              <a:spLocks noChangeShapeType="1"/>
            </p:cNvSpPr>
            <p:nvPr/>
          </p:nvSpPr>
          <p:spPr bwMode="auto">
            <a:xfrm>
              <a:off x="459" y="3192"/>
              <a:ext cx="24" cy="1"/>
            </a:xfrm>
            <a:prstGeom prst="line">
              <a:avLst/>
            </a:prstGeom>
            <a:noFill/>
            <a:ln w="0">
              <a:solidFill>
                <a:srgbClr val="000000"/>
              </a:solidFill>
              <a:round/>
              <a:headEnd/>
              <a:tailEnd/>
            </a:ln>
          </p:spPr>
          <p:txBody>
            <a:bodyPr/>
            <a:lstStyle/>
            <a:p>
              <a:endParaRPr lang="en-US"/>
            </a:p>
          </p:txBody>
        </p:sp>
        <p:sp>
          <p:nvSpPr>
            <p:cNvPr id="151733" name="Line 181"/>
            <p:cNvSpPr>
              <a:spLocks noChangeShapeType="1"/>
            </p:cNvSpPr>
            <p:nvPr/>
          </p:nvSpPr>
          <p:spPr bwMode="auto">
            <a:xfrm>
              <a:off x="459" y="3006"/>
              <a:ext cx="24" cy="1"/>
            </a:xfrm>
            <a:prstGeom prst="line">
              <a:avLst/>
            </a:prstGeom>
            <a:noFill/>
            <a:ln w="0">
              <a:solidFill>
                <a:srgbClr val="000000"/>
              </a:solidFill>
              <a:round/>
              <a:headEnd/>
              <a:tailEnd/>
            </a:ln>
          </p:spPr>
          <p:txBody>
            <a:bodyPr/>
            <a:lstStyle/>
            <a:p>
              <a:endParaRPr lang="en-US"/>
            </a:p>
          </p:txBody>
        </p:sp>
        <p:sp>
          <p:nvSpPr>
            <p:cNvPr id="151734" name="Line 182"/>
            <p:cNvSpPr>
              <a:spLocks noChangeShapeType="1"/>
            </p:cNvSpPr>
            <p:nvPr/>
          </p:nvSpPr>
          <p:spPr bwMode="auto">
            <a:xfrm>
              <a:off x="459" y="2814"/>
              <a:ext cx="24" cy="1"/>
            </a:xfrm>
            <a:prstGeom prst="line">
              <a:avLst/>
            </a:prstGeom>
            <a:noFill/>
            <a:ln w="0">
              <a:solidFill>
                <a:srgbClr val="000000"/>
              </a:solidFill>
              <a:round/>
              <a:headEnd/>
              <a:tailEnd/>
            </a:ln>
          </p:spPr>
          <p:txBody>
            <a:bodyPr/>
            <a:lstStyle/>
            <a:p>
              <a:endParaRPr lang="en-US"/>
            </a:p>
          </p:txBody>
        </p:sp>
        <p:sp>
          <p:nvSpPr>
            <p:cNvPr id="151735" name="Line 183"/>
            <p:cNvSpPr>
              <a:spLocks noChangeShapeType="1"/>
            </p:cNvSpPr>
            <p:nvPr/>
          </p:nvSpPr>
          <p:spPr bwMode="auto">
            <a:xfrm>
              <a:off x="459" y="2628"/>
              <a:ext cx="24" cy="1"/>
            </a:xfrm>
            <a:prstGeom prst="line">
              <a:avLst/>
            </a:prstGeom>
            <a:noFill/>
            <a:ln w="0">
              <a:solidFill>
                <a:srgbClr val="000000"/>
              </a:solidFill>
              <a:round/>
              <a:headEnd/>
              <a:tailEnd/>
            </a:ln>
          </p:spPr>
          <p:txBody>
            <a:bodyPr/>
            <a:lstStyle/>
            <a:p>
              <a:endParaRPr lang="en-US"/>
            </a:p>
          </p:txBody>
        </p:sp>
        <p:sp>
          <p:nvSpPr>
            <p:cNvPr id="151736" name="Line 184"/>
            <p:cNvSpPr>
              <a:spLocks noChangeShapeType="1"/>
            </p:cNvSpPr>
            <p:nvPr/>
          </p:nvSpPr>
          <p:spPr bwMode="auto">
            <a:xfrm>
              <a:off x="459" y="2436"/>
              <a:ext cx="24" cy="1"/>
            </a:xfrm>
            <a:prstGeom prst="line">
              <a:avLst/>
            </a:prstGeom>
            <a:noFill/>
            <a:ln w="0">
              <a:solidFill>
                <a:srgbClr val="000000"/>
              </a:solidFill>
              <a:round/>
              <a:headEnd/>
              <a:tailEnd/>
            </a:ln>
          </p:spPr>
          <p:txBody>
            <a:bodyPr/>
            <a:lstStyle/>
            <a:p>
              <a:endParaRPr lang="en-US"/>
            </a:p>
          </p:txBody>
        </p:sp>
        <p:sp>
          <p:nvSpPr>
            <p:cNvPr id="151737" name="Line 185"/>
            <p:cNvSpPr>
              <a:spLocks noChangeShapeType="1"/>
            </p:cNvSpPr>
            <p:nvPr/>
          </p:nvSpPr>
          <p:spPr bwMode="auto">
            <a:xfrm>
              <a:off x="459" y="2250"/>
              <a:ext cx="24" cy="1"/>
            </a:xfrm>
            <a:prstGeom prst="line">
              <a:avLst/>
            </a:prstGeom>
            <a:noFill/>
            <a:ln w="0">
              <a:solidFill>
                <a:srgbClr val="000000"/>
              </a:solidFill>
              <a:round/>
              <a:headEnd/>
              <a:tailEnd/>
            </a:ln>
          </p:spPr>
          <p:txBody>
            <a:bodyPr/>
            <a:lstStyle/>
            <a:p>
              <a:endParaRPr lang="en-US"/>
            </a:p>
          </p:txBody>
        </p:sp>
        <p:sp>
          <p:nvSpPr>
            <p:cNvPr id="151738" name="Line 186"/>
            <p:cNvSpPr>
              <a:spLocks noChangeShapeType="1"/>
            </p:cNvSpPr>
            <p:nvPr/>
          </p:nvSpPr>
          <p:spPr bwMode="auto">
            <a:xfrm>
              <a:off x="459" y="2064"/>
              <a:ext cx="24" cy="1"/>
            </a:xfrm>
            <a:prstGeom prst="line">
              <a:avLst/>
            </a:prstGeom>
            <a:noFill/>
            <a:ln w="0">
              <a:solidFill>
                <a:srgbClr val="000000"/>
              </a:solidFill>
              <a:round/>
              <a:headEnd/>
              <a:tailEnd/>
            </a:ln>
          </p:spPr>
          <p:txBody>
            <a:bodyPr/>
            <a:lstStyle/>
            <a:p>
              <a:endParaRPr lang="en-US"/>
            </a:p>
          </p:txBody>
        </p:sp>
        <p:sp>
          <p:nvSpPr>
            <p:cNvPr id="151739" name="Line 187"/>
            <p:cNvSpPr>
              <a:spLocks noChangeShapeType="1"/>
            </p:cNvSpPr>
            <p:nvPr/>
          </p:nvSpPr>
          <p:spPr bwMode="auto">
            <a:xfrm>
              <a:off x="459" y="1872"/>
              <a:ext cx="24" cy="1"/>
            </a:xfrm>
            <a:prstGeom prst="line">
              <a:avLst/>
            </a:prstGeom>
            <a:noFill/>
            <a:ln w="0">
              <a:solidFill>
                <a:srgbClr val="000000"/>
              </a:solidFill>
              <a:round/>
              <a:headEnd/>
              <a:tailEnd/>
            </a:ln>
          </p:spPr>
          <p:txBody>
            <a:bodyPr/>
            <a:lstStyle/>
            <a:p>
              <a:endParaRPr lang="en-US"/>
            </a:p>
          </p:txBody>
        </p:sp>
        <p:sp>
          <p:nvSpPr>
            <p:cNvPr id="151740" name="Line 188"/>
            <p:cNvSpPr>
              <a:spLocks noChangeShapeType="1"/>
            </p:cNvSpPr>
            <p:nvPr/>
          </p:nvSpPr>
          <p:spPr bwMode="auto">
            <a:xfrm>
              <a:off x="459" y="1686"/>
              <a:ext cx="24" cy="1"/>
            </a:xfrm>
            <a:prstGeom prst="line">
              <a:avLst/>
            </a:prstGeom>
            <a:noFill/>
            <a:ln w="0">
              <a:solidFill>
                <a:srgbClr val="000000"/>
              </a:solidFill>
              <a:round/>
              <a:headEnd/>
              <a:tailEnd/>
            </a:ln>
          </p:spPr>
          <p:txBody>
            <a:bodyPr/>
            <a:lstStyle/>
            <a:p>
              <a:endParaRPr lang="en-US"/>
            </a:p>
          </p:txBody>
        </p:sp>
        <p:sp>
          <p:nvSpPr>
            <p:cNvPr id="151741" name="Line 189"/>
            <p:cNvSpPr>
              <a:spLocks noChangeShapeType="1"/>
            </p:cNvSpPr>
            <p:nvPr/>
          </p:nvSpPr>
          <p:spPr bwMode="auto">
            <a:xfrm>
              <a:off x="459" y="1494"/>
              <a:ext cx="24" cy="1"/>
            </a:xfrm>
            <a:prstGeom prst="line">
              <a:avLst/>
            </a:prstGeom>
            <a:noFill/>
            <a:ln w="0">
              <a:solidFill>
                <a:srgbClr val="000000"/>
              </a:solidFill>
              <a:round/>
              <a:headEnd/>
              <a:tailEnd/>
            </a:ln>
          </p:spPr>
          <p:txBody>
            <a:bodyPr/>
            <a:lstStyle/>
            <a:p>
              <a:endParaRPr lang="en-US"/>
            </a:p>
          </p:txBody>
        </p:sp>
        <p:sp>
          <p:nvSpPr>
            <p:cNvPr id="151742" name="Line 190"/>
            <p:cNvSpPr>
              <a:spLocks noChangeShapeType="1"/>
            </p:cNvSpPr>
            <p:nvPr/>
          </p:nvSpPr>
          <p:spPr bwMode="auto">
            <a:xfrm>
              <a:off x="459" y="1308"/>
              <a:ext cx="24" cy="1"/>
            </a:xfrm>
            <a:prstGeom prst="line">
              <a:avLst/>
            </a:prstGeom>
            <a:noFill/>
            <a:ln w="0">
              <a:solidFill>
                <a:srgbClr val="000000"/>
              </a:solidFill>
              <a:round/>
              <a:headEnd/>
              <a:tailEnd/>
            </a:ln>
          </p:spPr>
          <p:txBody>
            <a:bodyPr/>
            <a:lstStyle/>
            <a:p>
              <a:endParaRPr lang="en-US"/>
            </a:p>
          </p:txBody>
        </p:sp>
        <p:sp>
          <p:nvSpPr>
            <p:cNvPr id="151743" name="Line 191"/>
            <p:cNvSpPr>
              <a:spLocks noChangeShapeType="1"/>
            </p:cNvSpPr>
            <p:nvPr/>
          </p:nvSpPr>
          <p:spPr bwMode="auto">
            <a:xfrm>
              <a:off x="483" y="3192"/>
              <a:ext cx="3594" cy="1"/>
            </a:xfrm>
            <a:prstGeom prst="line">
              <a:avLst/>
            </a:prstGeom>
            <a:noFill/>
            <a:ln w="0">
              <a:solidFill>
                <a:srgbClr val="000000"/>
              </a:solidFill>
              <a:round/>
              <a:headEnd/>
              <a:tailEnd/>
            </a:ln>
          </p:spPr>
          <p:txBody>
            <a:bodyPr/>
            <a:lstStyle/>
            <a:p>
              <a:endParaRPr lang="en-US"/>
            </a:p>
          </p:txBody>
        </p:sp>
        <p:sp>
          <p:nvSpPr>
            <p:cNvPr id="151744" name="Line 192"/>
            <p:cNvSpPr>
              <a:spLocks noChangeShapeType="1"/>
            </p:cNvSpPr>
            <p:nvPr/>
          </p:nvSpPr>
          <p:spPr bwMode="auto">
            <a:xfrm flipV="1">
              <a:off x="483" y="3192"/>
              <a:ext cx="1" cy="24"/>
            </a:xfrm>
            <a:prstGeom prst="line">
              <a:avLst/>
            </a:prstGeom>
            <a:noFill/>
            <a:ln w="0">
              <a:solidFill>
                <a:srgbClr val="000000"/>
              </a:solidFill>
              <a:round/>
              <a:headEnd/>
              <a:tailEnd/>
            </a:ln>
          </p:spPr>
          <p:txBody>
            <a:bodyPr/>
            <a:lstStyle/>
            <a:p>
              <a:endParaRPr lang="en-US"/>
            </a:p>
          </p:txBody>
        </p:sp>
        <p:sp>
          <p:nvSpPr>
            <p:cNvPr id="151745" name="Line 193"/>
            <p:cNvSpPr>
              <a:spLocks noChangeShapeType="1"/>
            </p:cNvSpPr>
            <p:nvPr/>
          </p:nvSpPr>
          <p:spPr bwMode="auto">
            <a:xfrm flipV="1">
              <a:off x="933" y="3192"/>
              <a:ext cx="1" cy="24"/>
            </a:xfrm>
            <a:prstGeom prst="line">
              <a:avLst/>
            </a:prstGeom>
            <a:noFill/>
            <a:ln w="0">
              <a:solidFill>
                <a:srgbClr val="000000"/>
              </a:solidFill>
              <a:round/>
              <a:headEnd/>
              <a:tailEnd/>
            </a:ln>
          </p:spPr>
          <p:txBody>
            <a:bodyPr/>
            <a:lstStyle/>
            <a:p>
              <a:endParaRPr lang="en-US"/>
            </a:p>
          </p:txBody>
        </p:sp>
        <p:sp>
          <p:nvSpPr>
            <p:cNvPr id="151746" name="Line 194"/>
            <p:cNvSpPr>
              <a:spLocks noChangeShapeType="1"/>
            </p:cNvSpPr>
            <p:nvPr/>
          </p:nvSpPr>
          <p:spPr bwMode="auto">
            <a:xfrm flipV="1">
              <a:off x="1383" y="3192"/>
              <a:ext cx="1" cy="24"/>
            </a:xfrm>
            <a:prstGeom prst="line">
              <a:avLst/>
            </a:prstGeom>
            <a:noFill/>
            <a:ln w="0">
              <a:solidFill>
                <a:srgbClr val="000000"/>
              </a:solidFill>
              <a:round/>
              <a:headEnd/>
              <a:tailEnd/>
            </a:ln>
          </p:spPr>
          <p:txBody>
            <a:bodyPr/>
            <a:lstStyle/>
            <a:p>
              <a:endParaRPr lang="en-US"/>
            </a:p>
          </p:txBody>
        </p:sp>
        <p:sp>
          <p:nvSpPr>
            <p:cNvPr id="151747" name="Line 195"/>
            <p:cNvSpPr>
              <a:spLocks noChangeShapeType="1"/>
            </p:cNvSpPr>
            <p:nvPr/>
          </p:nvSpPr>
          <p:spPr bwMode="auto">
            <a:xfrm flipV="1">
              <a:off x="1833" y="3192"/>
              <a:ext cx="1" cy="24"/>
            </a:xfrm>
            <a:prstGeom prst="line">
              <a:avLst/>
            </a:prstGeom>
            <a:noFill/>
            <a:ln w="0">
              <a:solidFill>
                <a:srgbClr val="000000"/>
              </a:solidFill>
              <a:round/>
              <a:headEnd/>
              <a:tailEnd/>
            </a:ln>
          </p:spPr>
          <p:txBody>
            <a:bodyPr/>
            <a:lstStyle/>
            <a:p>
              <a:endParaRPr lang="en-US"/>
            </a:p>
          </p:txBody>
        </p:sp>
        <p:sp>
          <p:nvSpPr>
            <p:cNvPr id="151748" name="Line 196"/>
            <p:cNvSpPr>
              <a:spLocks noChangeShapeType="1"/>
            </p:cNvSpPr>
            <p:nvPr/>
          </p:nvSpPr>
          <p:spPr bwMode="auto">
            <a:xfrm flipV="1">
              <a:off x="2283" y="3192"/>
              <a:ext cx="1" cy="24"/>
            </a:xfrm>
            <a:prstGeom prst="line">
              <a:avLst/>
            </a:prstGeom>
            <a:noFill/>
            <a:ln w="0">
              <a:solidFill>
                <a:srgbClr val="000000"/>
              </a:solidFill>
              <a:round/>
              <a:headEnd/>
              <a:tailEnd/>
            </a:ln>
          </p:spPr>
          <p:txBody>
            <a:bodyPr/>
            <a:lstStyle/>
            <a:p>
              <a:endParaRPr lang="en-US"/>
            </a:p>
          </p:txBody>
        </p:sp>
        <p:sp>
          <p:nvSpPr>
            <p:cNvPr id="151749" name="Line 197"/>
            <p:cNvSpPr>
              <a:spLocks noChangeShapeType="1"/>
            </p:cNvSpPr>
            <p:nvPr/>
          </p:nvSpPr>
          <p:spPr bwMode="auto">
            <a:xfrm flipV="1">
              <a:off x="2727" y="3192"/>
              <a:ext cx="1" cy="24"/>
            </a:xfrm>
            <a:prstGeom prst="line">
              <a:avLst/>
            </a:prstGeom>
            <a:noFill/>
            <a:ln w="0">
              <a:solidFill>
                <a:srgbClr val="000000"/>
              </a:solidFill>
              <a:round/>
              <a:headEnd/>
              <a:tailEnd/>
            </a:ln>
          </p:spPr>
          <p:txBody>
            <a:bodyPr/>
            <a:lstStyle/>
            <a:p>
              <a:endParaRPr lang="en-US"/>
            </a:p>
          </p:txBody>
        </p:sp>
        <p:sp>
          <p:nvSpPr>
            <p:cNvPr id="151750" name="Line 198"/>
            <p:cNvSpPr>
              <a:spLocks noChangeShapeType="1"/>
            </p:cNvSpPr>
            <p:nvPr/>
          </p:nvSpPr>
          <p:spPr bwMode="auto">
            <a:xfrm flipV="1">
              <a:off x="3177" y="3192"/>
              <a:ext cx="1" cy="24"/>
            </a:xfrm>
            <a:prstGeom prst="line">
              <a:avLst/>
            </a:prstGeom>
            <a:noFill/>
            <a:ln w="0">
              <a:solidFill>
                <a:srgbClr val="000000"/>
              </a:solidFill>
              <a:round/>
              <a:headEnd/>
              <a:tailEnd/>
            </a:ln>
          </p:spPr>
          <p:txBody>
            <a:bodyPr/>
            <a:lstStyle/>
            <a:p>
              <a:endParaRPr lang="en-US"/>
            </a:p>
          </p:txBody>
        </p:sp>
        <p:sp>
          <p:nvSpPr>
            <p:cNvPr id="151751" name="Line 199"/>
            <p:cNvSpPr>
              <a:spLocks noChangeShapeType="1"/>
            </p:cNvSpPr>
            <p:nvPr/>
          </p:nvSpPr>
          <p:spPr bwMode="auto">
            <a:xfrm flipV="1">
              <a:off x="3627" y="3192"/>
              <a:ext cx="1" cy="24"/>
            </a:xfrm>
            <a:prstGeom prst="line">
              <a:avLst/>
            </a:prstGeom>
            <a:noFill/>
            <a:ln w="0">
              <a:solidFill>
                <a:srgbClr val="000000"/>
              </a:solidFill>
              <a:round/>
              <a:headEnd/>
              <a:tailEnd/>
            </a:ln>
          </p:spPr>
          <p:txBody>
            <a:bodyPr/>
            <a:lstStyle/>
            <a:p>
              <a:endParaRPr lang="en-US"/>
            </a:p>
          </p:txBody>
        </p:sp>
        <p:sp>
          <p:nvSpPr>
            <p:cNvPr id="151752" name="Line 200"/>
            <p:cNvSpPr>
              <a:spLocks noChangeShapeType="1"/>
            </p:cNvSpPr>
            <p:nvPr/>
          </p:nvSpPr>
          <p:spPr bwMode="auto">
            <a:xfrm flipV="1">
              <a:off x="4077" y="3192"/>
              <a:ext cx="1" cy="24"/>
            </a:xfrm>
            <a:prstGeom prst="line">
              <a:avLst/>
            </a:prstGeom>
            <a:noFill/>
            <a:ln w="0">
              <a:solidFill>
                <a:srgbClr val="000000"/>
              </a:solidFill>
              <a:round/>
              <a:headEnd/>
              <a:tailEnd/>
            </a:ln>
          </p:spPr>
          <p:txBody>
            <a:bodyPr/>
            <a:lstStyle/>
            <a:p>
              <a:endParaRPr lang="en-US"/>
            </a:p>
          </p:txBody>
        </p:sp>
        <p:sp>
          <p:nvSpPr>
            <p:cNvPr id="151753" name="Rectangle 201"/>
            <p:cNvSpPr>
              <a:spLocks noChangeArrowheads="1"/>
            </p:cNvSpPr>
            <p:nvPr/>
          </p:nvSpPr>
          <p:spPr bwMode="auto">
            <a:xfrm>
              <a:off x="345" y="3132"/>
              <a:ext cx="62" cy="134"/>
            </a:xfrm>
            <a:prstGeom prst="rect">
              <a:avLst/>
            </a:prstGeom>
            <a:noFill/>
            <a:ln w="9525">
              <a:noFill/>
              <a:miter lim="800000"/>
              <a:headEnd/>
              <a:tailEnd/>
            </a:ln>
          </p:spPr>
          <p:txBody>
            <a:bodyPr wrap="none" lIns="0" tIns="0" rIns="0" bIns="0">
              <a:spAutoFit/>
            </a:bodyPr>
            <a:lstStyle/>
            <a:p>
              <a:r>
                <a:rPr lang="en-US" sz="1400" b="0">
                  <a:solidFill>
                    <a:srgbClr val="000000"/>
                  </a:solidFill>
                </a:rPr>
                <a:t>0</a:t>
              </a:r>
              <a:endParaRPr lang="en-US" sz="1400"/>
            </a:p>
          </p:txBody>
        </p:sp>
        <p:sp>
          <p:nvSpPr>
            <p:cNvPr id="151754" name="Rectangle 202"/>
            <p:cNvSpPr>
              <a:spLocks noChangeArrowheads="1"/>
            </p:cNvSpPr>
            <p:nvPr/>
          </p:nvSpPr>
          <p:spPr bwMode="auto">
            <a:xfrm>
              <a:off x="303" y="2946"/>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10</a:t>
              </a:r>
              <a:endParaRPr lang="en-US" sz="1400"/>
            </a:p>
          </p:txBody>
        </p:sp>
        <p:sp>
          <p:nvSpPr>
            <p:cNvPr id="151755" name="Rectangle 203"/>
            <p:cNvSpPr>
              <a:spLocks noChangeArrowheads="1"/>
            </p:cNvSpPr>
            <p:nvPr/>
          </p:nvSpPr>
          <p:spPr bwMode="auto">
            <a:xfrm>
              <a:off x="303" y="2754"/>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20</a:t>
              </a:r>
              <a:endParaRPr lang="en-US" sz="1400"/>
            </a:p>
          </p:txBody>
        </p:sp>
        <p:sp>
          <p:nvSpPr>
            <p:cNvPr id="151756" name="Rectangle 204"/>
            <p:cNvSpPr>
              <a:spLocks noChangeArrowheads="1"/>
            </p:cNvSpPr>
            <p:nvPr/>
          </p:nvSpPr>
          <p:spPr bwMode="auto">
            <a:xfrm>
              <a:off x="303" y="2568"/>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30</a:t>
              </a:r>
              <a:endParaRPr lang="en-US" sz="1400"/>
            </a:p>
          </p:txBody>
        </p:sp>
        <p:sp>
          <p:nvSpPr>
            <p:cNvPr id="151757" name="Rectangle 205"/>
            <p:cNvSpPr>
              <a:spLocks noChangeArrowheads="1"/>
            </p:cNvSpPr>
            <p:nvPr/>
          </p:nvSpPr>
          <p:spPr bwMode="auto">
            <a:xfrm>
              <a:off x="303" y="2376"/>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40</a:t>
              </a:r>
              <a:endParaRPr lang="en-US" sz="1400"/>
            </a:p>
          </p:txBody>
        </p:sp>
        <p:sp>
          <p:nvSpPr>
            <p:cNvPr id="151758" name="Rectangle 206"/>
            <p:cNvSpPr>
              <a:spLocks noChangeArrowheads="1"/>
            </p:cNvSpPr>
            <p:nvPr/>
          </p:nvSpPr>
          <p:spPr bwMode="auto">
            <a:xfrm>
              <a:off x="303" y="2190"/>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50</a:t>
              </a:r>
              <a:endParaRPr lang="en-US" sz="1400"/>
            </a:p>
          </p:txBody>
        </p:sp>
        <p:sp>
          <p:nvSpPr>
            <p:cNvPr id="151759" name="Rectangle 207"/>
            <p:cNvSpPr>
              <a:spLocks noChangeArrowheads="1"/>
            </p:cNvSpPr>
            <p:nvPr/>
          </p:nvSpPr>
          <p:spPr bwMode="auto">
            <a:xfrm>
              <a:off x="303" y="2004"/>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60</a:t>
              </a:r>
              <a:endParaRPr lang="en-US" sz="1400"/>
            </a:p>
          </p:txBody>
        </p:sp>
        <p:sp>
          <p:nvSpPr>
            <p:cNvPr id="151760" name="Rectangle 208"/>
            <p:cNvSpPr>
              <a:spLocks noChangeArrowheads="1"/>
            </p:cNvSpPr>
            <p:nvPr/>
          </p:nvSpPr>
          <p:spPr bwMode="auto">
            <a:xfrm>
              <a:off x="303" y="1812"/>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70</a:t>
              </a:r>
              <a:endParaRPr lang="en-US" sz="1400"/>
            </a:p>
          </p:txBody>
        </p:sp>
        <p:sp>
          <p:nvSpPr>
            <p:cNvPr id="151761" name="Rectangle 209"/>
            <p:cNvSpPr>
              <a:spLocks noChangeArrowheads="1"/>
            </p:cNvSpPr>
            <p:nvPr/>
          </p:nvSpPr>
          <p:spPr bwMode="auto">
            <a:xfrm>
              <a:off x="303" y="1626"/>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80</a:t>
              </a:r>
              <a:endParaRPr lang="en-US" sz="1400"/>
            </a:p>
          </p:txBody>
        </p:sp>
        <p:sp>
          <p:nvSpPr>
            <p:cNvPr id="151762" name="Rectangle 210"/>
            <p:cNvSpPr>
              <a:spLocks noChangeArrowheads="1"/>
            </p:cNvSpPr>
            <p:nvPr/>
          </p:nvSpPr>
          <p:spPr bwMode="auto">
            <a:xfrm>
              <a:off x="303" y="1434"/>
              <a:ext cx="124" cy="134"/>
            </a:xfrm>
            <a:prstGeom prst="rect">
              <a:avLst/>
            </a:prstGeom>
            <a:noFill/>
            <a:ln w="9525">
              <a:noFill/>
              <a:miter lim="800000"/>
              <a:headEnd/>
              <a:tailEnd/>
            </a:ln>
          </p:spPr>
          <p:txBody>
            <a:bodyPr wrap="none" lIns="0" tIns="0" rIns="0" bIns="0">
              <a:spAutoFit/>
            </a:bodyPr>
            <a:lstStyle/>
            <a:p>
              <a:r>
                <a:rPr lang="en-US" sz="1400" b="0">
                  <a:solidFill>
                    <a:srgbClr val="000000"/>
                  </a:solidFill>
                </a:rPr>
                <a:t>90</a:t>
              </a:r>
              <a:endParaRPr lang="en-US" sz="1400"/>
            </a:p>
          </p:txBody>
        </p:sp>
        <p:sp>
          <p:nvSpPr>
            <p:cNvPr id="151763" name="Rectangle 211"/>
            <p:cNvSpPr>
              <a:spLocks noChangeArrowheads="1"/>
            </p:cNvSpPr>
            <p:nvPr/>
          </p:nvSpPr>
          <p:spPr bwMode="auto">
            <a:xfrm>
              <a:off x="261" y="1248"/>
              <a:ext cx="186" cy="134"/>
            </a:xfrm>
            <a:prstGeom prst="rect">
              <a:avLst/>
            </a:prstGeom>
            <a:noFill/>
            <a:ln w="9525">
              <a:noFill/>
              <a:miter lim="800000"/>
              <a:headEnd/>
              <a:tailEnd/>
            </a:ln>
          </p:spPr>
          <p:txBody>
            <a:bodyPr wrap="none" lIns="0" tIns="0" rIns="0" bIns="0">
              <a:spAutoFit/>
            </a:bodyPr>
            <a:lstStyle/>
            <a:p>
              <a:r>
                <a:rPr lang="en-US" sz="1400" b="0">
                  <a:solidFill>
                    <a:srgbClr val="000000"/>
                  </a:solidFill>
                </a:rPr>
                <a:t>100</a:t>
              </a:r>
              <a:endParaRPr lang="en-US" sz="1400"/>
            </a:p>
          </p:txBody>
        </p:sp>
        <p:sp>
          <p:nvSpPr>
            <p:cNvPr id="151764" name="Rectangle 212"/>
            <p:cNvSpPr>
              <a:spLocks noChangeArrowheads="1"/>
            </p:cNvSpPr>
            <p:nvPr/>
          </p:nvSpPr>
          <p:spPr bwMode="auto">
            <a:xfrm>
              <a:off x="537" y="3258"/>
              <a:ext cx="335" cy="134"/>
            </a:xfrm>
            <a:prstGeom prst="rect">
              <a:avLst/>
            </a:prstGeom>
            <a:noFill/>
            <a:ln w="9525">
              <a:noFill/>
              <a:miter lim="800000"/>
              <a:headEnd/>
              <a:tailEnd/>
            </a:ln>
          </p:spPr>
          <p:txBody>
            <a:bodyPr wrap="none" lIns="0" tIns="0" rIns="0" bIns="0">
              <a:spAutoFit/>
            </a:bodyPr>
            <a:lstStyle/>
            <a:p>
              <a:r>
                <a:rPr lang="en-US" sz="1400" b="0">
                  <a:solidFill>
                    <a:srgbClr val="000000"/>
                  </a:solidFill>
                </a:rPr>
                <a:t>Jun 06</a:t>
              </a:r>
              <a:endParaRPr lang="en-US" sz="1400"/>
            </a:p>
          </p:txBody>
        </p:sp>
        <p:sp>
          <p:nvSpPr>
            <p:cNvPr id="151765" name="Rectangle 213"/>
            <p:cNvSpPr>
              <a:spLocks noChangeArrowheads="1"/>
            </p:cNvSpPr>
            <p:nvPr/>
          </p:nvSpPr>
          <p:spPr bwMode="auto">
            <a:xfrm>
              <a:off x="987" y="3258"/>
              <a:ext cx="329" cy="134"/>
            </a:xfrm>
            <a:prstGeom prst="rect">
              <a:avLst/>
            </a:prstGeom>
            <a:noFill/>
            <a:ln w="9525">
              <a:noFill/>
              <a:miter lim="800000"/>
              <a:headEnd/>
              <a:tailEnd/>
            </a:ln>
          </p:spPr>
          <p:txBody>
            <a:bodyPr wrap="none" lIns="0" tIns="0" rIns="0" bIns="0">
              <a:spAutoFit/>
            </a:bodyPr>
            <a:lstStyle/>
            <a:p>
              <a:r>
                <a:rPr lang="en-US" sz="1400" b="0">
                  <a:solidFill>
                    <a:srgbClr val="000000"/>
                  </a:solidFill>
                </a:rPr>
                <a:t>Oct 06</a:t>
              </a:r>
              <a:endParaRPr lang="en-US" sz="1400"/>
            </a:p>
          </p:txBody>
        </p:sp>
        <p:sp>
          <p:nvSpPr>
            <p:cNvPr id="151766" name="Rectangle 214"/>
            <p:cNvSpPr>
              <a:spLocks noChangeArrowheads="1"/>
            </p:cNvSpPr>
            <p:nvPr/>
          </p:nvSpPr>
          <p:spPr bwMode="auto">
            <a:xfrm>
              <a:off x="1437" y="3258"/>
              <a:ext cx="354" cy="134"/>
            </a:xfrm>
            <a:prstGeom prst="rect">
              <a:avLst/>
            </a:prstGeom>
            <a:noFill/>
            <a:ln w="9525">
              <a:noFill/>
              <a:miter lim="800000"/>
              <a:headEnd/>
              <a:tailEnd/>
            </a:ln>
          </p:spPr>
          <p:txBody>
            <a:bodyPr wrap="none" lIns="0" tIns="0" rIns="0" bIns="0">
              <a:spAutoFit/>
            </a:bodyPr>
            <a:lstStyle/>
            <a:p>
              <a:r>
                <a:rPr lang="en-US" sz="1400" b="0">
                  <a:solidFill>
                    <a:srgbClr val="000000"/>
                  </a:solidFill>
                </a:rPr>
                <a:t>Nov 06</a:t>
              </a:r>
              <a:endParaRPr lang="en-US" sz="1400"/>
            </a:p>
          </p:txBody>
        </p:sp>
        <p:sp>
          <p:nvSpPr>
            <p:cNvPr id="151767" name="Rectangle 215"/>
            <p:cNvSpPr>
              <a:spLocks noChangeArrowheads="1"/>
            </p:cNvSpPr>
            <p:nvPr/>
          </p:nvSpPr>
          <p:spPr bwMode="auto">
            <a:xfrm>
              <a:off x="1881" y="3258"/>
              <a:ext cx="347" cy="134"/>
            </a:xfrm>
            <a:prstGeom prst="rect">
              <a:avLst/>
            </a:prstGeom>
            <a:noFill/>
            <a:ln w="9525">
              <a:noFill/>
              <a:miter lim="800000"/>
              <a:headEnd/>
              <a:tailEnd/>
            </a:ln>
          </p:spPr>
          <p:txBody>
            <a:bodyPr wrap="none" lIns="0" tIns="0" rIns="0" bIns="0">
              <a:spAutoFit/>
            </a:bodyPr>
            <a:lstStyle/>
            <a:p>
              <a:r>
                <a:rPr lang="en-US" sz="1400" b="0">
                  <a:solidFill>
                    <a:srgbClr val="000000"/>
                  </a:solidFill>
                </a:rPr>
                <a:t>Feb 07</a:t>
              </a:r>
              <a:endParaRPr lang="en-US" sz="1400"/>
            </a:p>
          </p:txBody>
        </p:sp>
        <p:sp>
          <p:nvSpPr>
            <p:cNvPr id="151768" name="Rectangle 216"/>
            <p:cNvSpPr>
              <a:spLocks noChangeArrowheads="1"/>
            </p:cNvSpPr>
            <p:nvPr/>
          </p:nvSpPr>
          <p:spPr bwMode="auto">
            <a:xfrm>
              <a:off x="2331" y="3258"/>
              <a:ext cx="347" cy="134"/>
            </a:xfrm>
            <a:prstGeom prst="rect">
              <a:avLst/>
            </a:prstGeom>
            <a:noFill/>
            <a:ln w="9525">
              <a:noFill/>
              <a:miter lim="800000"/>
              <a:headEnd/>
              <a:tailEnd/>
            </a:ln>
          </p:spPr>
          <p:txBody>
            <a:bodyPr wrap="none" lIns="0" tIns="0" rIns="0" bIns="0">
              <a:spAutoFit/>
            </a:bodyPr>
            <a:lstStyle/>
            <a:p>
              <a:r>
                <a:rPr lang="en-US" sz="1400" b="0">
                  <a:solidFill>
                    <a:srgbClr val="000000"/>
                  </a:solidFill>
                </a:rPr>
                <a:t>Mar 07</a:t>
              </a:r>
              <a:endParaRPr lang="en-US" sz="1400"/>
            </a:p>
          </p:txBody>
        </p:sp>
        <p:sp>
          <p:nvSpPr>
            <p:cNvPr id="151769" name="Rectangle 217"/>
            <p:cNvSpPr>
              <a:spLocks noChangeArrowheads="1"/>
            </p:cNvSpPr>
            <p:nvPr/>
          </p:nvSpPr>
          <p:spPr bwMode="auto">
            <a:xfrm>
              <a:off x="2781" y="3258"/>
              <a:ext cx="354" cy="134"/>
            </a:xfrm>
            <a:prstGeom prst="rect">
              <a:avLst/>
            </a:prstGeom>
            <a:noFill/>
            <a:ln w="9525">
              <a:noFill/>
              <a:miter lim="800000"/>
              <a:headEnd/>
              <a:tailEnd/>
            </a:ln>
          </p:spPr>
          <p:txBody>
            <a:bodyPr wrap="none" lIns="0" tIns="0" rIns="0" bIns="0">
              <a:spAutoFit/>
            </a:bodyPr>
            <a:lstStyle/>
            <a:p>
              <a:r>
                <a:rPr lang="en-US" sz="1400" b="0">
                  <a:solidFill>
                    <a:srgbClr val="000000"/>
                  </a:solidFill>
                </a:rPr>
                <a:t>Aug 07</a:t>
              </a:r>
              <a:endParaRPr lang="en-US" sz="1400"/>
            </a:p>
          </p:txBody>
        </p:sp>
        <p:sp>
          <p:nvSpPr>
            <p:cNvPr id="151770" name="Rectangle 218"/>
            <p:cNvSpPr>
              <a:spLocks noChangeArrowheads="1"/>
            </p:cNvSpPr>
            <p:nvPr/>
          </p:nvSpPr>
          <p:spPr bwMode="auto">
            <a:xfrm>
              <a:off x="3237" y="3258"/>
              <a:ext cx="329" cy="134"/>
            </a:xfrm>
            <a:prstGeom prst="rect">
              <a:avLst/>
            </a:prstGeom>
            <a:noFill/>
            <a:ln w="9525">
              <a:noFill/>
              <a:miter lim="800000"/>
              <a:headEnd/>
              <a:tailEnd/>
            </a:ln>
          </p:spPr>
          <p:txBody>
            <a:bodyPr wrap="none" lIns="0" tIns="0" rIns="0" bIns="0">
              <a:spAutoFit/>
            </a:bodyPr>
            <a:lstStyle/>
            <a:p>
              <a:r>
                <a:rPr lang="en-US" sz="1400" b="0">
                  <a:solidFill>
                    <a:srgbClr val="000000"/>
                  </a:solidFill>
                </a:rPr>
                <a:t>Oct 07</a:t>
              </a:r>
              <a:endParaRPr lang="en-US" sz="1400"/>
            </a:p>
          </p:txBody>
        </p:sp>
        <p:sp>
          <p:nvSpPr>
            <p:cNvPr id="151771" name="Rectangle 219"/>
            <p:cNvSpPr>
              <a:spLocks noChangeArrowheads="1"/>
            </p:cNvSpPr>
            <p:nvPr/>
          </p:nvSpPr>
          <p:spPr bwMode="auto">
            <a:xfrm>
              <a:off x="3681" y="3258"/>
              <a:ext cx="347" cy="134"/>
            </a:xfrm>
            <a:prstGeom prst="rect">
              <a:avLst/>
            </a:prstGeom>
            <a:noFill/>
            <a:ln w="9525">
              <a:noFill/>
              <a:miter lim="800000"/>
              <a:headEnd/>
              <a:tailEnd/>
            </a:ln>
          </p:spPr>
          <p:txBody>
            <a:bodyPr wrap="none" lIns="0" tIns="0" rIns="0" bIns="0">
              <a:spAutoFit/>
            </a:bodyPr>
            <a:lstStyle/>
            <a:p>
              <a:r>
                <a:rPr lang="en-US" sz="1400" b="0">
                  <a:solidFill>
                    <a:srgbClr val="000000"/>
                  </a:solidFill>
                </a:rPr>
                <a:t>Mar 08</a:t>
              </a:r>
              <a:endParaRPr lang="en-US" sz="1400"/>
            </a:p>
          </p:txBody>
        </p:sp>
        <p:grpSp>
          <p:nvGrpSpPr>
            <p:cNvPr id="4" name="Group 228"/>
            <p:cNvGrpSpPr>
              <a:grpSpLocks/>
            </p:cNvGrpSpPr>
            <p:nvPr/>
          </p:nvGrpSpPr>
          <p:grpSpPr bwMode="auto">
            <a:xfrm>
              <a:off x="483" y="1044"/>
              <a:ext cx="330" cy="456"/>
              <a:chOff x="3129" y="1482"/>
              <a:chExt cx="330" cy="456"/>
            </a:xfrm>
          </p:grpSpPr>
          <p:sp>
            <p:nvSpPr>
              <p:cNvPr id="151772" name="Rectangle 220"/>
              <p:cNvSpPr>
                <a:spLocks noChangeArrowheads="1"/>
              </p:cNvSpPr>
              <p:nvPr/>
            </p:nvSpPr>
            <p:spPr bwMode="auto">
              <a:xfrm>
                <a:off x="3129" y="1482"/>
                <a:ext cx="330" cy="456"/>
              </a:xfrm>
              <a:prstGeom prst="rect">
                <a:avLst/>
              </a:prstGeom>
              <a:solidFill>
                <a:srgbClr val="FFFFFF"/>
              </a:solidFill>
              <a:ln w="0">
                <a:solidFill>
                  <a:srgbClr val="000000"/>
                </a:solidFill>
                <a:miter lim="800000"/>
                <a:headEnd/>
                <a:tailEnd/>
              </a:ln>
            </p:spPr>
            <p:txBody>
              <a:bodyPr/>
              <a:lstStyle/>
              <a:p>
                <a:endParaRPr lang="en-US"/>
              </a:p>
            </p:txBody>
          </p:sp>
          <p:sp>
            <p:nvSpPr>
              <p:cNvPr id="151773" name="Rectangle 221"/>
              <p:cNvSpPr>
                <a:spLocks noChangeArrowheads="1"/>
              </p:cNvSpPr>
              <p:nvPr/>
            </p:nvSpPr>
            <p:spPr bwMode="auto">
              <a:xfrm>
                <a:off x="3195" y="1542"/>
                <a:ext cx="42" cy="42"/>
              </a:xfrm>
              <a:prstGeom prst="rect">
                <a:avLst/>
              </a:prstGeom>
              <a:solidFill>
                <a:srgbClr val="9999FF"/>
              </a:solidFill>
              <a:ln w="9525">
                <a:solidFill>
                  <a:srgbClr val="000000"/>
                </a:solidFill>
                <a:miter lim="800000"/>
                <a:headEnd/>
                <a:tailEnd/>
              </a:ln>
            </p:spPr>
            <p:txBody>
              <a:bodyPr/>
              <a:lstStyle/>
              <a:p>
                <a:endParaRPr lang="en-US"/>
              </a:p>
            </p:txBody>
          </p:sp>
          <p:sp>
            <p:nvSpPr>
              <p:cNvPr id="151774" name="Rectangle 222"/>
              <p:cNvSpPr>
                <a:spLocks noChangeArrowheads="1"/>
              </p:cNvSpPr>
              <p:nvPr/>
            </p:nvSpPr>
            <p:spPr bwMode="auto">
              <a:xfrm>
                <a:off x="3261" y="1512"/>
                <a:ext cx="131" cy="134"/>
              </a:xfrm>
              <a:prstGeom prst="rect">
                <a:avLst/>
              </a:prstGeom>
              <a:noFill/>
              <a:ln w="9525">
                <a:noFill/>
                <a:miter lim="800000"/>
                <a:headEnd/>
                <a:tailEnd/>
              </a:ln>
            </p:spPr>
            <p:txBody>
              <a:bodyPr wrap="none" lIns="0" tIns="0" rIns="0" bIns="0">
                <a:spAutoFit/>
              </a:bodyPr>
              <a:lstStyle/>
              <a:p>
                <a:r>
                  <a:rPr lang="en-US" sz="1400" b="0">
                    <a:solidFill>
                      <a:srgbClr val="000000"/>
                    </a:solidFill>
                  </a:rPr>
                  <a:t>As</a:t>
                </a:r>
                <a:endParaRPr lang="en-US" sz="1400"/>
              </a:p>
            </p:txBody>
          </p:sp>
          <p:sp>
            <p:nvSpPr>
              <p:cNvPr id="151775" name="Rectangle 223"/>
              <p:cNvSpPr>
                <a:spLocks noChangeArrowheads="1"/>
              </p:cNvSpPr>
              <p:nvPr/>
            </p:nvSpPr>
            <p:spPr bwMode="auto">
              <a:xfrm>
                <a:off x="3195" y="1668"/>
                <a:ext cx="42" cy="42"/>
              </a:xfrm>
              <a:prstGeom prst="rect">
                <a:avLst/>
              </a:prstGeom>
              <a:solidFill>
                <a:srgbClr val="993366"/>
              </a:solidFill>
              <a:ln w="9525">
                <a:solidFill>
                  <a:srgbClr val="000000"/>
                </a:solidFill>
                <a:miter lim="800000"/>
                <a:headEnd/>
                <a:tailEnd/>
              </a:ln>
            </p:spPr>
            <p:txBody>
              <a:bodyPr/>
              <a:lstStyle/>
              <a:p>
                <a:endParaRPr lang="en-US"/>
              </a:p>
            </p:txBody>
          </p:sp>
          <p:sp>
            <p:nvSpPr>
              <p:cNvPr id="151776" name="Rectangle 224"/>
              <p:cNvSpPr>
                <a:spLocks noChangeArrowheads="1"/>
              </p:cNvSpPr>
              <p:nvPr/>
            </p:nvSpPr>
            <p:spPr bwMode="auto">
              <a:xfrm>
                <a:off x="3261" y="1638"/>
                <a:ext cx="130" cy="134"/>
              </a:xfrm>
              <a:prstGeom prst="rect">
                <a:avLst/>
              </a:prstGeom>
              <a:noFill/>
              <a:ln w="9525">
                <a:noFill/>
                <a:miter lim="800000"/>
                <a:headEnd/>
                <a:tailEnd/>
              </a:ln>
            </p:spPr>
            <p:txBody>
              <a:bodyPr wrap="none" lIns="0" tIns="0" rIns="0" bIns="0">
                <a:spAutoFit/>
              </a:bodyPr>
              <a:lstStyle/>
              <a:p>
                <a:r>
                  <a:rPr lang="en-US" sz="1400" b="0">
                    <a:solidFill>
                      <a:srgbClr val="000000"/>
                    </a:solidFill>
                  </a:rPr>
                  <a:t>Fe</a:t>
                </a:r>
                <a:endParaRPr lang="en-US" sz="1400"/>
              </a:p>
            </p:txBody>
          </p:sp>
          <p:sp>
            <p:nvSpPr>
              <p:cNvPr id="151777" name="Rectangle 225"/>
              <p:cNvSpPr>
                <a:spLocks noChangeArrowheads="1"/>
              </p:cNvSpPr>
              <p:nvPr/>
            </p:nvSpPr>
            <p:spPr bwMode="auto">
              <a:xfrm>
                <a:off x="3195" y="1794"/>
                <a:ext cx="42" cy="42"/>
              </a:xfrm>
              <a:prstGeom prst="rect">
                <a:avLst/>
              </a:prstGeom>
              <a:solidFill>
                <a:srgbClr val="FFFFCC"/>
              </a:solidFill>
              <a:ln w="9525">
                <a:solidFill>
                  <a:srgbClr val="000000"/>
                </a:solidFill>
                <a:miter lim="800000"/>
                <a:headEnd/>
                <a:tailEnd/>
              </a:ln>
            </p:spPr>
            <p:txBody>
              <a:bodyPr/>
              <a:lstStyle/>
              <a:p>
                <a:endParaRPr lang="en-US"/>
              </a:p>
            </p:txBody>
          </p:sp>
          <p:sp>
            <p:nvSpPr>
              <p:cNvPr id="151778" name="Rectangle 226"/>
              <p:cNvSpPr>
                <a:spLocks noChangeArrowheads="1"/>
              </p:cNvSpPr>
              <p:nvPr/>
            </p:nvSpPr>
            <p:spPr bwMode="auto">
              <a:xfrm>
                <a:off x="3261" y="1764"/>
                <a:ext cx="155" cy="134"/>
              </a:xfrm>
              <a:prstGeom prst="rect">
                <a:avLst/>
              </a:prstGeom>
              <a:noFill/>
              <a:ln w="9525">
                <a:noFill/>
                <a:miter lim="800000"/>
                <a:headEnd/>
                <a:tailEnd/>
              </a:ln>
            </p:spPr>
            <p:txBody>
              <a:bodyPr wrap="none" lIns="0" tIns="0" rIns="0" bIns="0">
                <a:spAutoFit/>
              </a:bodyPr>
              <a:lstStyle/>
              <a:p>
                <a:r>
                  <a:rPr lang="en-US" sz="1400" b="0">
                    <a:solidFill>
                      <a:srgbClr val="000000"/>
                    </a:solidFill>
                  </a:rPr>
                  <a:t>Mn</a:t>
                </a:r>
                <a:endParaRPr lang="en-US" sz="1400"/>
              </a:p>
            </p:txBody>
          </p:sp>
        </p:grpSp>
      </p:grpSp>
      <p:sp>
        <p:nvSpPr>
          <p:cNvPr id="151781" name="Text Box 229"/>
          <p:cNvSpPr txBox="1">
            <a:spLocks noChangeArrowheads="1"/>
          </p:cNvSpPr>
          <p:nvPr/>
        </p:nvSpPr>
        <p:spPr bwMode="auto">
          <a:xfrm>
            <a:off x="1079500" y="5976938"/>
            <a:ext cx="4659313" cy="641350"/>
          </a:xfrm>
          <a:prstGeom prst="rect">
            <a:avLst/>
          </a:prstGeom>
          <a:noFill/>
          <a:ln w="9525">
            <a:noFill/>
            <a:miter lim="800000"/>
            <a:headEnd/>
            <a:tailEnd/>
          </a:ln>
          <a:effectLst/>
        </p:spPr>
        <p:txBody>
          <a:bodyPr wrap="none">
            <a:spAutoFit/>
          </a:bodyPr>
          <a:lstStyle/>
          <a:p>
            <a:r>
              <a:rPr lang="en-US" b="0"/>
              <a:t>As: 12-30 </a:t>
            </a:r>
            <a:r>
              <a:rPr lang="en-US" b="0">
                <a:latin typeface="Symbol" pitchFamily="18" charset="2"/>
              </a:rPr>
              <a:t>m</a:t>
            </a:r>
            <a:r>
              <a:rPr lang="en-US" b="0"/>
              <a:t>g/l			10 </a:t>
            </a:r>
            <a:r>
              <a:rPr lang="en-US" b="0">
                <a:latin typeface="Symbol" pitchFamily="18" charset="2"/>
              </a:rPr>
              <a:t>m</a:t>
            </a:r>
            <a:r>
              <a:rPr lang="en-US" b="0"/>
              <a:t>g/l</a:t>
            </a:r>
          </a:p>
          <a:p>
            <a:r>
              <a:rPr lang="en-US" b="0"/>
              <a:t>Mn: 235-2000 </a:t>
            </a:r>
            <a:r>
              <a:rPr lang="en-US" b="0">
                <a:latin typeface="Symbol" pitchFamily="18" charset="2"/>
              </a:rPr>
              <a:t>m</a:t>
            </a:r>
            <a:r>
              <a:rPr lang="en-US" b="0"/>
              <a:t>g/l   		300 </a:t>
            </a:r>
            <a:r>
              <a:rPr lang="en-US" b="0">
                <a:latin typeface="Symbol" pitchFamily="18" charset="2"/>
              </a:rPr>
              <a:t>m</a:t>
            </a:r>
            <a:r>
              <a:rPr lang="en-US" b="0"/>
              <a:t>g/l</a:t>
            </a:r>
          </a:p>
        </p:txBody>
      </p:sp>
      <p:sp>
        <p:nvSpPr>
          <p:cNvPr id="151782" name="Rectangle 230"/>
          <p:cNvSpPr>
            <a:spLocks noChangeArrowheads="1"/>
          </p:cNvSpPr>
          <p:nvPr/>
        </p:nvSpPr>
        <p:spPr bwMode="auto">
          <a:xfrm>
            <a:off x="4095750" y="5618163"/>
            <a:ext cx="2190750" cy="366712"/>
          </a:xfrm>
          <a:prstGeom prst="rect">
            <a:avLst/>
          </a:prstGeom>
          <a:noFill/>
          <a:ln w="9525">
            <a:noFill/>
            <a:miter lim="800000"/>
            <a:headEnd/>
            <a:tailEnd/>
          </a:ln>
          <a:effectLst/>
        </p:spPr>
        <p:txBody>
          <a:bodyPr wrap="none">
            <a:spAutoFit/>
          </a:bodyPr>
          <a:lstStyle/>
          <a:p>
            <a:r>
              <a:rPr lang="en-US"/>
              <a:t>EPA cleanup goal:</a:t>
            </a:r>
          </a:p>
        </p:txBody>
      </p:sp>
      <p:sp>
        <p:nvSpPr>
          <p:cNvPr id="151784" name="Text Box 232"/>
          <p:cNvSpPr txBox="1">
            <a:spLocks noChangeArrowheads="1"/>
          </p:cNvSpPr>
          <p:nvPr/>
        </p:nvSpPr>
        <p:spPr bwMode="auto">
          <a:xfrm rot="16200000">
            <a:off x="-606425" y="3128963"/>
            <a:ext cx="2444750" cy="641350"/>
          </a:xfrm>
          <a:prstGeom prst="rect">
            <a:avLst/>
          </a:prstGeom>
          <a:noFill/>
          <a:ln w="9525">
            <a:noFill/>
            <a:miter lim="800000"/>
            <a:headEnd/>
            <a:tailEnd/>
          </a:ln>
          <a:effectLst/>
        </p:spPr>
        <p:txBody>
          <a:bodyPr wrap="none">
            <a:spAutoFit/>
          </a:bodyPr>
          <a:lstStyle/>
          <a:p>
            <a:pPr algn="ctr"/>
            <a:r>
              <a:rPr lang="en-US"/>
              <a:t>% removed between </a:t>
            </a:r>
          </a:p>
          <a:p>
            <a:pPr algn="ctr"/>
            <a:r>
              <a:rPr lang="en-US"/>
              <a:t>LL1 and LL10</a:t>
            </a:r>
          </a:p>
        </p:txBody>
      </p:sp>
      <p:sp>
        <p:nvSpPr>
          <p:cNvPr id="151785" name="Rectangle 233"/>
          <p:cNvSpPr>
            <a:spLocks noChangeArrowheads="1"/>
          </p:cNvSpPr>
          <p:nvPr/>
        </p:nvSpPr>
        <p:spPr bwMode="auto">
          <a:xfrm>
            <a:off x="457200" y="5646738"/>
            <a:ext cx="3282950" cy="366712"/>
          </a:xfrm>
          <a:prstGeom prst="rect">
            <a:avLst/>
          </a:prstGeom>
          <a:noFill/>
          <a:ln w="9525">
            <a:noFill/>
            <a:miter lim="800000"/>
            <a:headEnd/>
            <a:tailEnd/>
          </a:ln>
          <a:effectLst/>
        </p:spPr>
        <p:txBody>
          <a:bodyPr wrap="none">
            <a:spAutoFit/>
          </a:bodyPr>
          <a:lstStyle/>
          <a:p>
            <a:r>
              <a:rPr lang="en-US"/>
              <a:t>Concentration range at LL10</a:t>
            </a:r>
          </a:p>
        </p:txBody>
      </p:sp>
      <p:sp>
        <p:nvSpPr>
          <p:cNvPr id="151787" name="Line 235"/>
          <p:cNvSpPr>
            <a:spLocks noChangeShapeType="1"/>
          </p:cNvSpPr>
          <p:nvPr/>
        </p:nvSpPr>
        <p:spPr bwMode="auto">
          <a:xfrm>
            <a:off x="533400" y="5991225"/>
            <a:ext cx="5781675" cy="0"/>
          </a:xfrm>
          <a:prstGeom prst="line">
            <a:avLst/>
          </a:prstGeom>
          <a:noFill/>
          <a:ln w="38100">
            <a:solidFill>
              <a:schemeClr val="tx1"/>
            </a:solidFill>
            <a:round/>
            <a:headEnd/>
            <a:tailEnd/>
          </a:ln>
          <a:effectLst/>
        </p:spPr>
        <p:txBody>
          <a:bodyPr/>
          <a:lstStyle/>
          <a:p>
            <a:endParaRPr lang="en-US"/>
          </a:p>
        </p:txBody>
      </p:sp>
      <p:pic>
        <p:nvPicPr>
          <p:cNvPr id="99" name="Picture 6" descr="USGS_color_1inch"/>
          <p:cNvPicPr>
            <a:picLocks noChangeAspect="1" noChangeArrowheads="1"/>
          </p:cNvPicPr>
          <p:nvPr/>
        </p:nvPicPr>
        <p:blipFill>
          <a:blip r:embed="rId4" cstate="print"/>
          <a:srcRect/>
          <a:stretch>
            <a:fillRect/>
          </a:stretch>
        </p:blipFill>
        <p:spPr bwMode="auto">
          <a:xfrm>
            <a:off x="7840011" y="6257388"/>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286608"/>
            <a:ext cx="9142413" cy="800100"/>
          </a:xfrm>
        </p:spPr>
        <p:txBody>
          <a:bodyPr>
            <a:noAutofit/>
          </a:bodyPr>
          <a:lstStyle/>
          <a:p>
            <a:pPr algn="l"/>
            <a:r>
              <a:rPr lang="en-US" sz="3000" dirty="0" smtClean="0"/>
              <a:t>Arsenic is associated with Fe </a:t>
            </a:r>
            <a:r>
              <a:rPr lang="en-US" sz="3000" dirty="0" err="1" smtClean="0"/>
              <a:t>Oxyhydroxides</a:t>
            </a:r>
            <a:r>
              <a:rPr lang="en-US" sz="3000" dirty="0" smtClean="0"/>
              <a:t> rather than with biological materials (contrast the </a:t>
            </a:r>
            <a:r>
              <a:rPr lang="en-US" sz="3000" dirty="0" err="1" smtClean="0"/>
              <a:t>anerobic</a:t>
            </a:r>
            <a:r>
              <a:rPr lang="en-US" sz="3000" dirty="0" smtClean="0"/>
              <a:t> treatment of </a:t>
            </a:r>
            <a:r>
              <a:rPr lang="en-US" sz="3000" dirty="0" err="1" smtClean="0"/>
              <a:t>Paktunc</a:t>
            </a:r>
            <a:r>
              <a:rPr lang="en-US" sz="3000" dirty="0" smtClean="0"/>
              <a:t>)</a:t>
            </a:r>
            <a:endParaRPr lang="en-US" sz="3000" dirty="0"/>
          </a:p>
        </p:txBody>
      </p:sp>
      <p:grpSp>
        <p:nvGrpSpPr>
          <p:cNvPr id="2" name="Group 4"/>
          <p:cNvGrpSpPr>
            <a:grpSpLocks/>
          </p:cNvGrpSpPr>
          <p:nvPr/>
        </p:nvGrpSpPr>
        <p:grpSpPr bwMode="auto">
          <a:xfrm>
            <a:off x="385308" y="1439057"/>
            <a:ext cx="3659642" cy="3055374"/>
            <a:chOff x="2337" y="999"/>
            <a:chExt cx="1557" cy="1367"/>
          </a:xfrm>
        </p:grpSpPr>
        <p:sp>
          <p:nvSpPr>
            <p:cNvPr id="347141" name="Line 5"/>
            <p:cNvSpPr>
              <a:spLocks noChangeAspect="1" noChangeShapeType="1"/>
            </p:cNvSpPr>
            <p:nvPr/>
          </p:nvSpPr>
          <p:spPr bwMode="auto">
            <a:xfrm>
              <a:off x="2578" y="1263"/>
              <a:ext cx="0" cy="770"/>
            </a:xfrm>
            <a:prstGeom prst="line">
              <a:avLst/>
            </a:prstGeom>
            <a:noFill/>
            <a:ln w="0">
              <a:solidFill>
                <a:srgbClr val="000000"/>
              </a:solidFill>
              <a:round/>
              <a:headEnd/>
              <a:tailEnd/>
            </a:ln>
          </p:spPr>
          <p:txBody>
            <a:bodyPr/>
            <a:lstStyle/>
            <a:p>
              <a:endParaRPr lang="en-US"/>
            </a:p>
          </p:txBody>
        </p:sp>
        <p:sp>
          <p:nvSpPr>
            <p:cNvPr id="347142" name="Line 6"/>
            <p:cNvSpPr>
              <a:spLocks noChangeAspect="1" noChangeShapeType="1"/>
            </p:cNvSpPr>
            <p:nvPr/>
          </p:nvSpPr>
          <p:spPr bwMode="auto">
            <a:xfrm>
              <a:off x="2636" y="2086"/>
              <a:ext cx="1167" cy="1"/>
            </a:xfrm>
            <a:prstGeom prst="line">
              <a:avLst/>
            </a:prstGeom>
            <a:noFill/>
            <a:ln w="0">
              <a:solidFill>
                <a:srgbClr val="000000"/>
              </a:solidFill>
              <a:round/>
              <a:headEnd/>
              <a:tailEnd/>
            </a:ln>
          </p:spPr>
          <p:txBody>
            <a:bodyPr/>
            <a:lstStyle/>
            <a:p>
              <a:endParaRPr lang="en-US"/>
            </a:p>
          </p:txBody>
        </p:sp>
        <p:sp>
          <p:nvSpPr>
            <p:cNvPr id="347143" name="Oval 7"/>
            <p:cNvSpPr>
              <a:spLocks noChangeAspect="1" noChangeArrowheads="1"/>
            </p:cNvSpPr>
            <p:nvPr/>
          </p:nvSpPr>
          <p:spPr bwMode="auto">
            <a:xfrm>
              <a:off x="3768" y="2020"/>
              <a:ext cx="30" cy="27"/>
            </a:xfrm>
            <a:prstGeom prst="ellipse">
              <a:avLst/>
            </a:prstGeom>
            <a:solidFill>
              <a:srgbClr val="000000"/>
            </a:solidFill>
            <a:ln w="9525">
              <a:solidFill>
                <a:srgbClr val="000000"/>
              </a:solidFill>
              <a:round/>
              <a:headEnd/>
              <a:tailEnd/>
            </a:ln>
          </p:spPr>
          <p:txBody>
            <a:bodyPr/>
            <a:lstStyle/>
            <a:p>
              <a:endParaRPr lang="en-US"/>
            </a:p>
          </p:txBody>
        </p:sp>
        <p:sp>
          <p:nvSpPr>
            <p:cNvPr id="347144" name="Oval 8"/>
            <p:cNvSpPr>
              <a:spLocks noChangeAspect="1" noChangeArrowheads="1"/>
            </p:cNvSpPr>
            <p:nvPr/>
          </p:nvSpPr>
          <p:spPr bwMode="auto">
            <a:xfrm>
              <a:off x="3753" y="1759"/>
              <a:ext cx="30" cy="27"/>
            </a:xfrm>
            <a:prstGeom prst="ellipse">
              <a:avLst/>
            </a:prstGeom>
            <a:solidFill>
              <a:srgbClr val="000000"/>
            </a:solidFill>
            <a:ln w="9525">
              <a:solidFill>
                <a:srgbClr val="000000"/>
              </a:solidFill>
              <a:round/>
              <a:headEnd/>
              <a:tailEnd/>
            </a:ln>
          </p:spPr>
          <p:txBody>
            <a:bodyPr/>
            <a:lstStyle/>
            <a:p>
              <a:endParaRPr lang="en-US"/>
            </a:p>
          </p:txBody>
        </p:sp>
        <p:sp>
          <p:nvSpPr>
            <p:cNvPr id="347145" name="Oval 9"/>
            <p:cNvSpPr>
              <a:spLocks noChangeAspect="1" noChangeArrowheads="1"/>
            </p:cNvSpPr>
            <p:nvPr/>
          </p:nvSpPr>
          <p:spPr bwMode="auto">
            <a:xfrm>
              <a:off x="3725" y="1578"/>
              <a:ext cx="30" cy="27"/>
            </a:xfrm>
            <a:prstGeom prst="ellipse">
              <a:avLst/>
            </a:prstGeom>
            <a:solidFill>
              <a:srgbClr val="000000"/>
            </a:solidFill>
            <a:ln w="9525">
              <a:solidFill>
                <a:srgbClr val="000000"/>
              </a:solidFill>
              <a:round/>
              <a:headEnd/>
              <a:tailEnd/>
            </a:ln>
          </p:spPr>
          <p:txBody>
            <a:bodyPr/>
            <a:lstStyle/>
            <a:p>
              <a:endParaRPr lang="en-US"/>
            </a:p>
          </p:txBody>
        </p:sp>
        <p:sp>
          <p:nvSpPr>
            <p:cNvPr id="347146" name="Oval 10"/>
            <p:cNvSpPr>
              <a:spLocks noChangeAspect="1" noChangeArrowheads="1"/>
            </p:cNvSpPr>
            <p:nvPr/>
          </p:nvSpPr>
          <p:spPr bwMode="auto">
            <a:xfrm>
              <a:off x="3476" y="1249"/>
              <a:ext cx="31" cy="28"/>
            </a:xfrm>
            <a:prstGeom prst="ellipse">
              <a:avLst/>
            </a:prstGeom>
            <a:solidFill>
              <a:srgbClr val="000000"/>
            </a:solidFill>
            <a:ln w="9525">
              <a:solidFill>
                <a:srgbClr val="000000"/>
              </a:solidFill>
              <a:round/>
              <a:headEnd/>
              <a:tailEnd/>
            </a:ln>
          </p:spPr>
          <p:txBody>
            <a:bodyPr/>
            <a:lstStyle/>
            <a:p>
              <a:endParaRPr lang="en-US"/>
            </a:p>
          </p:txBody>
        </p:sp>
        <p:sp>
          <p:nvSpPr>
            <p:cNvPr id="347147" name="Oval 11"/>
            <p:cNvSpPr>
              <a:spLocks noChangeAspect="1" noChangeArrowheads="1"/>
            </p:cNvSpPr>
            <p:nvPr/>
          </p:nvSpPr>
          <p:spPr bwMode="auto">
            <a:xfrm>
              <a:off x="2621" y="1435"/>
              <a:ext cx="31" cy="27"/>
            </a:xfrm>
            <a:prstGeom prst="ellipse">
              <a:avLst/>
            </a:prstGeom>
            <a:solidFill>
              <a:srgbClr val="000000"/>
            </a:solidFill>
            <a:ln w="9525">
              <a:solidFill>
                <a:srgbClr val="000000"/>
              </a:solidFill>
              <a:round/>
              <a:headEnd/>
              <a:tailEnd/>
            </a:ln>
          </p:spPr>
          <p:txBody>
            <a:bodyPr/>
            <a:lstStyle/>
            <a:p>
              <a:endParaRPr lang="en-US"/>
            </a:p>
          </p:txBody>
        </p:sp>
        <p:sp>
          <p:nvSpPr>
            <p:cNvPr id="347148" name="Oval 12"/>
            <p:cNvSpPr>
              <a:spLocks noChangeAspect="1" noChangeArrowheads="1"/>
            </p:cNvSpPr>
            <p:nvPr/>
          </p:nvSpPr>
          <p:spPr bwMode="auto">
            <a:xfrm>
              <a:off x="3677" y="1784"/>
              <a:ext cx="31" cy="27"/>
            </a:xfrm>
            <a:prstGeom prst="ellipse">
              <a:avLst/>
            </a:prstGeom>
            <a:solidFill>
              <a:srgbClr val="000000"/>
            </a:solidFill>
            <a:ln w="9525">
              <a:solidFill>
                <a:srgbClr val="000000"/>
              </a:solidFill>
              <a:round/>
              <a:headEnd/>
              <a:tailEnd/>
            </a:ln>
          </p:spPr>
          <p:txBody>
            <a:bodyPr/>
            <a:lstStyle/>
            <a:p>
              <a:endParaRPr lang="en-US"/>
            </a:p>
          </p:txBody>
        </p:sp>
        <p:sp>
          <p:nvSpPr>
            <p:cNvPr id="347149" name="Oval 13"/>
            <p:cNvSpPr>
              <a:spLocks noChangeAspect="1" noChangeArrowheads="1"/>
            </p:cNvSpPr>
            <p:nvPr/>
          </p:nvSpPr>
          <p:spPr bwMode="auto">
            <a:xfrm>
              <a:off x="3788" y="1981"/>
              <a:ext cx="30" cy="27"/>
            </a:xfrm>
            <a:prstGeom prst="ellipse">
              <a:avLst/>
            </a:prstGeom>
            <a:solidFill>
              <a:srgbClr val="000000"/>
            </a:solidFill>
            <a:ln w="9525">
              <a:solidFill>
                <a:srgbClr val="000000"/>
              </a:solidFill>
              <a:round/>
              <a:headEnd/>
              <a:tailEnd/>
            </a:ln>
          </p:spPr>
          <p:txBody>
            <a:bodyPr/>
            <a:lstStyle/>
            <a:p>
              <a:endParaRPr lang="en-US"/>
            </a:p>
          </p:txBody>
        </p:sp>
        <p:sp>
          <p:nvSpPr>
            <p:cNvPr id="347150" name="Rectangle 14"/>
            <p:cNvSpPr>
              <a:spLocks noChangeAspect="1" noChangeArrowheads="1"/>
            </p:cNvSpPr>
            <p:nvPr/>
          </p:nvSpPr>
          <p:spPr bwMode="auto">
            <a:xfrm>
              <a:off x="2348" y="1946"/>
              <a:ext cx="181" cy="110"/>
            </a:xfrm>
            <a:prstGeom prst="rect">
              <a:avLst/>
            </a:prstGeom>
            <a:noFill/>
            <a:ln w="9525">
              <a:noFill/>
              <a:miter lim="800000"/>
              <a:headEnd/>
              <a:tailEnd/>
            </a:ln>
          </p:spPr>
          <p:txBody>
            <a:bodyPr wrap="none" lIns="0" tIns="0" rIns="0" bIns="0">
              <a:spAutoFit/>
            </a:bodyPr>
            <a:lstStyle/>
            <a:p>
              <a:r>
                <a:rPr lang="en-US" sz="1600" b="0">
                  <a:solidFill>
                    <a:srgbClr val="000000"/>
                  </a:solidFill>
                </a:rPr>
                <a:t>-0.10</a:t>
              </a:r>
              <a:endParaRPr lang="en-US" sz="1600" b="0"/>
            </a:p>
          </p:txBody>
        </p:sp>
        <p:sp>
          <p:nvSpPr>
            <p:cNvPr id="347151" name="Rectangle 15"/>
            <p:cNvSpPr>
              <a:spLocks noChangeAspect="1" noChangeArrowheads="1"/>
            </p:cNvSpPr>
            <p:nvPr/>
          </p:nvSpPr>
          <p:spPr bwMode="auto">
            <a:xfrm>
              <a:off x="2373" y="1238"/>
              <a:ext cx="155" cy="110"/>
            </a:xfrm>
            <a:prstGeom prst="rect">
              <a:avLst/>
            </a:prstGeom>
            <a:noFill/>
            <a:ln w="9525">
              <a:noFill/>
              <a:miter lim="800000"/>
              <a:headEnd/>
              <a:tailEnd/>
            </a:ln>
          </p:spPr>
          <p:txBody>
            <a:bodyPr wrap="none" lIns="0" tIns="0" rIns="0" bIns="0">
              <a:spAutoFit/>
            </a:bodyPr>
            <a:lstStyle/>
            <a:p>
              <a:r>
                <a:rPr lang="en-US" sz="1600" b="0" dirty="0">
                  <a:solidFill>
                    <a:srgbClr val="000000"/>
                  </a:solidFill>
                </a:rPr>
                <a:t>0.16</a:t>
              </a:r>
              <a:endParaRPr lang="en-US" sz="1600" b="0" dirty="0"/>
            </a:p>
          </p:txBody>
        </p:sp>
        <p:sp>
          <p:nvSpPr>
            <p:cNvPr id="347152" name="Rectangle 16"/>
            <p:cNvSpPr>
              <a:spLocks noChangeAspect="1" noChangeArrowheads="1"/>
            </p:cNvSpPr>
            <p:nvPr/>
          </p:nvSpPr>
          <p:spPr bwMode="auto">
            <a:xfrm>
              <a:off x="2538" y="2111"/>
              <a:ext cx="155" cy="110"/>
            </a:xfrm>
            <a:prstGeom prst="rect">
              <a:avLst/>
            </a:prstGeom>
            <a:noFill/>
            <a:ln w="9525">
              <a:noFill/>
              <a:miter lim="800000"/>
              <a:headEnd/>
              <a:tailEnd/>
            </a:ln>
          </p:spPr>
          <p:txBody>
            <a:bodyPr wrap="none" lIns="0" tIns="0" rIns="0" bIns="0">
              <a:spAutoFit/>
            </a:bodyPr>
            <a:lstStyle/>
            <a:p>
              <a:r>
                <a:rPr lang="en-US" sz="1600" b="0">
                  <a:solidFill>
                    <a:srgbClr val="000000"/>
                  </a:solidFill>
                </a:rPr>
                <a:t>0.11</a:t>
              </a:r>
              <a:endParaRPr lang="en-US" sz="1600" b="0"/>
            </a:p>
          </p:txBody>
        </p:sp>
        <p:sp>
          <p:nvSpPr>
            <p:cNvPr id="347153" name="Rectangle 17"/>
            <p:cNvSpPr>
              <a:spLocks noChangeAspect="1" noChangeArrowheads="1"/>
            </p:cNvSpPr>
            <p:nvPr/>
          </p:nvSpPr>
          <p:spPr bwMode="auto">
            <a:xfrm>
              <a:off x="3705" y="2112"/>
              <a:ext cx="154" cy="110"/>
            </a:xfrm>
            <a:prstGeom prst="rect">
              <a:avLst/>
            </a:prstGeom>
            <a:noFill/>
            <a:ln w="9525">
              <a:noFill/>
              <a:miter lim="800000"/>
              <a:headEnd/>
              <a:tailEnd/>
            </a:ln>
          </p:spPr>
          <p:txBody>
            <a:bodyPr lIns="0" tIns="0" rIns="0" bIns="0">
              <a:spAutoFit/>
            </a:bodyPr>
            <a:lstStyle/>
            <a:p>
              <a:r>
                <a:rPr lang="en-US" sz="1600" b="0">
                  <a:solidFill>
                    <a:srgbClr val="000000"/>
                  </a:solidFill>
                </a:rPr>
                <a:t>0.46</a:t>
              </a:r>
              <a:endParaRPr lang="en-US" sz="1600" b="0"/>
            </a:p>
          </p:txBody>
        </p:sp>
        <p:sp>
          <p:nvSpPr>
            <p:cNvPr id="347155" name="Text Box 19"/>
            <p:cNvSpPr txBox="1">
              <a:spLocks noChangeAspect="1" noChangeArrowheads="1"/>
            </p:cNvSpPr>
            <p:nvPr/>
          </p:nvSpPr>
          <p:spPr bwMode="auto">
            <a:xfrm>
              <a:off x="2582" y="1308"/>
              <a:ext cx="549" cy="151"/>
            </a:xfrm>
            <a:prstGeom prst="rect">
              <a:avLst/>
            </a:prstGeom>
            <a:noFill/>
            <a:ln w="9525">
              <a:noFill/>
              <a:miter lim="800000"/>
              <a:headEnd/>
              <a:tailEnd/>
            </a:ln>
            <a:effectLst/>
          </p:spPr>
          <p:txBody>
            <a:bodyPr>
              <a:spAutoFit/>
            </a:bodyPr>
            <a:lstStyle/>
            <a:p>
              <a:r>
                <a:rPr lang="en-US" sz="1600" b="0" i="1"/>
                <a:t>99AF-wLL5</a:t>
              </a:r>
            </a:p>
          </p:txBody>
        </p:sp>
        <p:sp>
          <p:nvSpPr>
            <p:cNvPr id="347156" name="Text Box 20"/>
            <p:cNvSpPr txBox="1">
              <a:spLocks noChangeAspect="1" noChangeArrowheads="1"/>
            </p:cNvSpPr>
            <p:nvPr/>
          </p:nvSpPr>
          <p:spPr bwMode="auto">
            <a:xfrm>
              <a:off x="3260" y="999"/>
              <a:ext cx="507" cy="262"/>
            </a:xfrm>
            <a:prstGeom prst="rect">
              <a:avLst/>
            </a:prstGeom>
            <a:noFill/>
            <a:ln w="9525">
              <a:noFill/>
              <a:miter lim="800000"/>
              <a:headEnd/>
              <a:tailEnd/>
            </a:ln>
            <a:effectLst/>
          </p:spPr>
          <p:txBody>
            <a:bodyPr wrap="none">
              <a:spAutoFit/>
            </a:bodyPr>
            <a:lstStyle/>
            <a:p>
              <a:r>
                <a:rPr lang="en-US" sz="1600" b="0" i="1" dirty="0"/>
                <a:t>00AF-LCD1a</a:t>
              </a:r>
            </a:p>
            <a:p>
              <a:r>
                <a:rPr lang="en-US" sz="1600" b="0" i="1" dirty="0"/>
                <a:t> post-rinse</a:t>
              </a:r>
            </a:p>
          </p:txBody>
        </p:sp>
        <p:sp>
          <p:nvSpPr>
            <p:cNvPr id="347157" name="Text Box 21"/>
            <p:cNvSpPr txBox="1">
              <a:spLocks noChangeAspect="1" noChangeArrowheads="1"/>
            </p:cNvSpPr>
            <p:nvPr/>
          </p:nvSpPr>
          <p:spPr bwMode="auto">
            <a:xfrm>
              <a:off x="3307" y="1450"/>
              <a:ext cx="507" cy="151"/>
            </a:xfrm>
            <a:prstGeom prst="rect">
              <a:avLst/>
            </a:prstGeom>
            <a:noFill/>
            <a:ln w="9525">
              <a:noFill/>
              <a:miter lim="800000"/>
              <a:headEnd/>
              <a:tailEnd/>
            </a:ln>
            <a:effectLst/>
          </p:spPr>
          <p:txBody>
            <a:bodyPr wrap="none">
              <a:spAutoFit/>
            </a:bodyPr>
            <a:lstStyle/>
            <a:p>
              <a:r>
                <a:rPr lang="en-US" sz="1600" b="0" i="1"/>
                <a:t>00AF-LCD1a</a:t>
              </a:r>
            </a:p>
          </p:txBody>
        </p:sp>
        <p:sp>
          <p:nvSpPr>
            <p:cNvPr id="347158" name="Text Box 22"/>
            <p:cNvSpPr txBox="1">
              <a:spLocks noChangeAspect="1" noChangeArrowheads="1"/>
            </p:cNvSpPr>
            <p:nvPr/>
          </p:nvSpPr>
          <p:spPr bwMode="auto">
            <a:xfrm rot="16200000">
              <a:off x="2245" y="1595"/>
              <a:ext cx="327" cy="144"/>
            </a:xfrm>
            <a:prstGeom prst="rect">
              <a:avLst/>
            </a:prstGeom>
            <a:noFill/>
            <a:ln w="9525">
              <a:noFill/>
              <a:miter lim="800000"/>
              <a:headEnd/>
              <a:tailEnd/>
            </a:ln>
            <a:effectLst/>
          </p:spPr>
          <p:txBody>
            <a:bodyPr wrap="none">
              <a:spAutoFit/>
            </a:bodyPr>
            <a:lstStyle/>
            <a:p>
              <a:r>
                <a:rPr lang="en-US" sz="1600"/>
                <a:t>v</a:t>
              </a:r>
              <a:r>
                <a:rPr lang="en-US" sz="1600" b="0" baseline="-25000"/>
                <a:t>2</a:t>
              </a:r>
              <a:r>
                <a:rPr lang="en-US" sz="1600" b="0"/>
                <a:t>*w</a:t>
              </a:r>
              <a:r>
                <a:rPr lang="en-US" sz="1600" b="0" baseline="-25000"/>
                <a:t>2,i</a:t>
              </a:r>
            </a:p>
          </p:txBody>
        </p:sp>
        <p:sp>
          <p:nvSpPr>
            <p:cNvPr id="347159" name="Text Box 23"/>
            <p:cNvSpPr txBox="1">
              <a:spLocks noChangeAspect="1" noChangeArrowheads="1"/>
            </p:cNvSpPr>
            <p:nvPr/>
          </p:nvSpPr>
          <p:spPr bwMode="auto">
            <a:xfrm>
              <a:off x="3029" y="2215"/>
              <a:ext cx="311" cy="151"/>
            </a:xfrm>
            <a:prstGeom prst="rect">
              <a:avLst/>
            </a:prstGeom>
            <a:noFill/>
            <a:ln w="9525">
              <a:noFill/>
              <a:miter lim="800000"/>
              <a:headEnd/>
              <a:tailEnd/>
            </a:ln>
            <a:effectLst/>
          </p:spPr>
          <p:txBody>
            <a:bodyPr wrap="none">
              <a:spAutoFit/>
            </a:bodyPr>
            <a:lstStyle/>
            <a:p>
              <a:r>
                <a:rPr lang="en-US" sz="1600"/>
                <a:t>v</a:t>
              </a:r>
              <a:r>
                <a:rPr lang="en-US" sz="1600" b="0" baseline="-25000"/>
                <a:t>1</a:t>
              </a:r>
              <a:r>
                <a:rPr lang="en-US" sz="1600" b="0"/>
                <a:t>*w</a:t>
              </a:r>
              <a:r>
                <a:rPr lang="en-US" sz="1600" b="0" baseline="-25000"/>
                <a:t>1,i</a:t>
              </a:r>
            </a:p>
          </p:txBody>
        </p:sp>
        <p:sp>
          <p:nvSpPr>
            <p:cNvPr id="347160" name="Oval 24"/>
            <p:cNvSpPr>
              <a:spLocks noChangeArrowheads="1"/>
            </p:cNvSpPr>
            <p:nvPr/>
          </p:nvSpPr>
          <p:spPr bwMode="auto">
            <a:xfrm>
              <a:off x="3612" y="1692"/>
              <a:ext cx="282" cy="384"/>
            </a:xfrm>
            <a:prstGeom prst="ellipse">
              <a:avLst/>
            </a:prstGeom>
            <a:noFill/>
            <a:ln w="9525">
              <a:solidFill>
                <a:schemeClr val="tx1"/>
              </a:solidFill>
              <a:prstDash val="dash"/>
              <a:round/>
              <a:headEnd/>
              <a:tailEnd/>
            </a:ln>
            <a:effectLst/>
          </p:spPr>
          <p:txBody>
            <a:bodyPr wrap="none" anchor="ctr"/>
            <a:lstStyle/>
            <a:p>
              <a:endParaRPr lang="en-US"/>
            </a:p>
          </p:txBody>
        </p:sp>
        <p:sp>
          <p:nvSpPr>
            <p:cNvPr id="347161" name="Text Box 25"/>
            <p:cNvSpPr txBox="1">
              <a:spLocks noChangeAspect="1" noChangeArrowheads="1"/>
            </p:cNvSpPr>
            <p:nvPr/>
          </p:nvSpPr>
          <p:spPr bwMode="auto">
            <a:xfrm>
              <a:off x="3103" y="1768"/>
              <a:ext cx="566" cy="262"/>
            </a:xfrm>
            <a:prstGeom prst="rect">
              <a:avLst/>
            </a:prstGeom>
            <a:noFill/>
            <a:ln w="9525">
              <a:noFill/>
              <a:miter lim="800000"/>
              <a:headEnd/>
              <a:tailEnd/>
            </a:ln>
            <a:effectLst/>
          </p:spPr>
          <p:txBody>
            <a:bodyPr>
              <a:spAutoFit/>
            </a:bodyPr>
            <a:lstStyle/>
            <a:p>
              <a:r>
                <a:rPr lang="en-US" sz="1600" b="0" i="1"/>
                <a:t>As(V)-FeOOH</a:t>
              </a:r>
            </a:p>
            <a:p>
              <a:r>
                <a:rPr lang="en-US" sz="1600" b="0" i="1"/>
                <a:t>dominant</a:t>
              </a:r>
            </a:p>
          </p:txBody>
        </p:sp>
      </p:grpSp>
      <p:pic>
        <p:nvPicPr>
          <p:cNvPr id="347165" name="Picture 29" descr="IMG0011"/>
          <p:cNvPicPr>
            <a:picLocks noChangeAspect="1" noChangeArrowheads="1"/>
          </p:cNvPicPr>
          <p:nvPr/>
        </p:nvPicPr>
        <p:blipFill>
          <a:blip r:embed="rId3" cstate="print"/>
          <a:srcRect/>
          <a:stretch>
            <a:fillRect/>
          </a:stretch>
        </p:blipFill>
        <p:spPr bwMode="auto">
          <a:xfrm>
            <a:off x="4622800" y="4048125"/>
            <a:ext cx="3419475" cy="2279650"/>
          </a:xfrm>
          <a:prstGeom prst="rect">
            <a:avLst/>
          </a:prstGeom>
          <a:noFill/>
        </p:spPr>
      </p:pic>
      <p:sp>
        <p:nvSpPr>
          <p:cNvPr id="347166" name="Text Box 30"/>
          <p:cNvSpPr txBox="1">
            <a:spLocks noChangeArrowheads="1"/>
          </p:cNvSpPr>
          <p:nvPr/>
        </p:nvSpPr>
        <p:spPr bwMode="auto">
          <a:xfrm>
            <a:off x="4749800" y="4094163"/>
            <a:ext cx="565150" cy="274637"/>
          </a:xfrm>
          <a:prstGeom prst="rect">
            <a:avLst/>
          </a:prstGeom>
          <a:noFill/>
          <a:ln w="9525">
            <a:noFill/>
            <a:miter lim="800000"/>
            <a:headEnd/>
            <a:tailEnd/>
          </a:ln>
          <a:effectLst/>
        </p:spPr>
        <p:txBody>
          <a:bodyPr wrap="none">
            <a:spAutoFit/>
          </a:bodyPr>
          <a:lstStyle/>
          <a:p>
            <a:r>
              <a:rPr lang="en-US" sz="1200" b="0">
                <a:solidFill>
                  <a:srgbClr val="FFFFFF"/>
                </a:solidFill>
                <a:latin typeface="Times New Roman" pitchFamily="18" charset="0"/>
              </a:rPr>
              <a:t>1000x</a:t>
            </a:r>
          </a:p>
        </p:txBody>
      </p:sp>
      <p:pic>
        <p:nvPicPr>
          <p:cNvPr id="347167" name="Picture 31" descr="Untitled art 9"/>
          <p:cNvPicPr>
            <a:picLocks noChangeAspect="1" noChangeArrowheads="1"/>
          </p:cNvPicPr>
          <p:nvPr/>
        </p:nvPicPr>
        <p:blipFill>
          <a:blip r:embed="rId4" cstate="print"/>
          <a:srcRect l="67108" b="28951"/>
          <a:stretch>
            <a:fillRect/>
          </a:stretch>
        </p:blipFill>
        <p:spPr bwMode="auto">
          <a:xfrm>
            <a:off x="4583113" y="1143000"/>
            <a:ext cx="3384550" cy="2624138"/>
          </a:xfrm>
          <a:prstGeom prst="rect">
            <a:avLst/>
          </a:prstGeom>
          <a:noFill/>
        </p:spPr>
      </p:pic>
      <p:sp>
        <p:nvSpPr>
          <p:cNvPr id="347168" name="Text Box 32"/>
          <p:cNvSpPr txBox="1">
            <a:spLocks noChangeArrowheads="1"/>
          </p:cNvSpPr>
          <p:nvPr/>
        </p:nvSpPr>
        <p:spPr bwMode="auto">
          <a:xfrm>
            <a:off x="309563" y="4805363"/>
            <a:ext cx="4103687" cy="1200329"/>
          </a:xfrm>
          <a:prstGeom prst="rect">
            <a:avLst/>
          </a:prstGeom>
          <a:noFill/>
          <a:ln w="9525">
            <a:noFill/>
            <a:miter lim="800000"/>
            <a:headEnd/>
            <a:tailEnd/>
          </a:ln>
          <a:effectLst/>
        </p:spPr>
        <p:txBody>
          <a:bodyPr>
            <a:spAutoFit/>
          </a:bodyPr>
          <a:lstStyle/>
          <a:p>
            <a:r>
              <a:rPr lang="en-US" dirty="0" smtClean="0"/>
              <a:t>EPA region 9 Superfund has a pilot aerobic /</a:t>
            </a:r>
            <a:r>
              <a:rPr lang="en-US" dirty="0" err="1" smtClean="0"/>
              <a:t>anerobic</a:t>
            </a:r>
            <a:r>
              <a:rPr lang="en-US" dirty="0" smtClean="0"/>
              <a:t> treatment in place at the </a:t>
            </a:r>
            <a:r>
              <a:rPr lang="en-US" dirty="0" err="1" smtClean="0"/>
              <a:t>adit</a:t>
            </a:r>
            <a:r>
              <a:rPr lang="en-US" dirty="0" smtClean="0"/>
              <a:t>, but is not supplanting it with the native microorganisms</a:t>
            </a:r>
            <a:endParaRPr lang="en-US" dirty="0"/>
          </a:p>
        </p:txBody>
      </p:sp>
      <p:pic>
        <p:nvPicPr>
          <p:cNvPr id="30" name="Picture 6" descr="USGS_color_1inch"/>
          <p:cNvPicPr>
            <a:picLocks noChangeAspect="1" noChangeArrowheads="1"/>
          </p:cNvPicPr>
          <p:nvPr/>
        </p:nvPicPr>
        <p:blipFill>
          <a:blip r:embed="rId5" cstate="print"/>
          <a:srcRect/>
          <a:stretch>
            <a:fillRect/>
          </a:stretch>
        </p:blipFill>
        <p:spPr bwMode="auto">
          <a:xfrm>
            <a:off x="7758124" y="6216444"/>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7" name="Rectangle 27"/>
          <p:cNvSpPr>
            <a:spLocks noChangeArrowheads="1"/>
          </p:cNvSpPr>
          <p:nvPr/>
        </p:nvSpPr>
        <p:spPr bwMode="auto">
          <a:xfrm>
            <a:off x="368300" y="190500"/>
            <a:ext cx="8191500" cy="1143000"/>
          </a:xfrm>
          <a:prstGeom prst="rect">
            <a:avLst/>
          </a:prstGeom>
          <a:noFill/>
          <a:ln w="9525">
            <a:noFill/>
            <a:miter lim="800000"/>
            <a:headEnd/>
            <a:tailEnd/>
          </a:ln>
          <a:effectLst/>
        </p:spPr>
        <p:txBody>
          <a:bodyPr anchor="ctr"/>
          <a:lstStyle/>
          <a:p>
            <a:r>
              <a:rPr lang="en-US" sz="3000" dirty="0">
                <a:latin typeface="+mj-lt"/>
              </a:rPr>
              <a:t>As Speciation in </a:t>
            </a:r>
            <a:r>
              <a:rPr lang="en-US" sz="3200" i="1" dirty="0" err="1" smtClean="0"/>
              <a:t>Pteris</a:t>
            </a:r>
            <a:r>
              <a:rPr lang="en-US" sz="3200" i="1" dirty="0" smtClean="0"/>
              <a:t> </a:t>
            </a:r>
            <a:r>
              <a:rPr lang="en-US" sz="3200" i="1" dirty="0" err="1" smtClean="0"/>
              <a:t>vittata</a:t>
            </a:r>
            <a:r>
              <a:rPr lang="en-US" sz="3200" i="1" dirty="0" smtClean="0"/>
              <a:t> </a:t>
            </a:r>
            <a:r>
              <a:rPr lang="en-US" sz="3000" dirty="0" err="1" smtClean="0">
                <a:latin typeface="+mj-lt"/>
              </a:rPr>
              <a:t>Hyperaccumulating</a:t>
            </a:r>
            <a:r>
              <a:rPr lang="en-US" sz="3000" dirty="0" smtClean="0">
                <a:latin typeface="+mj-lt"/>
              </a:rPr>
              <a:t> Fern</a:t>
            </a:r>
            <a:endParaRPr lang="en-US" sz="3000" dirty="0">
              <a:latin typeface="+mj-lt"/>
            </a:endParaRPr>
          </a:p>
        </p:txBody>
      </p:sp>
      <p:pic>
        <p:nvPicPr>
          <p:cNvPr id="131074" name="Picture 2"/>
          <p:cNvPicPr>
            <a:picLocks noChangeAspect="1" noChangeArrowheads="1"/>
          </p:cNvPicPr>
          <p:nvPr/>
        </p:nvPicPr>
        <p:blipFill>
          <a:blip r:embed="rId2" cstate="print"/>
          <a:srcRect/>
          <a:stretch>
            <a:fillRect/>
          </a:stretch>
        </p:blipFill>
        <p:spPr bwMode="auto">
          <a:xfrm>
            <a:off x="3848668" y="855422"/>
            <a:ext cx="3652766" cy="2609119"/>
          </a:xfrm>
          <a:prstGeom prst="rect">
            <a:avLst/>
          </a:prstGeom>
          <a:noFill/>
          <a:ln w="9525">
            <a:noFill/>
            <a:miter lim="800000"/>
            <a:headEnd/>
            <a:tailEnd/>
          </a:ln>
        </p:spPr>
      </p:pic>
      <p:pic>
        <p:nvPicPr>
          <p:cNvPr id="131077" name="Picture 5" descr="http://static.ddmcdn.com/gif/plant-a-fern-remove-arsenic-from-your-soil0-1.jpg"/>
          <p:cNvPicPr>
            <a:picLocks noChangeAspect="1" noChangeArrowheads="1"/>
          </p:cNvPicPr>
          <p:nvPr/>
        </p:nvPicPr>
        <p:blipFill>
          <a:blip r:embed="rId3" cstate="print"/>
          <a:srcRect/>
          <a:stretch>
            <a:fillRect/>
          </a:stretch>
        </p:blipFill>
        <p:spPr bwMode="auto">
          <a:xfrm>
            <a:off x="270167" y="1392071"/>
            <a:ext cx="2359398" cy="1536156"/>
          </a:xfrm>
          <a:prstGeom prst="rect">
            <a:avLst/>
          </a:prstGeom>
          <a:noFill/>
        </p:spPr>
      </p:pic>
      <p:pic>
        <p:nvPicPr>
          <p:cNvPr id="131079" name="Picture 7" descr="http://www.speciation.net/Public/Data/sp/Image/mapping_bioaccu_as_optb.jpg"/>
          <p:cNvPicPr>
            <a:picLocks noChangeAspect="1" noChangeArrowheads="1"/>
          </p:cNvPicPr>
          <p:nvPr/>
        </p:nvPicPr>
        <p:blipFill>
          <a:blip r:embed="rId4" cstate="print"/>
          <a:srcRect/>
          <a:stretch>
            <a:fillRect/>
          </a:stretch>
        </p:blipFill>
        <p:spPr bwMode="auto">
          <a:xfrm>
            <a:off x="608988" y="3098042"/>
            <a:ext cx="6924575" cy="2842404"/>
          </a:xfrm>
          <a:prstGeom prst="rect">
            <a:avLst/>
          </a:prstGeom>
          <a:noFill/>
        </p:spPr>
      </p:pic>
      <p:sp>
        <p:nvSpPr>
          <p:cNvPr id="24" name="TextBox 23"/>
          <p:cNvSpPr txBox="1"/>
          <p:nvPr/>
        </p:nvSpPr>
        <p:spPr>
          <a:xfrm>
            <a:off x="300251" y="5909481"/>
            <a:ext cx="2400914" cy="369332"/>
          </a:xfrm>
          <a:prstGeom prst="rect">
            <a:avLst/>
          </a:prstGeom>
          <a:noFill/>
        </p:spPr>
        <p:txBody>
          <a:bodyPr wrap="none" rtlCol="0">
            <a:spAutoFit/>
          </a:bodyPr>
          <a:lstStyle/>
          <a:p>
            <a:r>
              <a:rPr lang="en-US" dirty="0" smtClean="0"/>
              <a:t>Webb et al (2003) ES&amp;T</a:t>
            </a:r>
          </a:p>
        </p:txBody>
      </p:sp>
      <p:sp>
        <p:nvSpPr>
          <p:cNvPr id="25" name="Rectangle 24"/>
          <p:cNvSpPr/>
          <p:nvPr/>
        </p:nvSpPr>
        <p:spPr>
          <a:xfrm>
            <a:off x="224560" y="6246841"/>
            <a:ext cx="5691110" cy="369332"/>
          </a:xfrm>
          <a:prstGeom prst="rect">
            <a:avLst/>
          </a:prstGeom>
        </p:spPr>
        <p:txBody>
          <a:bodyPr wrap="none">
            <a:spAutoFit/>
          </a:bodyPr>
          <a:lstStyle/>
          <a:p>
            <a:r>
              <a:rPr lang="fr-FR" dirty="0" smtClean="0"/>
              <a:t>Pickering et al. Environ. </a:t>
            </a:r>
            <a:r>
              <a:rPr lang="fr-FR" dirty="0" err="1" smtClean="0"/>
              <a:t>Sci</a:t>
            </a:r>
            <a:r>
              <a:rPr lang="fr-FR" dirty="0" smtClean="0"/>
              <a:t>. </a:t>
            </a:r>
            <a:r>
              <a:rPr lang="fr-FR" dirty="0" err="1" smtClean="0"/>
              <a:t>Technol</a:t>
            </a:r>
            <a:r>
              <a:rPr lang="fr-FR" dirty="0" smtClean="0"/>
              <a:t>., 40 (2006) 5010-5014. </a:t>
            </a:r>
            <a:endParaRPr lang="en-US" dirty="0"/>
          </a:p>
        </p:txBody>
      </p:sp>
      <p:pic>
        <p:nvPicPr>
          <p:cNvPr id="26" name="Picture 25" descr="USGS_color_1inch"/>
          <p:cNvPicPr>
            <a:picLocks noChangeAspect="1" noChangeArrowheads="1"/>
          </p:cNvPicPr>
          <p:nvPr/>
        </p:nvPicPr>
        <p:blipFill>
          <a:blip r:embed="rId5" cstate="print"/>
          <a:srcRect/>
          <a:stretch>
            <a:fillRect/>
          </a:stretch>
        </p:blipFill>
        <p:spPr bwMode="auto">
          <a:xfrm>
            <a:off x="7758124" y="6216444"/>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16000" y="82881"/>
            <a:ext cx="8505825" cy="800100"/>
          </a:xfrm>
        </p:spPr>
        <p:txBody>
          <a:bodyPr>
            <a:normAutofit fontScale="90000"/>
          </a:bodyPr>
          <a:lstStyle/>
          <a:p>
            <a:pPr algn="l"/>
            <a:r>
              <a:rPr lang="en-US" sz="2800" dirty="0" smtClean="0"/>
              <a:t>Synchrotron techniques have had great utility in the study of arsenic speciation in gold mines..there is more to come!</a:t>
            </a:r>
            <a:endParaRPr lang="en-US" sz="2800" dirty="0"/>
          </a:p>
        </p:txBody>
      </p:sp>
      <p:pic>
        <p:nvPicPr>
          <p:cNvPr id="343047" name="Picture 7" descr="Click Here for Larger Arsenopyrite Image">
            <a:hlinkClick r:id="rId3"/>
          </p:cNvPr>
          <p:cNvPicPr>
            <a:picLocks noChangeAspect="1" noChangeArrowheads="1"/>
          </p:cNvPicPr>
          <p:nvPr/>
        </p:nvPicPr>
        <p:blipFill>
          <a:blip r:embed="rId4" cstate="print"/>
          <a:srcRect/>
          <a:stretch>
            <a:fillRect/>
          </a:stretch>
        </p:blipFill>
        <p:spPr bwMode="auto">
          <a:xfrm>
            <a:off x="1403420" y="1651380"/>
            <a:ext cx="1121415" cy="739872"/>
          </a:xfrm>
          <a:prstGeom prst="rect">
            <a:avLst/>
          </a:prstGeom>
          <a:noFill/>
        </p:spPr>
      </p:pic>
      <p:sp>
        <p:nvSpPr>
          <p:cNvPr id="343048" name="Text Box 8"/>
          <p:cNvSpPr txBox="1">
            <a:spLocks noChangeArrowheads="1"/>
          </p:cNvSpPr>
          <p:nvPr/>
        </p:nvSpPr>
        <p:spPr bwMode="auto">
          <a:xfrm>
            <a:off x="1393186" y="2442807"/>
            <a:ext cx="1145298" cy="307777"/>
          </a:xfrm>
          <a:prstGeom prst="rect">
            <a:avLst/>
          </a:prstGeom>
          <a:noFill/>
          <a:ln w="9525">
            <a:noFill/>
            <a:miter lim="800000"/>
            <a:headEnd/>
            <a:tailEnd/>
          </a:ln>
          <a:effectLst/>
        </p:spPr>
        <p:txBody>
          <a:bodyPr wrap="square">
            <a:spAutoFit/>
          </a:bodyPr>
          <a:lstStyle/>
          <a:p>
            <a:r>
              <a:rPr lang="en-US" sz="1400" dirty="0" err="1"/>
              <a:t>Arsenopyrite</a:t>
            </a:r>
            <a:r>
              <a:rPr lang="en-US" sz="1400" dirty="0"/>
              <a:t> </a:t>
            </a:r>
          </a:p>
        </p:txBody>
      </p:sp>
      <p:sp>
        <p:nvSpPr>
          <p:cNvPr id="343049" name="Text Box 9"/>
          <p:cNvSpPr txBox="1">
            <a:spLocks noChangeArrowheads="1"/>
          </p:cNvSpPr>
          <p:nvPr/>
        </p:nvSpPr>
        <p:spPr bwMode="auto">
          <a:xfrm>
            <a:off x="650875" y="993775"/>
            <a:ext cx="2039938" cy="641350"/>
          </a:xfrm>
          <a:prstGeom prst="rect">
            <a:avLst/>
          </a:prstGeom>
          <a:noFill/>
          <a:ln w="9525">
            <a:noFill/>
            <a:miter lim="800000"/>
            <a:headEnd/>
            <a:tailEnd/>
          </a:ln>
          <a:effectLst/>
        </p:spPr>
        <p:txBody>
          <a:bodyPr>
            <a:spAutoFit/>
          </a:bodyPr>
          <a:lstStyle/>
          <a:p>
            <a:r>
              <a:rPr lang="en-US"/>
              <a:t>Primary (ore, concentrates)</a:t>
            </a:r>
          </a:p>
        </p:txBody>
      </p:sp>
      <p:grpSp>
        <p:nvGrpSpPr>
          <p:cNvPr id="2" name="Group 10"/>
          <p:cNvGrpSpPr>
            <a:grpSpLocks/>
          </p:cNvGrpSpPr>
          <p:nvPr/>
        </p:nvGrpSpPr>
        <p:grpSpPr bwMode="auto">
          <a:xfrm>
            <a:off x="259307" y="1624084"/>
            <a:ext cx="953590" cy="1134294"/>
            <a:chOff x="398" y="972"/>
            <a:chExt cx="1471" cy="1708"/>
          </a:xfrm>
        </p:grpSpPr>
        <p:sp>
          <p:nvSpPr>
            <p:cNvPr id="343051" name="Text Box 11"/>
            <p:cNvSpPr txBox="1">
              <a:spLocks noChangeArrowheads="1"/>
            </p:cNvSpPr>
            <p:nvPr/>
          </p:nvSpPr>
          <p:spPr bwMode="auto">
            <a:xfrm>
              <a:off x="409" y="2217"/>
              <a:ext cx="1301" cy="463"/>
            </a:xfrm>
            <a:prstGeom prst="rect">
              <a:avLst/>
            </a:prstGeom>
            <a:noFill/>
            <a:ln w="9525">
              <a:solidFill>
                <a:srgbClr val="FF0000"/>
              </a:solidFill>
              <a:miter lim="800000"/>
              <a:headEnd/>
              <a:tailEnd/>
            </a:ln>
            <a:effectLst/>
          </p:spPr>
          <p:txBody>
            <a:bodyPr>
              <a:spAutoFit/>
            </a:bodyPr>
            <a:lstStyle/>
            <a:p>
              <a:r>
                <a:rPr lang="en-US" sz="1400" dirty="0" smtClean="0"/>
                <a:t>Pyrite</a:t>
              </a:r>
              <a:endParaRPr lang="en-US" sz="1400" dirty="0"/>
            </a:p>
          </p:txBody>
        </p:sp>
        <p:pic>
          <p:nvPicPr>
            <p:cNvPr id="343052" name="Picture 12" descr="Pyrite">
              <a:hlinkClick r:id="rId5"/>
            </p:cNvPr>
            <p:cNvPicPr>
              <a:picLocks noChangeAspect="1" noChangeArrowheads="1"/>
            </p:cNvPicPr>
            <p:nvPr/>
          </p:nvPicPr>
          <p:blipFill>
            <a:blip r:embed="rId6" cstate="print"/>
            <a:srcRect/>
            <a:stretch>
              <a:fillRect/>
            </a:stretch>
          </p:blipFill>
          <p:spPr bwMode="auto">
            <a:xfrm>
              <a:off x="398" y="972"/>
              <a:ext cx="1471" cy="1216"/>
            </a:xfrm>
            <a:prstGeom prst="rect">
              <a:avLst/>
            </a:prstGeom>
            <a:noFill/>
            <a:ln>
              <a:solidFill>
                <a:srgbClr val="FF0000"/>
              </a:solidFill>
            </a:ln>
          </p:spPr>
        </p:pic>
      </p:grpSp>
      <p:pic>
        <p:nvPicPr>
          <p:cNvPr id="343055" name="Picture 15" descr="Scorodite"/>
          <p:cNvPicPr>
            <a:picLocks noChangeAspect="1" noChangeArrowheads="1"/>
          </p:cNvPicPr>
          <p:nvPr/>
        </p:nvPicPr>
        <p:blipFill>
          <a:blip r:embed="rId7" cstate="print"/>
          <a:srcRect/>
          <a:stretch>
            <a:fillRect/>
          </a:stretch>
        </p:blipFill>
        <p:spPr bwMode="auto">
          <a:xfrm>
            <a:off x="2107045" y="3944202"/>
            <a:ext cx="1240014" cy="1247491"/>
          </a:xfrm>
          <a:prstGeom prst="rect">
            <a:avLst/>
          </a:prstGeom>
          <a:noFill/>
          <a:ln>
            <a:solidFill>
              <a:srgbClr val="FF0000"/>
            </a:solidFill>
          </a:ln>
        </p:spPr>
      </p:pic>
      <p:pic>
        <p:nvPicPr>
          <p:cNvPr id="343058" name="Picture 18" descr="jarosite">
            <a:hlinkClick r:id="rId8"/>
          </p:cNvPr>
          <p:cNvPicPr>
            <a:picLocks noChangeAspect="1" noChangeArrowheads="1"/>
          </p:cNvPicPr>
          <p:nvPr/>
        </p:nvPicPr>
        <p:blipFill>
          <a:blip r:embed="rId9" cstate="print"/>
          <a:srcRect/>
          <a:stretch>
            <a:fillRect/>
          </a:stretch>
        </p:blipFill>
        <p:spPr bwMode="auto">
          <a:xfrm>
            <a:off x="173211" y="3957857"/>
            <a:ext cx="1285447" cy="963755"/>
          </a:xfrm>
          <a:prstGeom prst="rect">
            <a:avLst/>
          </a:prstGeom>
          <a:noFill/>
        </p:spPr>
      </p:pic>
      <p:sp>
        <p:nvSpPr>
          <p:cNvPr id="343106" name="Text Box 66"/>
          <p:cNvSpPr txBox="1">
            <a:spLocks noChangeArrowheads="1"/>
          </p:cNvSpPr>
          <p:nvPr/>
        </p:nvSpPr>
        <p:spPr bwMode="auto">
          <a:xfrm>
            <a:off x="2817978" y="1583592"/>
            <a:ext cx="957313" cy="338554"/>
          </a:xfrm>
          <a:prstGeom prst="rect">
            <a:avLst/>
          </a:prstGeom>
          <a:noFill/>
          <a:ln w="9525">
            <a:noFill/>
            <a:miter lim="800000"/>
            <a:headEnd/>
            <a:tailEnd/>
          </a:ln>
          <a:effectLst/>
        </p:spPr>
        <p:txBody>
          <a:bodyPr wrap="none">
            <a:spAutoFit/>
          </a:bodyPr>
          <a:lstStyle/>
          <a:p>
            <a:r>
              <a:rPr lang="en-US" sz="1600" i="1" dirty="0" smtClean="0"/>
              <a:t>n </a:t>
            </a:r>
            <a:r>
              <a:rPr lang="en-US" sz="1600" i="1" dirty="0"/>
              <a:t>= </a:t>
            </a:r>
            <a:r>
              <a:rPr lang="en-US" sz="1600" i="1" dirty="0" smtClean="0"/>
              <a:t>-1, +3</a:t>
            </a:r>
            <a:endParaRPr lang="en-US" sz="1600" i="1" dirty="0"/>
          </a:p>
        </p:txBody>
      </p:sp>
      <p:grpSp>
        <p:nvGrpSpPr>
          <p:cNvPr id="5" name="Group 75"/>
          <p:cNvGrpSpPr>
            <a:grpSpLocks/>
          </p:cNvGrpSpPr>
          <p:nvPr/>
        </p:nvGrpSpPr>
        <p:grpSpPr bwMode="auto">
          <a:xfrm>
            <a:off x="2986205" y="891987"/>
            <a:ext cx="1377950" cy="750888"/>
            <a:chOff x="1212" y="740"/>
            <a:chExt cx="868" cy="473"/>
          </a:xfrm>
        </p:grpSpPr>
        <p:sp>
          <p:nvSpPr>
            <p:cNvPr id="343107" name="Line 67"/>
            <p:cNvSpPr>
              <a:spLocks noChangeShapeType="1"/>
            </p:cNvSpPr>
            <p:nvPr/>
          </p:nvSpPr>
          <p:spPr bwMode="auto">
            <a:xfrm>
              <a:off x="1741" y="900"/>
              <a:ext cx="124" cy="8"/>
            </a:xfrm>
            <a:prstGeom prst="line">
              <a:avLst/>
            </a:prstGeom>
            <a:noFill/>
            <a:ln w="38100">
              <a:solidFill>
                <a:schemeClr val="tx1"/>
              </a:solidFill>
              <a:round/>
              <a:headEnd/>
              <a:tailEnd/>
            </a:ln>
            <a:effectLst/>
          </p:spPr>
          <p:txBody>
            <a:bodyPr/>
            <a:lstStyle/>
            <a:p>
              <a:endParaRPr lang="en-US"/>
            </a:p>
          </p:txBody>
        </p:sp>
        <p:sp>
          <p:nvSpPr>
            <p:cNvPr id="343108" name="Line 68"/>
            <p:cNvSpPr>
              <a:spLocks noChangeShapeType="1"/>
            </p:cNvSpPr>
            <p:nvPr/>
          </p:nvSpPr>
          <p:spPr bwMode="auto">
            <a:xfrm flipH="1">
              <a:off x="1404" y="934"/>
              <a:ext cx="148" cy="89"/>
            </a:xfrm>
            <a:prstGeom prst="line">
              <a:avLst/>
            </a:prstGeom>
            <a:noFill/>
            <a:ln w="38100">
              <a:solidFill>
                <a:schemeClr val="tx1"/>
              </a:solidFill>
              <a:round/>
              <a:headEnd/>
              <a:tailEnd/>
            </a:ln>
            <a:effectLst/>
          </p:spPr>
          <p:txBody>
            <a:bodyPr/>
            <a:lstStyle/>
            <a:p>
              <a:endParaRPr lang="en-US"/>
            </a:p>
          </p:txBody>
        </p:sp>
        <p:sp>
          <p:nvSpPr>
            <p:cNvPr id="343109" name="Line 69"/>
            <p:cNvSpPr>
              <a:spLocks noChangeShapeType="1"/>
            </p:cNvSpPr>
            <p:nvPr/>
          </p:nvSpPr>
          <p:spPr bwMode="auto">
            <a:xfrm>
              <a:off x="1679" y="968"/>
              <a:ext cx="34" cy="101"/>
            </a:xfrm>
            <a:prstGeom prst="line">
              <a:avLst/>
            </a:prstGeom>
            <a:noFill/>
            <a:ln w="38100">
              <a:solidFill>
                <a:schemeClr val="tx1"/>
              </a:solidFill>
              <a:round/>
              <a:headEnd/>
              <a:tailEnd/>
            </a:ln>
            <a:effectLst/>
          </p:spPr>
          <p:txBody>
            <a:bodyPr/>
            <a:lstStyle/>
            <a:p>
              <a:endParaRPr lang="en-US"/>
            </a:p>
          </p:txBody>
        </p:sp>
        <p:sp>
          <p:nvSpPr>
            <p:cNvPr id="343110" name="Oval 70"/>
            <p:cNvSpPr>
              <a:spLocks noChangeArrowheads="1"/>
            </p:cNvSpPr>
            <p:nvPr/>
          </p:nvSpPr>
          <p:spPr bwMode="auto">
            <a:xfrm>
              <a:off x="1548" y="760"/>
              <a:ext cx="199" cy="19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43111" name="Text Box 71"/>
            <p:cNvSpPr txBox="1">
              <a:spLocks noChangeArrowheads="1"/>
            </p:cNvSpPr>
            <p:nvPr/>
          </p:nvSpPr>
          <p:spPr bwMode="auto">
            <a:xfrm>
              <a:off x="1540" y="740"/>
              <a:ext cx="188" cy="213"/>
            </a:xfrm>
            <a:prstGeom prst="rect">
              <a:avLst/>
            </a:prstGeom>
            <a:noFill/>
            <a:ln w="9525">
              <a:noFill/>
              <a:miter lim="800000"/>
              <a:headEnd/>
              <a:tailEnd/>
            </a:ln>
            <a:effectLst/>
          </p:spPr>
          <p:txBody>
            <a:bodyPr wrap="none">
              <a:spAutoFit/>
            </a:bodyPr>
            <a:lstStyle/>
            <a:p>
              <a:r>
                <a:rPr lang="en-US" sz="1600" b="1" dirty="0" smtClean="0">
                  <a:solidFill>
                    <a:schemeClr val="bg2"/>
                  </a:solidFill>
                  <a:latin typeface="Arial Unicode MS" pitchFamily="34" charset="-128"/>
                </a:rPr>
                <a:t>n</a:t>
              </a:r>
              <a:endParaRPr lang="en-US" sz="1600" b="1" baseline="30000" dirty="0">
                <a:solidFill>
                  <a:schemeClr val="bg2"/>
                </a:solidFill>
                <a:latin typeface="Arial Unicode MS" pitchFamily="34" charset="-128"/>
              </a:endParaRPr>
            </a:p>
          </p:txBody>
        </p:sp>
        <p:sp>
          <p:nvSpPr>
            <p:cNvPr id="343112" name="Oval 72"/>
            <p:cNvSpPr>
              <a:spLocks noChangeArrowheads="1"/>
            </p:cNvSpPr>
            <p:nvPr/>
          </p:nvSpPr>
          <p:spPr bwMode="auto">
            <a:xfrm>
              <a:off x="1640" y="981"/>
              <a:ext cx="227" cy="23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43113" name="Oval 73"/>
            <p:cNvSpPr>
              <a:spLocks noChangeArrowheads="1"/>
            </p:cNvSpPr>
            <p:nvPr/>
          </p:nvSpPr>
          <p:spPr bwMode="auto">
            <a:xfrm>
              <a:off x="1852" y="791"/>
              <a:ext cx="228" cy="232"/>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343114" name="Oval 74"/>
            <p:cNvSpPr>
              <a:spLocks noChangeArrowheads="1"/>
            </p:cNvSpPr>
            <p:nvPr/>
          </p:nvSpPr>
          <p:spPr bwMode="auto">
            <a:xfrm>
              <a:off x="1212" y="951"/>
              <a:ext cx="228" cy="232"/>
            </a:xfrm>
            <a:prstGeom prst="ellipse">
              <a:avLst/>
            </a:prstGeom>
            <a:solidFill>
              <a:srgbClr val="33CCCC"/>
            </a:solidFill>
            <a:ln w="9525">
              <a:solidFill>
                <a:schemeClr val="tx1"/>
              </a:solidFill>
              <a:round/>
              <a:headEnd/>
              <a:tailEnd/>
            </a:ln>
            <a:effectLst/>
          </p:spPr>
          <p:txBody>
            <a:bodyPr wrap="none" anchor="ctr"/>
            <a:lstStyle/>
            <a:p>
              <a:endParaRPr lang="en-US"/>
            </a:p>
          </p:txBody>
        </p:sp>
      </p:grpSp>
      <p:grpSp>
        <p:nvGrpSpPr>
          <p:cNvPr id="7" name="Group 40"/>
          <p:cNvGrpSpPr>
            <a:grpSpLocks/>
          </p:cNvGrpSpPr>
          <p:nvPr/>
        </p:nvGrpSpPr>
        <p:grpSpPr bwMode="auto">
          <a:xfrm>
            <a:off x="6854825" y="3263878"/>
            <a:ext cx="1341438" cy="792162"/>
            <a:chOff x="2067" y="1257"/>
            <a:chExt cx="845" cy="499"/>
          </a:xfrm>
        </p:grpSpPr>
        <p:sp>
          <p:nvSpPr>
            <p:cNvPr id="343081" name="Line 41"/>
            <p:cNvSpPr>
              <a:spLocks noChangeShapeType="1"/>
            </p:cNvSpPr>
            <p:nvPr/>
          </p:nvSpPr>
          <p:spPr bwMode="auto">
            <a:xfrm>
              <a:off x="2573" y="1443"/>
              <a:ext cx="124" cy="8"/>
            </a:xfrm>
            <a:prstGeom prst="line">
              <a:avLst/>
            </a:prstGeom>
            <a:noFill/>
            <a:ln w="38100">
              <a:solidFill>
                <a:schemeClr val="tx1"/>
              </a:solidFill>
              <a:round/>
              <a:headEnd/>
              <a:tailEnd/>
            </a:ln>
            <a:effectLst/>
          </p:spPr>
          <p:txBody>
            <a:bodyPr/>
            <a:lstStyle/>
            <a:p>
              <a:endParaRPr lang="en-US"/>
            </a:p>
          </p:txBody>
        </p:sp>
        <p:sp>
          <p:nvSpPr>
            <p:cNvPr id="343082" name="Line 42"/>
            <p:cNvSpPr>
              <a:spLocks noChangeShapeType="1"/>
            </p:cNvSpPr>
            <p:nvPr/>
          </p:nvSpPr>
          <p:spPr bwMode="auto">
            <a:xfrm flipH="1">
              <a:off x="2236" y="1477"/>
              <a:ext cx="148" cy="89"/>
            </a:xfrm>
            <a:prstGeom prst="line">
              <a:avLst/>
            </a:prstGeom>
            <a:noFill/>
            <a:ln w="38100">
              <a:solidFill>
                <a:schemeClr val="tx1"/>
              </a:solidFill>
              <a:round/>
              <a:headEnd/>
              <a:tailEnd/>
            </a:ln>
            <a:effectLst/>
          </p:spPr>
          <p:txBody>
            <a:bodyPr/>
            <a:lstStyle/>
            <a:p>
              <a:endParaRPr lang="en-US"/>
            </a:p>
          </p:txBody>
        </p:sp>
        <p:sp>
          <p:nvSpPr>
            <p:cNvPr id="343083" name="Line 43"/>
            <p:cNvSpPr>
              <a:spLocks noChangeShapeType="1"/>
            </p:cNvSpPr>
            <p:nvPr/>
          </p:nvSpPr>
          <p:spPr bwMode="auto">
            <a:xfrm>
              <a:off x="2511" y="1511"/>
              <a:ext cx="34" cy="101"/>
            </a:xfrm>
            <a:prstGeom prst="line">
              <a:avLst/>
            </a:prstGeom>
            <a:noFill/>
            <a:ln w="38100">
              <a:solidFill>
                <a:schemeClr val="tx1"/>
              </a:solidFill>
              <a:round/>
              <a:headEnd/>
              <a:tailEnd/>
            </a:ln>
            <a:effectLst/>
          </p:spPr>
          <p:txBody>
            <a:bodyPr/>
            <a:lstStyle/>
            <a:p>
              <a:endParaRPr lang="en-US"/>
            </a:p>
          </p:txBody>
        </p:sp>
        <p:sp>
          <p:nvSpPr>
            <p:cNvPr id="343084" name="Oval 44"/>
            <p:cNvSpPr>
              <a:spLocks noChangeArrowheads="1"/>
            </p:cNvSpPr>
            <p:nvPr/>
          </p:nvSpPr>
          <p:spPr bwMode="auto">
            <a:xfrm>
              <a:off x="2380" y="1303"/>
              <a:ext cx="199" cy="19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43085" name="Text Box 45"/>
            <p:cNvSpPr txBox="1">
              <a:spLocks noChangeArrowheads="1"/>
            </p:cNvSpPr>
            <p:nvPr/>
          </p:nvSpPr>
          <p:spPr bwMode="auto">
            <a:xfrm>
              <a:off x="2381" y="1307"/>
              <a:ext cx="239" cy="213"/>
            </a:xfrm>
            <a:prstGeom prst="rect">
              <a:avLst/>
            </a:prstGeom>
            <a:noFill/>
            <a:ln w="9525">
              <a:noFill/>
              <a:miter lim="800000"/>
              <a:headEnd/>
              <a:tailEnd/>
            </a:ln>
            <a:effectLst/>
          </p:spPr>
          <p:txBody>
            <a:bodyPr wrap="none">
              <a:spAutoFit/>
            </a:bodyPr>
            <a:lstStyle/>
            <a:p>
              <a:r>
                <a:rPr lang="en-US" sz="1600" b="1" dirty="0">
                  <a:solidFill>
                    <a:schemeClr val="bg2"/>
                  </a:solidFill>
                  <a:latin typeface="Arial Unicode MS" pitchFamily="34" charset="-128"/>
                </a:rPr>
                <a:t>3</a:t>
              </a:r>
              <a:r>
                <a:rPr lang="en-US" sz="1600" b="1" baseline="30000" dirty="0">
                  <a:solidFill>
                    <a:schemeClr val="bg2"/>
                  </a:solidFill>
                  <a:latin typeface="Arial Unicode MS" pitchFamily="34" charset="-128"/>
                </a:rPr>
                <a:t>+</a:t>
              </a:r>
            </a:p>
          </p:txBody>
        </p:sp>
        <p:sp>
          <p:nvSpPr>
            <p:cNvPr id="343086" name="Oval 46"/>
            <p:cNvSpPr>
              <a:spLocks noChangeArrowheads="1"/>
            </p:cNvSpPr>
            <p:nvPr/>
          </p:nvSpPr>
          <p:spPr bwMode="auto">
            <a:xfrm>
              <a:off x="2472" y="1524"/>
              <a:ext cx="227" cy="23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087" name="Oval 47"/>
            <p:cNvSpPr>
              <a:spLocks noChangeArrowheads="1"/>
            </p:cNvSpPr>
            <p:nvPr/>
          </p:nvSpPr>
          <p:spPr bwMode="auto">
            <a:xfrm>
              <a:off x="2684" y="1334"/>
              <a:ext cx="228" cy="232"/>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343088" name="Oval 48"/>
            <p:cNvSpPr>
              <a:spLocks noChangeArrowheads="1"/>
            </p:cNvSpPr>
            <p:nvPr/>
          </p:nvSpPr>
          <p:spPr bwMode="auto">
            <a:xfrm>
              <a:off x="2067" y="1475"/>
              <a:ext cx="228" cy="23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089" name="Oval 49"/>
            <p:cNvSpPr>
              <a:spLocks noChangeArrowheads="1"/>
            </p:cNvSpPr>
            <p:nvPr/>
          </p:nvSpPr>
          <p:spPr bwMode="auto">
            <a:xfrm>
              <a:off x="2435" y="1257"/>
              <a:ext cx="28" cy="2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43090" name="Oval 50"/>
            <p:cNvSpPr>
              <a:spLocks noChangeArrowheads="1"/>
            </p:cNvSpPr>
            <p:nvPr/>
          </p:nvSpPr>
          <p:spPr bwMode="auto">
            <a:xfrm>
              <a:off x="2475" y="1258"/>
              <a:ext cx="28" cy="27"/>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8" name="Group 52"/>
          <p:cNvGrpSpPr>
            <a:grpSpLocks/>
          </p:cNvGrpSpPr>
          <p:nvPr/>
        </p:nvGrpSpPr>
        <p:grpSpPr bwMode="auto">
          <a:xfrm>
            <a:off x="7882269" y="3844949"/>
            <a:ext cx="1004888" cy="1039812"/>
            <a:chOff x="2462" y="1266"/>
            <a:chExt cx="815" cy="816"/>
          </a:xfrm>
        </p:grpSpPr>
        <p:sp>
          <p:nvSpPr>
            <p:cNvPr id="343093" name="Line 53"/>
            <p:cNvSpPr>
              <a:spLocks noChangeShapeType="1"/>
            </p:cNvSpPr>
            <p:nvPr/>
          </p:nvSpPr>
          <p:spPr bwMode="auto">
            <a:xfrm flipV="1">
              <a:off x="2904" y="1477"/>
              <a:ext cx="135" cy="227"/>
            </a:xfrm>
            <a:prstGeom prst="line">
              <a:avLst/>
            </a:prstGeom>
            <a:noFill/>
            <a:ln w="38100">
              <a:solidFill>
                <a:schemeClr val="tx1"/>
              </a:solidFill>
              <a:round/>
              <a:headEnd/>
              <a:tailEnd/>
            </a:ln>
            <a:effectLst/>
          </p:spPr>
          <p:txBody>
            <a:bodyPr/>
            <a:lstStyle/>
            <a:p>
              <a:endParaRPr lang="en-US"/>
            </a:p>
          </p:txBody>
        </p:sp>
        <p:sp>
          <p:nvSpPr>
            <p:cNvPr id="343094" name="Line 54"/>
            <p:cNvSpPr>
              <a:spLocks noChangeShapeType="1"/>
            </p:cNvSpPr>
            <p:nvPr/>
          </p:nvSpPr>
          <p:spPr bwMode="auto">
            <a:xfrm flipH="1" flipV="1">
              <a:off x="2663" y="1465"/>
              <a:ext cx="152" cy="213"/>
            </a:xfrm>
            <a:prstGeom prst="line">
              <a:avLst/>
            </a:prstGeom>
            <a:noFill/>
            <a:ln w="38100">
              <a:solidFill>
                <a:schemeClr val="tx1"/>
              </a:solidFill>
              <a:round/>
              <a:headEnd/>
              <a:tailEnd/>
            </a:ln>
            <a:effectLst/>
          </p:spPr>
          <p:txBody>
            <a:bodyPr/>
            <a:lstStyle/>
            <a:p>
              <a:endParaRPr lang="en-US"/>
            </a:p>
          </p:txBody>
        </p:sp>
        <p:sp>
          <p:nvSpPr>
            <p:cNvPr id="343095" name="Line 55"/>
            <p:cNvSpPr>
              <a:spLocks noChangeShapeType="1"/>
            </p:cNvSpPr>
            <p:nvPr/>
          </p:nvSpPr>
          <p:spPr bwMode="auto">
            <a:xfrm flipH="1">
              <a:off x="2618" y="1789"/>
              <a:ext cx="181" cy="161"/>
            </a:xfrm>
            <a:prstGeom prst="line">
              <a:avLst/>
            </a:prstGeom>
            <a:noFill/>
            <a:ln w="38100">
              <a:solidFill>
                <a:schemeClr val="tx1"/>
              </a:solidFill>
              <a:round/>
              <a:headEnd/>
              <a:tailEnd/>
            </a:ln>
            <a:effectLst/>
          </p:spPr>
          <p:txBody>
            <a:bodyPr/>
            <a:lstStyle/>
            <a:p>
              <a:endParaRPr lang="en-US"/>
            </a:p>
          </p:txBody>
        </p:sp>
        <p:sp>
          <p:nvSpPr>
            <p:cNvPr id="343096" name="Line 56"/>
            <p:cNvSpPr>
              <a:spLocks noChangeShapeType="1"/>
            </p:cNvSpPr>
            <p:nvPr/>
          </p:nvSpPr>
          <p:spPr bwMode="auto">
            <a:xfrm>
              <a:off x="2914" y="1784"/>
              <a:ext cx="180" cy="161"/>
            </a:xfrm>
            <a:prstGeom prst="line">
              <a:avLst/>
            </a:prstGeom>
            <a:noFill/>
            <a:ln w="38100">
              <a:solidFill>
                <a:schemeClr val="tx1"/>
              </a:solidFill>
              <a:round/>
              <a:headEnd/>
              <a:tailEnd/>
            </a:ln>
            <a:effectLst/>
          </p:spPr>
          <p:txBody>
            <a:bodyPr/>
            <a:lstStyle/>
            <a:p>
              <a:endParaRPr lang="en-US"/>
            </a:p>
          </p:txBody>
        </p:sp>
        <p:sp>
          <p:nvSpPr>
            <p:cNvPr id="343097" name="Oval 57"/>
            <p:cNvSpPr>
              <a:spLocks noChangeArrowheads="1"/>
            </p:cNvSpPr>
            <p:nvPr/>
          </p:nvSpPr>
          <p:spPr bwMode="auto">
            <a:xfrm>
              <a:off x="2741" y="1614"/>
              <a:ext cx="224" cy="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43098" name="Text Box 58"/>
            <p:cNvSpPr txBox="1">
              <a:spLocks noChangeArrowheads="1"/>
            </p:cNvSpPr>
            <p:nvPr/>
          </p:nvSpPr>
          <p:spPr bwMode="auto">
            <a:xfrm>
              <a:off x="2705" y="1602"/>
              <a:ext cx="337" cy="264"/>
            </a:xfrm>
            <a:prstGeom prst="rect">
              <a:avLst/>
            </a:prstGeom>
            <a:noFill/>
            <a:ln w="9525">
              <a:noFill/>
              <a:miter lim="800000"/>
              <a:headEnd/>
              <a:tailEnd/>
            </a:ln>
            <a:effectLst/>
          </p:spPr>
          <p:txBody>
            <a:bodyPr wrap="none">
              <a:spAutoFit/>
            </a:bodyPr>
            <a:lstStyle/>
            <a:p>
              <a:r>
                <a:rPr lang="en-US" sz="1600" b="1" dirty="0">
                  <a:solidFill>
                    <a:schemeClr val="bg2"/>
                  </a:solidFill>
                  <a:latin typeface="Arial Unicode MS" pitchFamily="34" charset="-128"/>
                </a:rPr>
                <a:t>5+</a:t>
              </a:r>
            </a:p>
          </p:txBody>
        </p:sp>
        <p:sp>
          <p:nvSpPr>
            <p:cNvPr id="343099" name="Oval 59"/>
            <p:cNvSpPr>
              <a:spLocks noChangeArrowheads="1"/>
            </p:cNvSpPr>
            <p:nvPr/>
          </p:nvSpPr>
          <p:spPr bwMode="auto">
            <a:xfrm>
              <a:off x="3021" y="1831"/>
              <a:ext cx="256"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100" name="Oval 60"/>
            <p:cNvSpPr>
              <a:spLocks noChangeArrowheads="1"/>
            </p:cNvSpPr>
            <p:nvPr/>
          </p:nvSpPr>
          <p:spPr bwMode="auto">
            <a:xfrm>
              <a:off x="2995" y="1266"/>
              <a:ext cx="257"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101" name="Oval 61"/>
            <p:cNvSpPr>
              <a:spLocks noChangeArrowheads="1"/>
            </p:cNvSpPr>
            <p:nvPr/>
          </p:nvSpPr>
          <p:spPr bwMode="auto">
            <a:xfrm>
              <a:off x="2504" y="1291"/>
              <a:ext cx="257" cy="239"/>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102" name="Oval 62"/>
            <p:cNvSpPr>
              <a:spLocks noChangeArrowheads="1"/>
            </p:cNvSpPr>
            <p:nvPr/>
          </p:nvSpPr>
          <p:spPr bwMode="auto">
            <a:xfrm>
              <a:off x="2462" y="1842"/>
              <a:ext cx="257" cy="240"/>
            </a:xfrm>
            <a:prstGeom prst="ellipse">
              <a:avLst/>
            </a:prstGeom>
            <a:solidFill>
              <a:schemeClr val="hlink"/>
            </a:solidFill>
            <a:ln w="9525">
              <a:solidFill>
                <a:schemeClr val="tx1"/>
              </a:solidFill>
              <a:round/>
              <a:headEnd/>
              <a:tailEnd/>
            </a:ln>
            <a:effectLst/>
          </p:spPr>
          <p:txBody>
            <a:bodyPr wrap="none" anchor="ctr"/>
            <a:lstStyle/>
            <a:p>
              <a:endParaRPr lang="en-US"/>
            </a:p>
          </p:txBody>
        </p:sp>
      </p:grpSp>
      <p:grpSp>
        <p:nvGrpSpPr>
          <p:cNvPr id="76" name="Group 75"/>
          <p:cNvGrpSpPr/>
          <p:nvPr/>
        </p:nvGrpSpPr>
        <p:grpSpPr>
          <a:xfrm>
            <a:off x="8251898" y="1287338"/>
            <a:ext cx="450850" cy="1443037"/>
            <a:chOff x="8456613" y="4672013"/>
            <a:chExt cx="450850" cy="1443037"/>
          </a:xfrm>
        </p:grpSpPr>
        <p:sp>
          <p:nvSpPr>
            <p:cNvPr id="343118" name="Oval 78"/>
            <p:cNvSpPr>
              <a:spLocks noChangeArrowheads="1"/>
            </p:cNvSpPr>
            <p:nvPr/>
          </p:nvSpPr>
          <p:spPr bwMode="auto">
            <a:xfrm>
              <a:off x="8523288" y="4672013"/>
              <a:ext cx="361950" cy="3683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43119" name="Oval 79"/>
            <p:cNvSpPr>
              <a:spLocks noChangeArrowheads="1"/>
            </p:cNvSpPr>
            <p:nvPr/>
          </p:nvSpPr>
          <p:spPr bwMode="auto">
            <a:xfrm>
              <a:off x="8504238" y="5199063"/>
              <a:ext cx="361950" cy="368300"/>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343120" name="Oval 80"/>
            <p:cNvSpPr>
              <a:spLocks noChangeArrowheads="1"/>
            </p:cNvSpPr>
            <p:nvPr/>
          </p:nvSpPr>
          <p:spPr bwMode="auto">
            <a:xfrm>
              <a:off x="8516938" y="5719763"/>
              <a:ext cx="361950" cy="3683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43121" name="Text Box 81"/>
            <p:cNvSpPr txBox="1">
              <a:spLocks noChangeArrowheads="1"/>
            </p:cNvSpPr>
            <p:nvPr/>
          </p:nvSpPr>
          <p:spPr bwMode="auto">
            <a:xfrm>
              <a:off x="8520113" y="4679950"/>
              <a:ext cx="361950" cy="366712"/>
            </a:xfrm>
            <a:prstGeom prst="rect">
              <a:avLst/>
            </a:prstGeom>
            <a:noFill/>
            <a:ln w="9525">
              <a:noFill/>
              <a:miter lim="800000"/>
              <a:headEnd/>
              <a:tailEnd/>
            </a:ln>
            <a:effectLst/>
          </p:spPr>
          <p:txBody>
            <a:bodyPr wrap="none">
              <a:spAutoFit/>
            </a:bodyPr>
            <a:lstStyle/>
            <a:p>
              <a:r>
                <a:rPr lang="en-US" dirty="0"/>
                <a:t>O</a:t>
              </a:r>
            </a:p>
          </p:txBody>
        </p:sp>
        <p:sp>
          <p:nvSpPr>
            <p:cNvPr id="343122" name="Text Box 82"/>
            <p:cNvSpPr txBox="1">
              <a:spLocks noChangeArrowheads="1"/>
            </p:cNvSpPr>
            <p:nvPr/>
          </p:nvSpPr>
          <p:spPr bwMode="auto">
            <a:xfrm>
              <a:off x="8494713" y="5214938"/>
              <a:ext cx="336550" cy="366712"/>
            </a:xfrm>
            <a:prstGeom prst="rect">
              <a:avLst/>
            </a:prstGeom>
            <a:noFill/>
            <a:ln w="9525">
              <a:noFill/>
              <a:miter lim="800000"/>
              <a:headEnd/>
              <a:tailEnd/>
            </a:ln>
            <a:effectLst/>
          </p:spPr>
          <p:txBody>
            <a:bodyPr wrap="none">
              <a:spAutoFit/>
            </a:bodyPr>
            <a:lstStyle/>
            <a:p>
              <a:r>
                <a:rPr lang="en-US" dirty="0"/>
                <a:t>S</a:t>
              </a:r>
            </a:p>
          </p:txBody>
        </p:sp>
        <p:sp>
          <p:nvSpPr>
            <p:cNvPr id="343123" name="Text Box 83"/>
            <p:cNvSpPr txBox="1">
              <a:spLocks noChangeArrowheads="1"/>
            </p:cNvSpPr>
            <p:nvPr/>
          </p:nvSpPr>
          <p:spPr bwMode="auto">
            <a:xfrm>
              <a:off x="8456613" y="5748338"/>
              <a:ext cx="450850" cy="366712"/>
            </a:xfrm>
            <a:prstGeom prst="rect">
              <a:avLst/>
            </a:prstGeom>
            <a:noFill/>
            <a:ln w="9525">
              <a:noFill/>
              <a:miter lim="800000"/>
              <a:headEnd/>
              <a:tailEnd/>
            </a:ln>
            <a:effectLst/>
          </p:spPr>
          <p:txBody>
            <a:bodyPr wrap="none">
              <a:spAutoFit/>
            </a:bodyPr>
            <a:lstStyle/>
            <a:p>
              <a:r>
                <a:rPr lang="en-US"/>
                <a:t>Fe</a:t>
              </a:r>
            </a:p>
          </p:txBody>
        </p:sp>
      </p:grpSp>
      <p:pic>
        <p:nvPicPr>
          <p:cNvPr id="50178" name="Picture 2" descr="Big Photo">
            <a:hlinkClick r:id="rId10"/>
          </p:cNvPr>
          <p:cNvPicPr>
            <a:picLocks noChangeAspect="1" noChangeArrowheads="1"/>
          </p:cNvPicPr>
          <p:nvPr/>
        </p:nvPicPr>
        <p:blipFill>
          <a:blip r:embed="rId11" cstate="print"/>
          <a:srcRect t="11111" b="14144"/>
          <a:stretch>
            <a:fillRect/>
          </a:stretch>
        </p:blipFill>
        <p:spPr bwMode="auto">
          <a:xfrm>
            <a:off x="5036021" y="1761570"/>
            <a:ext cx="1733270" cy="1295528"/>
          </a:xfrm>
          <a:prstGeom prst="rect">
            <a:avLst/>
          </a:prstGeom>
          <a:noFill/>
        </p:spPr>
      </p:pic>
      <p:cxnSp>
        <p:nvCxnSpPr>
          <p:cNvPr id="65" name="Straight Arrow Connector 64"/>
          <p:cNvCxnSpPr/>
          <p:nvPr/>
        </p:nvCxnSpPr>
        <p:spPr>
          <a:xfrm rot="5400000">
            <a:off x="525442" y="3200399"/>
            <a:ext cx="423078" cy="2729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3773" y="3589361"/>
            <a:ext cx="923651" cy="369332"/>
          </a:xfrm>
          <a:prstGeom prst="rect">
            <a:avLst/>
          </a:prstGeom>
          <a:noFill/>
        </p:spPr>
        <p:txBody>
          <a:bodyPr wrap="none" rtlCol="0">
            <a:spAutoFit/>
          </a:bodyPr>
          <a:lstStyle/>
          <a:p>
            <a:r>
              <a:rPr lang="en-US" dirty="0" smtClean="0"/>
              <a:t>As-poor</a:t>
            </a:r>
            <a:endParaRPr lang="en-US" dirty="0"/>
          </a:p>
        </p:txBody>
      </p:sp>
      <p:sp>
        <p:nvSpPr>
          <p:cNvPr id="70" name="TextBox 69"/>
          <p:cNvSpPr txBox="1"/>
          <p:nvPr/>
        </p:nvSpPr>
        <p:spPr>
          <a:xfrm>
            <a:off x="968991" y="2784144"/>
            <a:ext cx="718466" cy="369332"/>
          </a:xfrm>
          <a:prstGeom prst="rect">
            <a:avLst/>
          </a:prstGeom>
          <a:noFill/>
        </p:spPr>
        <p:txBody>
          <a:bodyPr wrap="none" rtlCol="0">
            <a:spAutoFit/>
          </a:bodyPr>
          <a:lstStyle/>
          <a:p>
            <a:r>
              <a:rPr lang="en-US" dirty="0" smtClean="0"/>
              <a:t>acidic</a:t>
            </a:r>
            <a:endParaRPr lang="en-US" dirty="0"/>
          </a:p>
        </p:txBody>
      </p:sp>
      <p:cxnSp>
        <p:nvCxnSpPr>
          <p:cNvPr id="73" name="Straight Arrow Connector 72"/>
          <p:cNvCxnSpPr/>
          <p:nvPr/>
        </p:nvCxnSpPr>
        <p:spPr>
          <a:xfrm rot="16200000" flipH="1">
            <a:off x="1660481" y="3175382"/>
            <a:ext cx="420804" cy="2706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77" name="Picture 23" descr="1681"/>
          <p:cNvPicPr>
            <a:picLocks noChangeAspect="1" noChangeArrowheads="1"/>
          </p:cNvPicPr>
          <p:nvPr/>
        </p:nvPicPr>
        <p:blipFill>
          <a:blip r:embed="rId12" cstate="print"/>
          <a:srcRect/>
          <a:stretch>
            <a:fillRect/>
          </a:stretch>
        </p:blipFill>
        <p:spPr bwMode="auto">
          <a:xfrm>
            <a:off x="1023324" y="6082598"/>
            <a:ext cx="1201262" cy="775401"/>
          </a:xfrm>
          <a:prstGeom prst="rect">
            <a:avLst/>
          </a:prstGeom>
          <a:noFill/>
        </p:spPr>
      </p:pic>
      <p:cxnSp>
        <p:nvCxnSpPr>
          <p:cNvPr id="78" name="Straight Arrow Connector 77"/>
          <p:cNvCxnSpPr/>
          <p:nvPr/>
        </p:nvCxnSpPr>
        <p:spPr>
          <a:xfrm rot="16200000" flipH="1">
            <a:off x="1405722" y="5773006"/>
            <a:ext cx="425353" cy="159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800066" y="2158622"/>
            <a:ext cx="1385379" cy="646331"/>
          </a:xfrm>
          <a:prstGeom prst="rect">
            <a:avLst/>
          </a:prstGeom>
          <a:noFill/>
        </p:spPr>
        <p:txBody>
          <a:bodyPr wrap="none" rtlCol="0">
            <a:spAutoFit/>
          </a:bodyPr>
          <a:lstStyle/>
          <a:p>
            <a:r>
              <a:rPr lang="en-US" dirty="0" smtClean="0"/>
              <a:t>Near-neutral</a:t>
            </a:r>
          </a:p>
          <a:p>
            <a:r>
              <a:rPr lang="en-US" dirty="0" smtClean="0"/>
              <a:t>Ca minerals</a:t>
            </a:r>
            <a:endParaRPr lang="en-US" dirty="0"/>
          </a:p>
        </p:txBody>
      </p:sp>
      <p:cxnSp>
        <p:nvCxnSpPr>
          <p:cNvPr id="83" name="Straight Arrow Connector 82"/>
          <p:cNvCxnSpPr/>
          <p:nvPr/>
        </p:nvCxnSpPr>
        <p:spPr>
          <a:xfrm flipV="1">
            <a:off x="4303599" y="2470248"/>
            <a:ext cx="691485" cy="45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425588" y="3316406"/>
            <a:ext cx="1665027" cy="11737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19426911">
            <a:off x="3950081" y="3443787"/>
            <a:ext cx="587020" cy="369332"/>
          </a:xfrm>
          <a:prstGeom prst="rect">
            <a:avLst/>
          </a:prstGeom>
          <a:noFill/>
          <a:ln w="38100">
            <a:noFill/>
          </a:ln>
        </p:spPr>
        <p:txBody>
          <a:bodyPr wrap="none" rtlCol="0">
            <a:spAutoFit/>
          </a:bodyPr>
          <a:lstStyle/>
          <a:p>
            <a:r>
              <a:rPr lang="en-US" dirty="0" smtClean="0"/>
              <a:t>+ Ca</a:t>
            </a:r>
            <a:endParaRPr lang="en-US" dirty="0"/>
          </a:p>
        </p:txBody>
      </p:sp>
      <p:cxnSp>
        <p:nvCxnSpPr>
          <p:cNvPr id="91" name="Straight Arrow Connector 90"/>
          <p:cNvCxnSpPr/>
          <p:nvPr/>
        </p:nvCxnSpPr>
        <p:spPr>
          <a:xfrm rot="5400000">
            <a:off x="5151224" y="4196675"/>
            <a:ext cx="669532" cy="8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5263472" y="4170199"/>
            <a:ext cx="692970" cy="14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926842" y="4651860"/>
            <a:ext cx="2647666" cy="1709038"/>
            <a:chOff x="4926842" y="4651860"/>
            <a:chExt cx="2647666" cy="1709038"/>
          </a:xfrm>
        </p:grpSpPr>
        <p:pic>
          <p:nvPicPr>
            <p:cNvPr id="90" name="Picture 23" descr="1681"/>
            <p:cNvPicPr>
              <a:picLocks noChangeAspect="1" noChangeArrowheads="1"/>
            </p:cNvPicPr>
            <p:nvPr/>
          </p:nvPicPr>
          <p:blipFill>
            <a:blip r:embed="rId12" cstate="print"/>
            <a:srcRect/>
            <a:stretch>
              <a:fillRect/>
            </a:stretch>
          </p:blipFill>
          <p:spPr bwMode="auto">
            <a:xfrm>
              <a:off x="4926842" y="4651860"/>
              <a:ext cx="2647666" cy="1709038"/>
            </a:xfrm>
            <a:prstGeom prst="rect">
              <a:avLst/>
            </a:prstGeom>
            <a:noFill/>
            <a:ln>
              <a:solidFill>
                <a:srgbClr val="FF0000"/>
              </a:solidFill>
            </a:ln>
          </p:spPr>
        </p:pic>
        <p:sp>
          <p:nvSpPr>
            <p:cNvPr id="97" name="TextBox 96"/>
            <p:cNvSpPr txBox="1"/>
            <p:nvPr/>
          </p:nvSpPr>
          <p:spPr>
            <a:xfrm>
              <a:off x="4940489" y="4667535"/>
              <a:ext cx="851323" cy="369332"/>
            </a:xfrm>
            <a:prstGeom prst="rect">
              <a:avLst/>
            </a:prstGeom>
            <a:noFill/>
            <a:ln>
              <a:solidFill>
                <a:srgbClr val="FF0000"/>
              </a:solidFill>
            </a:ln>
          </p:spPr>
          <p:txBody>
            <a:bodyPr wrap="none" rtlCol="0">
              <a:spAutoFit/>
            </a:bodyPr>
            <a:lstStyle/>
            <a:p>
              <a:r>
                <a:rPr lang="en-US" b="1" dirty="0" err="1" smtClean="0">
                  <a:solidFill>
                    <a:schemeClr val="bg1"/>
                  </a:solidFill>
                </a:rPr>
                <a:t>FeOOH</a:t>
              </a:r>
              <a:endParaRPr lang="en-US" b="1" dirty="0">
                <a:solidFill>
                  <a:schemeClr val="bg1"/>
                </a:solidFill>
              </a:endParaRPr>
            </a:p>
          </p:txBody>
        </p:sp>
      </p:grpSp>
      <p:sp>
        <p:nvSpPr>
          <p:cNvPr id="100" name="TextBox 99"/>
          <p:cNvSpPr txBox="1"/>
          <p:nvPr/>
        </p:nvSpPr>
        <p:spPr>
          <a:xfrm>
            <a:off x="5145205" y="3057098"/>
            <a:ext cx="1714765" cy="369332"/>
          </a:xfrm>
          <a:prstGeom prst="rect">
            <a:avLst/>
          </a:prstGeom>
          <a:noFill/>
        </p:spPr>
        <p:txBody>
          <a:bodyPr wrap="none" rtlCol="0">
            <a:spAutoFit/>
          </a:bodyPr>
          <a:lstStyle/>
          <a:p>
            <a:r>
              <a:rPr lang="en-US" dirty="0" smtClean="0"/>
              <a:t>Ca-Fe arsenates </a:t>
            </a:r>
            <a:endParaRPr lang="en-US" dirty="0"/>
          </a:p>
        </p:txBody>
      </p:sp>
      <p:sp>
        <p:nvSpPr>
          <p:cNvPr id="101" name="TextBox 100"/>
          <p:cNvSpPr txBox="1"/>
          <p:nvPr/>
        </p:nvSpPr>
        <p:spPr>
          <a:xfrm>
            <a:off x="2063087" y="3564340"/>
            <a:ext cx="830677" cy="369332"/>
          </a:xfrm>
          <a:prstGeom prst="rect">
            <a:avLst/>
          </a:prstGeom>
          <a:noFill/>
        </p:spPr>
        <p:txBody>
          <a:bodyPr wrap="none" rtlCol="0">
            <a:spAutoFit/>
          </a:bodyPr>
          <a:lstStyle/>
          <a:p>
            <a:r>
              <a:rPr lang="en-US" dirty="0" smtClean="0"/>
              <a:t>As-rich</a:t>
            </a:r>
            <a:endParaRPr lang="en-US" dirty="0"/>
          </a:p>
        </p:txBody>
      </p:sp>
      <p:sp>
        <p:nvSpPr>
          <p:cNvPr id="102" name="TextBox 101"/>
          <p:cNvSpPr txBox="1"/>
          <p:nvPr/>
        </p:nvSpPr>
        <p:spPr>
          <a:xfrm>
            <a:off x="2090381" y="5256662"/>
            <a:ext cx="1410194" cy="369332"/>
          </a:xfrm>
          <a:prstGeom prst="rect">
            <a:avLst/>
          </a:prstGeom>
          <a:noFill/>
        </p:spPr>
        <p:txBody>
          <a:bodyPr wrap="none" rtlCol="0">
            <a:spAutoFit/>
          </a:bodyPr>
          <a:lstStyle/>
          <a:p>
            <a:r>
              <a:rPr lang="en-US" dirty="0" smtClean="0"/>
              <a:t>Fe arsenates </a:t>
            </a:r>
            <a:endParaRPr lang="en-US" dirty="0"/>
          </a:p>
        </p:txBody>
      </p:sp>
      <p:sp>
        <p:nvSpPr>
          <p:cNvPr id="103" name="TextBox 102"/>
          <p:cNvSpPr txBox="1"/>
          <p:nvPr/>
        </p:nvSpPr>
        <p:spPr>
          <a:xfrm>
            <a:off x="181969" y="5026924"/>
            <a:ext cx="1174039" cy="369332"/>
          </a:xfrm>
          <a:prstGeom prst="rect">
            <a:avLst/>
          </a:prstGeom>
          <a:noFill/>
        </p:spPr>
        <p:txBody>
          <a:bodyPr wrap="none" rtlCol="0">
            <a:spAutoFit/>
          </a:bodyPr>
          <a:lstStyle/>
          <a:p>
            <a:r>
              <a:rPr lang="en-US" dirty="0" smtClean="0"/>
              <a:t>Fe sulfates</a:t>
            </a:r>
            <a:endParaRPr lang="en-US" dirty="0"/>
          </a:p>
        </p:txBody>
      </p:sp>
      <p:pic>
        <p:nvPicPr>
          <p:cNvPr id="109" name="Picture 6" descr="USGS_color_1inch"/>
          <p:cNvPicPr>
            <a:picLocks noChangeAspect="1" noChangeArrowheads="1"/>
          </p:cNvPicPr>
          <p:nvPr/>
        </p:nvPicPr>
        <p:blipFill>
          <a:blip r:embed="rId1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Picture 13"/>
          <p:cNvPicPr>
            <a:picLocks noChangeAspect="1" noChangeArrowheads="1"/>
          </p:cNvPicPr>
          <p:nvPr/>
        </p:nvPicPr>
        <p:blipFill>
          <a:blip r:embed="rId2" cstate="print"/>
          <a:srcRect/>
          <a:stretch>
            <a:fillRect/>
          </a:stretch>
        </p:blipFill>
        <p:spPr bwMode="auto">
          <a:xfrm>
            <a:off x="1378424" y="1339861"/>
            <a:ext cx="6619164" cy="4657548"/>
          </a:xfrm>
          <a:prstGeom prst="rect">
            <a:avLst/>
          </a:prstGeom>
          <a:noFill/>
          <a:ln w="9525">
            <a:noFill/>
            <a:miter lim="800000"/>
            <a:headEnd/>
            <a:tailEnd/>
          </a:ln>
          <a:effectLst/>
        </p:spPr>
      </p:pic>
      <p:sp>
        <p:nvSpPr>
          <p:cNvPr id="5" name="TextBox 4"/>
          <p:cNvSpPr txBox="1"/>
          <p:nvPr/>
        </p:nvSpPr>
        <p:spPr>
          <a:xfrm>
            <a:off x="2019869" y="6318913"/>
            <a:ext cx="4341510" cy="369332"/>
          </a:xfrm>
          <a:prstGeom prst="rect">
            <a:avLst/>
          </a:prstGeom>
          <a:noFill/>
        </p:spPr>
        <p:txBody>
          <a:bodyPr wrap="none" rtlCol="0">
            <a:spAutoFit/>
          </a:bodyPr>
          <a:lstStyle/>
          <a:p>
            <a:r>
              <a:rPr lang="en-US" i="1" dirty="0" err="1" smtClean="0"/>
              <a:t>Leptothrix</a:t>
            </a:r>
            <a:r>
              <a:rPr lang="en-US" i="1" dirty="0" smtClean="0"/>
              <a:t> </a:t>
            </a:r>
            <a:r>
              <a:rPr lang="en-US" i="1" dirty="0" err="1" smtClean="0"/>
              <a:t>ochracea</a:t>
            </a:r>
            <a:r>
              <a:rPr lang="en-US" i="1" dirty="0" smtClean="0"/>
              <a:t> </a:t>
            </a:r>
            <a:r>
              <a:rPr lang="en-US" dirty="0" smtClean="0"/>
              <a:t>from the Lava Cap Mine</a:t>
            </a:r>
            <a:endParaRPr lang="en-US" dirty="0"/>
          </a:p>
        </p:txBody>
      </p:sp>
      <p:pic>
        <p:nvPicPr>
          <p:cNvPr id="6" name="Picture 6" descr="USGS_color_1inch"/>
          <p:cNvPicPr>
            <a:picLocks noChangeAspect="1" noChangeArrowheads="1"/>
          </p:cNvPicPr>
          <p:nvPr/>
        </p:nvPicPr>
        <p:blipFill>
          <a:blip r:embed="rId3"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 y="138158"/>
            <a:ext cx="8229600" cy="1143000"/>
          </a:xfrm>
        </p:spPr>
        <p:txBody>
          <a:bodyPr>
            <a:normAutofit/>
          </a:bodyPr>
          <a:lstStyle/>
          <a:p>
            <a:pPr algn="l"/>
            <a:r>
              <a:rPr lang="en-US" sz="3000" dirty="0" smtClean="0"/>
              <a:t>But it is still difficult to predict with an acceptable degree of uncertainty which forms will be present</a:t>
            </a:r>
            <a:endParaRPr lang="en-US" sz="3000" dirty="0"/>
          </a:p>
        </p:txBody>
      </p:sp>
      <p:pic>
        <p:nvPicPr>
          <p:cNvPr id="166914" name="Picture 2"/>
          <p:cNvPicPr>
            <a:picLocks noChangeAspect="1" noChangeArrowheads="1"/>
          </p:cNvPicPr>
          <p:nvPr/>
        </p:nvPicPr>
        <p:blipFill>
          <a:blip r:embed="rId2" cstate="print"/>
          <a:srcRect l="48900"/>
          <a:stretch>
            <a:fillRect/>
          </a:stretch>
        </p:blipFill>
        <p:spPr bwMode="auto">
          <a:xfrm>
            <a:off x="4612952" y="1386457"/>
            <a:ext cx="4304550" cy="5184940"/>
          </a:xfrm>
          <a:prstGeom prst="rect">
            <a:avLst/>
          </a:prstGeom>
          <a:noFill/>
          <a:ln w="9525">
            <a:noFill/>
            <a:miter lim="800000"/>
            <a:headEnd/>
            <a:tailEnd/>
          </a:ln>
        </p:spPr>
      </p:pic>
      <p:sp>
        <p:nvSpPr>
          <p:cNvPr id="4" name="TextBox 3"/>
          <p:cNvSpPr txBox="1"/>
          <p:nvPr/>
        </p:nvSpPr>
        <p:spPr>
          <a:xfrm>
            <a:off x="382136" y="1774209"/>
            <a:ext cx="4012442" cy="2031325"/>
          </a:xfrm>
          <a:prstGeom prst="rect">
            <a:avLst/>
          </a:prstGeom>
          <a:noFill/>
        </p:spPr>
        <p:txBody>
          <a:bodyPr wrap="square" rtlCol="0">
            <a:spAutoFit/>
          </a:bodyPr>
          <a:lstStyle/>
          <a:p>
            <a:pPr>
              <a:buFont typeface="Arial" pitchFamily="34" charset="0"/>
              <a:buChar char="•"/>
            </a:pPr>
            <a:r>
              <a:rPr lang="en-US" dirty="0" smtClean="0"/>
              <a:t> thermodynamic data lacking or unreliable for many important phases</a:t>
            </a:r>
          </a:p>
          <a:p>
            <a:pPr>
              <a:buFont typeface="Arial" pitchFamily="34" charset="0"/>
              <a:buChar char="•"/>
            </a:pPr>
            <a:endParaRPr lang="en-US" dirty="0" smtClean="0"/>
          </a:p>
          <a:p>
            <a:pPr>
              <a:buFont typeface="Arial" pitchFamily="34" charset="0"/>
              <a:buChar char="•"/>
            </a:pPr>
            <a:r>
              <a:rPr lang="en-US" dirty="0" smtClean="0"/>
              <a:t> kinetic barriers to equilibrium</a:t>
            </a:r>
          </a:p>
          <a:p>
            <a:pPr>
              <a:buFont typeface="Arial" pitchFamily="34" charset="0"/>
              <a:buChar char="•"/>
            </a:pPr>
            <a:endParaRPr lang="en-US" dirty="0" smtClean="0"/>
          </a:p>
          <a:p>
            <a:pPr>
              <a:buFont typeface="Arial" pitchFamily="34" charset="0"/>
              <a:buChar char="•"/>
            </a:pPr>
            <a:r>
              <a:rPr lang="en-US" dirty="0" smtClean="0"/>
              <a:t> changing geochemical conditions (tailings management)</a:t>
            </a:r>
          </a:p>
        </p:txBody>
      </p:sp>
      <p:grpSp>
        <p:nvGrpSpPr>
          <p:cNvPr id="7" name="Group 6"/>
          <p:cNvGrpSpPr/>
          <p:nvPr/>
        </p:nvGrpSpPr>
        <p:grpSpPr>
          <a:xfrm>
            <a:off x="257" y="1205198"/>
            <a:ext cx="4677408" cy="5652802"/>
            <a:chOff x="-340943" y="1205198"/>
            <a:chExt cx="4677408" cy="5652802"/>
          </a:xfrm>
        </p:grpSpPr>
        <p:pic>
          <p:nvPicPr>
            <p:cNvPr id="94209" name="Picture 1"/>
            <p:cNvPicPr>
              <a:picLocks noChangeAspect="1" noChangeArrowheads="1"/>
            </p:cNvPicPr>
            <p:nvPr/>
          </p:nvPicPr>
          <p:blipFill>
            <a:blip r:embed="rId3" cstate="print"/>
            <a:srcRect/>
            <a:stretch>
              <a:fillRect/>
            </a:stretch>
          </p:blipFill>
          <p:spPr bwMode="auto">
            <a:xfrm>
              <a:off x="-340943" y="1205198"/>
              <a:ext cx="4677408" cy="5236546"/>
            </a:xfrm>
            <a:prstGeom prst="rect">
              <a:avLst/>
            </a:prstGeom>
            <a:noFill/>
            <a:ln w="9525">
              <a:noFill/>
              <a:miter lim="800000"/>
              <a:headEnd/>
              <a:tailEnd/>
            </a:ln>
          </p:spPr>
        </p:pic>
        <p:sp>
          <p:nvSpPr>
            <p:cNvPr id="6" name="TextBox 5"/>
            <p:cNvSpPr txBox="1"/>
            <p:nvPr/>
          </p:nvSpPr>
          <p:spPr>
            <a:xfrm>
              <a:off x="573206" y="6488668"/>
              <a:ext cx="3089692" cy="369332"/>
            </a:xfrm>
            <a:prstGeom prst="rect">
              <a:avLst/>
            </a:prstGeom>
            <a:noFill/>
          </p:spPr>
          <p:txBody>
            <a:bodyPr wrap="none" rtlCol="0">
              <a:spAutoFit/>
            </a:bodyPr>
            <a:lstStyle/>
            <a:p>
              <a:r>
                <a:rPr lang="en-US" dirty="0" smtClean="0"/>
                <a:t>Langmuir et al. (2006) GCA v70</a:t>
              </a:r>
              <a:endParaRPr lang="en-US" dirty="0"/>
            </a:p>
          </p:txBody>
        </p:sp>
      </p:grpSp>
      <p:pic>
        <p:nvPicPr>
          <p:cNvPr id="8" name="Picture 6" descr="USGS_color_1inch"/>
          <p:cNvPicPr>
            <a:picLocks noChangeAspect="1" noChangeArrowheads="1"/>
          </p:cNvPicPr>
          <p:nvPr/>
        </p:nvPicPr>
        <p:blipFill>
          <a:blip r:embed="rId4" cstate="print"/>
          <a:srcRect/>
          <a:stretch>
            <a:fillRect/>
          </a:stretch>
        </p:blipFill>
        <p:spPr bwMode="auto">
          <a:xfrm>
            <a:off x="7867306"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lgn="l"/>
            <a:r>
              <a:rPr lang="en-US" sz="2800" dirty="0" smtClean="0"/>
              <a:t>Lava </a:t>
            </a:r>
            <a:r>
              <a:rPr lang="en-US" sz="2800" dirty="0"/>
              <a:t>Cap Mine Superfund Site, Nevada </a:t>
            </a:r>
            <a:r>
              <a:rPr lang="en-US" sz="2800" dirty="0" err="1"/>
              <a:t>Cty</a:t>
            </a:r>
            <a:r>
              <a:rPr lang="en-US" sz="2800" dirty="0"/>
              <a:t>, CA</a:t>
            </a:r>
          </a:p>
        </p:txBody>
      </p:sp>
      <p:pic>
        <p:nvPicPr>
          <p:cNvPr id="349188" name="Picture 4" descr="Lava Cap warning Jun06"/>
          <p:cNvPicPr>
            <a:picLocks noChangeAspect="1" noChangeArrowheads="1"/>
          </p:cNvPicPr>
          <p:nvPr/>
        </p:nvPicPr>
        <p:blipFill>
          <a:blip r:embed="rId2" cstate="print"/>
          <a:srcRect l="1874" t="15645" r="8368" b="13980"/>
          <a:stretch>
            <a:fillRect/>
          </a:stretch>
        </p:blipFill>
        <p:spPr bwMode="auto">
          <a:xfrm>
            <a:off x="371878" y="1310185"/>
            <a:ext cx="8492444" cy="4997260"/>
          </a:xfrm>
          <a:prstGeom prst="rect">
            <a:avLst/>
          </a:prstGeom>
          <a:noFill/>
        </p:spPr>
      </p:pic>
      <p:pic>
        <p:nvPicPr>
          <p:cNvPr id="4" name="Picture 6" descr="USGS_color_1inch"/>
          <p:cNvPicPr>
            <a:picLocks noChangeAspect="1" noChangeArrowheads="1"/>
          </p:cNvPicPr>
          <p:nvPr/>
        </p:nvPicPr>
        <p:blipFill>
          <a:blip r:embed="rId3" cstate="print"/>
          <a:srcRect/>
          <a:stretch>
            <a:fillRect/>
          </a:stretch>
        </p:blipFill>
        <p:spPr bwMode="auto">
          <a:xfrm>
            <a:off x="7853658" y="6274325"/>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252413"/>
            <a:ext cx="8229600" cy="800100"/>
          </a:xfrm>
        </p:spPr>
        <p:txBody>
          <a:bodyPr>
            <a:normAutofit fontScale="90000"/>
          </a:bodyPr>
          <a:lstStyle/>
          <a:p>
            <a:pPr algn="l"/>
            <a:r>
              <a:rPr lang="en-US" sz="2800" dirty="0" smtClean="0"/>
              <a:t>Typical exposure </a:t>
            </a:r>
            <a:r>
              <a:rPr lang="en-US" sz="2800" dirty="0"/>
              <a:t>pathways </a:t>
            </a:r>
            <a:r>
              <a:rPr lang="en-US" sz="2800" dirty="0" smtClean="0"/>
              <a:t>at arsenic-contaminated sites are linked to particles and their dissolution in aqueous fluids</a:t>
            </a:r>
            <a:endParaRPr lang="en-US" sz="2800" dirty="0"/>
          </a:p>
        </p:txBody>
      </p:sp>
      <p:sp>
        <p:nvSpPr>
          <p:cNvPr id="273412" name="Text Box 4"/>
          <p:cNvSpPr txBox="1">
            <a:spLocks noChangeArrowheads="1"/>
          </p:cNvSpPr>
          <p:nvPr/>
        </p:nvSpPr>
        <p:spPr bwMode="auto">
          <a:xfrm>
            <a:off x="317500" y="836613"/>
            <a:ext cx="184150" cy="366712"/>
          </a:xfrm>
          <a:prstGeom prst="rect">
            <a:avLst/>
          </a:prstGeom>
          <a:noFill/>
          <a:ln w="9525">
            <a:noFill/>
            <a:miter lim="800000"/>
            <a:headEnd/>
            <a:tailEnd/>
          </a:ln>
          <a:effectLst/>
        </p:spPr>
        <p:txBody>
          <a:bodyPr wrap="none">
            <a:spAutoFit/>
          </a:bodyPr>
          <a:lstStyle/>
          <a:p>
            <a:endParaRPr lang="en-US" b="0">
              <a:cs typeface="Arial" pitchFamily="34" charset="0"/>
            </a:endParaRPr>
          </a:p>
        </p:txBody>
      </p:sp>
      <p:grpSp>
        <p:nvGrpSpPr>
          <p:cNvPr id="2" name="Group 5"/>
          <p:cNvGrpSpPr>
            <a:grpSpLocks/>
          </p:cNvGrpSpPr>
          <p:nvPr/>
        </p:nvGrpSpPr>
        <p:grpSpPr bwMode="auto">
          <a:xfrm>
            <a:off x="625475" y="1582738"/>
            <a:ext cx="7775575" cy="1622425"/>
            <a:chOff x="394" y="997"/>
            <a:chExt cx="4898" cy="1022"/>
          </a:xfrm>
        </p:grpSpPr>
        <p:sp>
          <p:nvSpPr>
            <p:cNvPr id="273414" name="Text Box 6"/>
            <p:cNvSpPr txBox="1">
              <a:spLocks noChangeArrowheads="1"/>
            </p:cNvSpPr>
            <p:nvPr/>
          </p:nvSpPr>
          <p:spPr bwMode="auto">
            <a:xfrm>
              <a:off x="394" y="997"/>
              <a:ext cx="3482" cy="233"/>
            </a:xfrm>
            <a:prstGeom prst="rect">
              <a:avLst/>
            </a:prstGeom>
            <a:solidFill>
              <a:schemeClr val="bg1"/>
            </a:solidFill>
            <a:ln w="9525">
              <a:noFill/>
              <a:miter lim="800000"/>
              <a:headEnd/>
              <a:tailEnd/>
            </a:ln>
            <a:effectLst/>
          </p:spPr>
          <p:txBody>
            <a:bodyPr>
              <a:spAutoFit/>
            </a:bodyPr>
            <a:lstStyle/>
            <a:p>
              <a:r>
                <a:rPr lang="en-US" dirty="0">
                  <a:cs typeface="Arial" pitchFamily="34" charset="0"/>
                </a:rPr>
                <a:t>ingestion of arsenic-bearing </a:t>
              </a:r>
              <a:r>
                <a:rPr lang="en-US" dirty="0" smtClean="0">
                  <a:cs typeface="Arial" pitchFamily="34" charset="0"/>
                </a:rPr>
                <a:t>water</a:t>
              </a:r>
              <a:endParaRPr lang="en-US" dirty="0">
                <a:cs typeface="Arial" pitchFamily="34" charset="0"/>
              </a:endParaRPr>
            </a:p>
          </p:txBody>
        </p:sp>
        <p:sp>
          <p:nvSpPr>
            <p:cNvPr id="273415" name="Line 7"/>
            <p:cNvSpPr>
              <a:spLocks noChangeShapeType="1"/>
            </p:cNvSpPr>
            <p:nvPr/>
          </p:nvSpPr>
          <p:spPr bwMode="auto">
            <a:xfrm>
              <a:off x="2070" y="1832"/>
              <a:ext cx="630" cy="6"/>
            </a:xfrm>
            <a:prstGeom prst="line">
              <a:avLst/>
            </a:prstGeom>
            <a:noFill/>
            <a:ln w="38100">
              <a:solidFill>
                <a:schemeClr val="tx1"/>
              </a:solidFill>
              <a:round/>
              <a:headEnd/>
              <a:tailEnd type="triangle" w="med" len="med"/>
            </a:ln>
            <a:effectLst/>
          </p:spPr>
          <p:txBody>
            <a:bodyPr/>
            <a:lstStyle/>
            <a:p>
              <a:endParaRPr lang="en-US"/>
            </a:p>
          </p:txBody>
        </p:sp>
        <p:sp>
          <p:nvSpPr>
            <p:cNvPr id="273416" name="Text Box 8"/>
            <p:cNvSpPr txBox="1">
              <a:spLocks noChangeArrowheads="1"/>
            </p:cNvSpPr>
            <p:nvPr/>
          </p:nvSpPr>
          <p:spPr bwMode="auto">
            <a:xfrm>
              <a:off x="608" y="1734"/>
              <a:ext cx="1114" cy="213"/>
            </a:xfrm>
            <a:prstGeom prst="rect">
              <a:avLst/>
            </a:prstGeom>
            <a:noFill/>
            <a:ln w="9525">
              <a:noFill/>
              <a:miter lim="800000"/>
              <a:headEnd/>
              <a:tailEnd/>
            </a:ln>
            <a:effectLst/>
          </p:spPr>
          <p:txBody>
            <a:bodyPr wrap="none">
              <a:spAutoFit/>
            </a:bodyPr>
            <a:lstStyle/>
            <a:p>
              <a:r>
                <a:rPr lang="en-US" sz="1600" b="0" dirty="0">
                  <a:cs typeface="Arial" pitchFamily="34" charset="0"/>
                </a:rPr>
                <a:t>solid-phase arsenic</a:t>
              </a:r>
            </a:p>
          </p:txBody>
        </p:sp>
        <p:sp>
          <p:nvSpPr>
            <p:cNvPr id="273417" name="Text Box 9"/>
            <p:cNvSpPr txBox="1">
              <a:spLocks noChangeArrowheads="1"/>
            </p:cNvSpPr>
            <p:nvPr/>
          </p:nvSpPr>
          <p:spPr bwMode="auto">
            <a:xfrm>
              <a:off x="2798" y="1653"/>
              <a:ext cx="2494" cy="366"/>
            </a:xfrm>
            <a:prstGeom prst="rect">
              <a:avLst/>
            </a:prstGeom>
            <a:noFill/>
            <a:ln w="9525">
              <a:noFill/>
              <a:miter lim="800000"/>
              <a:headEnd/>
              <a:tailEnd/>
            </a:ln>
            <a:effectLst/>
          </p:spPr>
          <p:txBody>
            <a:bodyPr>
              <a:spAutoFit/>
            </a:bodyPr>
            <a:lstStyle/>
            <a:p>
              <a:r>
                <a:rPr lang="en-US" sz="1600" b="0">
                  <a:solidFill>
                    <a:srgbClr val="0066FF"/>
                  </a:solidFill>
                  <a:cs typeface="Arial" pitchFamily="34" charset="0"/>
                </a:rPr>
                <a:t>near-neutral, low dissolved organic carbon, low salinity waters</a:t>
              </a:r>
            </a:p>
          </p:txBody>
        </p:sp>
      </p:grpSp>
      <p:grpSp>
        <p:nvGrpSpPr>
          <p:cNvPr id="3" name="Group 10"/>
          <p:cNvGrpSpPr>
            <a:grpSpLocks/>
          </p:cNvGrpSpPr>
          <p:nvPr/>
        </p:nvGrpSpPr>
        <p:grpSpPr bwMode="auto">
          <a:xfrm>
            <a:off x="654050" y="3562350"/>
            <a:ext cx="7591425" cy="2133600"/>
            <a:chOff x="412" y="2237"/>
            <a:chExt cx="4782" cy="1344"/>
          </a:xfrm>
        </p:grpSpPr>
        <p:sp>
          <p:nvSpPr>
            <p:cNvPr id="273419" name="Text Box 11"/>
            <p:cNvSpPr txBox="1">
              <a:spLocks noChangeArrowheads="1"/>
            </p:cNvSpPr>
            <p:nvPr/>
          </p:nvSpPr>
          <p:spPr bwMode="auto">
            <a:xfrm>
              <a:off x="412" y="2237"/>
              <a:ext cx="3324" cy="231"/>
            </a:xfrm>
            <a:prstGeom prst="rect">
              <a:avLst/>
            </a:prstGeom>
            <a:solidFill>
              <a:schemeClr val="bg1"/>
            </a:solidFill>
            <a:ln w="9525">
              <a:noFill/>
              <a:miter lim="800000"/>
              <a:headEnd/>
              <a:tailEnd/>
            </a:ln>
            <a:effectLst/>
          </p:spPr>
          <p:txBody>
            <a:bodyPr wrap="none">
              <a:spAutoFit/>
            </a:bodyPr>
            <a:lstStyle/>
            <a:p>
              <a:r>
                <a:rPr lang="en-US">
                  <a:cs typeface="Arial" pitchFamily="34" charset="0"/>
                </a:rPr>
                <a:t>inhalation or ingestion of arsenic-rich particles</a:t>
              </a:r>
            </a:p>
          </p:txBody>
        </p:sp>
        <p:sp>
          <p:nvSpPr>
            <p:cNvPr id="273420" name="Text Box 12"/>
            <p:cNvSpPr txBox="1">
              <a:spLocks noChangeArrowheads="1"/>
            </p:cNvSpPr>
            <p:nvPr/>
          </p:nvSpPr>
          <p:spPr bwMode="auto">
            <a:xfrm>
              <a:off x="572" y="3000"/>
              <a:ext cx="1114" cy="213"/>
            </a:xfrm>
            <a:prstGeom prst="rect">
              <a:avLst/>
            </a:prstGeom>
            <a:noFill/>
            <a:ln w="9525">
              <a:noFill/>
              <a:miter lim="800000"/>
              <a:headEnd/>
              <a:tailEnd/>
            </a:ln>
            <a:effectLst/>
          </p:spPr>
          <p:txBody>
            <a:bodyPr wrap="none">
              <a:spAutoFit/>
            </a:bodyPr>
            <a:lstStyle/>
            <a:p>
              <a:r>
                <a:rPr lang="en-US" sz="1600" b="0" dirty="0">
                  <a:cs typeface="Arial" pitchFamily="34" charset="0"/>
                </a:rPr>
                <a:t>solid-phase arsenic</a:t>
              </a:r>
            </a:p>
          </p:txBody>
        </p:sp>
        <p:sp>
          <p:nvSpPr>
            <p:cNvPr id="273421" name="Line 13"/>
            <p:cNvSpPr>
              <a:spLocks noChangeShapeType="1"/>
            </p:cNvSpPr>
            <p:nvPr/>
          </p:nvSpPr>
          <p:spPr bwMode="auto">
            <a:xfrm>
              <a:off x="2004" y="3104"/>
              <a:ext cx="630" cy="6"/>
            </a:xfrm>
            <a:prstGeom prst="line">
              <a:avLst/>
            </a:prstGeom>
            <a:noFill/>
            <a:ln w="38100">
              <a:solidFill>
                <a:schemeClr val="tx1"/>
              </a:solidFill>
              <a:round/>
              <a:headEnd/>
              <a:tailEnd type="triangle" w="med" len="med"/>
            </a:ln>
            <a:effectLst/>
          </p:spPr>
          <p:txBody>
            <a:bodyPr/>
            <a:lstStyle/>
            <a:p>
              <a:endParaRPr lang="en-US"/>
            </a:p>
          </p:txBody>
        </p:sp>
        <p:sp>
          <p:nvSpPr>
            <p:cNvPr id="273422" name="Text Box 14"/>
            <p:cNvSpPr txBox="1">
              <a:spLocks noChangeArrowheads="1"/>
            </p:cNvSpPr>
            <p:nvPr/>
          </p:nvSpPr>
          <p:spPr bwMode="auto">
            <a:xfrm>
              <a:off x="2778" y="2907"/>
              <a:ext cx="2416" cy="674"/>
            </a:xfrm>
            <a:prstGeom prst="rect">
              <a:avLst/>
            </a:prstGeom>
            <a:noFill/>
            <a:ln w="9525">
              <a:noFill/>
              <a:miter lim="800000"/>
              <a:headEnd/>
              <a:tailEnd/>
            </a:ln>
            <a:effectLst/>
          </p:spPr>
          <p:txBody>
            <a:bodyPr>
              <a:spAutoFit/>
            </a:bodyPr>
            <a:lstStyle/>
            <a:p>
              <a:r>
                <a:rPr lang="en-US" sz="1600" b="0">
                  <a:solidFill>
                    <a:srgbClr val="0066FF"/>
                  </a:solidFill>
                  <a:cs typeface="Arial" pitchFamily="34" charset="0"/>
                </a:rPr>
                <a:t>lung and gastic/intestinal tract fluids (saline, aqueous solutions-high dissolved organic carbon, enzymes, bile, some low pH, most near-neutral)</a:t>
              </a:r>
            </a:p>
          </p:txBody>
        </p:sp>
      </p:grpSp>
      <p:sp>
        <p:nvSpPr>
          <p:cNvPr id="273423" name="Text Box 15"/>
          <p:cNvSpPr txBox="1">
            <a:spLocks noChangeArrowheads="1"/>
          </p:cNvSpPr>
          <p:nvPr/>
        </p:nvSpPr>
        <p:spPr bwMode="auto">
          <a:xfrm>
            <a:off x="498475" y="5842000"/>
            <a:ext cx="8255000" cy="701675"/>
          </a:xfrm>
          <a:prstGeom prst="rect">
            <a:avLst/>
          </a:prstGeom>
          <a:noFill/>
          <a:ln w="9525">
            <a:noFill/>
            <a:miter lim="800000"/>
            <a:headEnd/>
            <a:tailEnd/>
          </a:ln>
          <a:effectLst/>
        </p:spPr>
        <p:txBody>
          <a:bodyPr>
            <a:spAutoFit/>
          </a:bodyPr>
          <a:lstStyle/>
          <a:p>
            <a:pPr>
              <a:buFontTx/>
              <a:buChar char="•"/>
            </a:pPr>
            <a:r>
              <a:rPr lang="en-US" sz="2000" b="0">
                <a:cs typeface="Arial" pitchFamily="34" charset="0"/>
              </a:rPr>
              <a:t> critical to know the form(s) of arsenic in the solid phase </a:t>
            </a:r>
          </a:p>
          <a:p>
            <a:pPr>
              <a:buFontTx/>
              <a:buChar char="•"/>
            </a:pPr>
            <a:r>
              <a:rPr lang="en-US" sz="2000" b="0">
                <a:cs typeface="Arial" pitchFamily="34" charset="0"/>
              </a:rPr>
              <a:t> only a subset of those forms may be reactive</a:t>
            </a:r>
          </a:p>
        </p:txBody>
      </p:sp>
      <p:sp>
        <p:nvSpPr>
          <p:cNvPr id="273424" name="Text Box 16"/>
          <p:cNvSpPr txBox="1">
            <a:spLocks noChangeArrowheads="1"/>
          </p:cNvSpPr>
          <p:nvPr/>
        </p:nvSpPr>
        <p:spPr bwMode="auto">
          <a:xfrm>
            <a:off x="3108325" y="2517775"/>
            <a:ext cx="1403350" cy="366713"/>
          </a:xfrm>
          <a:prstGeom prst="rect">
            <a:avLst/>
          </a:prstGeom>
          <a:noFill/>
          <a:ln w="9525">
            <a:noFill/>
            <a:miter lim="800000"/>
            <a:headEnd/>
            <a:tailEnd/>
          </a:ln>
          <a:effectLst/>
        </p:spPr>
        <p:txBody>
          <a:bodyPr wrap="none">
            <a:spAutoFit/>
          </a:bodyPr>
          <a:lstStyle/>
          <a:p>
            <a:r>
              <a:rPr lang="en-US"/>
              <a:t>dissolution</a:t>
            </a:r>
          </a:p>
        </p:txBody>
      </p:sp>
      <p:sp>
        <p:nvSpPr>
          <p:cNvPr id="273425" name="Text Box 17"/>
          <p:cNvSpPr txBox="1">
            <a:spLocks noChangeArrowheads="1"/>
          </p:cNvSpPr>
          <p:nvPr/>
        </p:nvSpPr>
        <p:spPr bwMode="auto">
          <a:xfrm>
            <a:off x="3005138" y="4519613"/>
            <a:ext cx="1403350" cy="366712"/>
          </a:xfrm>
          <a:prstGeom prst="rect">
            <a:avLst/>
          </a:prstGeom>
          <a:noFill/>
          <a:ln w="9525">
            <a:noFill/>
            <a:miter lim="800000"/>
            <a:headEnd/>
            <a:tailEnd/>
          </a:ln>
          <a:effectLst/>
        </p:spPr>
        <p:txBody>
          <a:bodyPr wrap="none">
            <a:spAutoFit/>
          </a:bodyPr>
          <a:lstStyle/>
          <a:p>
            <a:r>
              <a:rPr lang="en-US"/>
              <a:t>dissolution</a:t>
            </a:r>
          </a:p>
        </p:txBody>
      </p:sp>
      <p:pic>
        <p:nvPicPr>
          <p:cNvPr id="17" name="Picture 6" descr="USGS_color_1inch"/>
          <p:cNvPicPr>
            <a:picLocks noChangeAspect="1" noChangeArrowheads="1"/>
          </p:cNvPicPr>
          <p:nvPr/>
        </p:nvPicPr>
        <p:blipFill>
          <a:blip r:embed="rId3" cstate="print"/>
          <a:srcRect/>
          <a:stretch>
            <a:fillRect/>
          </a:stretch>
        </p:blipFill>
        <p:spPr bwMode="auto">
          <a:xfrm>
            <a:off x="7853658" y="6274325"/>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 y="0"/>
            <a:ext cx="8923283" cy="1143000"/>
          </a:xfrm>
        </p:spPr>
        <p:txBody>
          <a:bodyPr>
            <a:normAutofit fontScale="90000"/>
          </a:bodyPr>
          <a:lstStyle/>
          <a:p>
            <a:pPr algn="l"/>
            <a:r>
              <a:rPr lang="en-US" sz="2800" dirty="0" smtClean="0"/>
              <a:t>This talk will review the results of synchrotron </a:t>
            </a:r>
            <a:br>
              <a:rPr lang="en-US" sz="2800" dirty="0" smtClean="0"/>
            </a:br>
            <a:r>
              <a:rPr lang="en-US" sz="2800" dirty="0" smtClean="0"/>
              <a:t>X-ray studies of arsenic speciation, with focus on gold mine wastes </a:t>
            </a:r>
            <a:endParaRPr lang="en-US" sz="2800" dirty="0"/>
          </a:p>
        </p:txBody>
      </p:sp>
      <p:pic>
        <p:nvPicPr>
          <p:cNvPr id="375816" name="Picture 8" descr="brightness chart: ALS is brighter than the sun"/>
          <p:cNvPicPr>
            <a:picLocks noChangeAspect="1" noChangeArrowheads="1"/>
          </p:cNvPicPr>
          <p:nvPr/>
        </p:nvPicPr>
        <p:blipFill>
          <a:blip r:embed="rId3" cstate="print"/>
          <a:srcRect/>
          <a:stretch>
            <a:fillRect/>
          </a:stretch>
        </p:blipFill>
        <p:spPr bwMode="auto">
          <a:xfrm>
            <a:off x="202547" y="2273940"/>
            <a:ext cx="5083117" cy="4072269"/>
          </a:xfrm>
          <a:prstGeom prst="rect">
            <a:avLst/>
          </a:prstGeom>
          <a:noFill/>
        </p:spPr>
      </p:pic>
      <p:sp>
        <p:nvSpPr>
          <p:cNvPr id="375819" name="Text Box 11"/>
          <p:cNvSpPr txBox="1">
            <a:spLocks noChangeArrowheads="1"/>
          </p:cNvSpPr>
          <p:nvPr/>
        </p:nvSpPr>
        <p:spPr bwMode="auto">
          <a:xfrm>
            <a:off x="263854" y="1233870"/>
            <a:ext cx="5112188" cy="1200329"/>
          </a:xfrm>
          <a:prstGeom prst="rect">
            <a:avLst/>
          </a:prstGeom>
          <a:noFill/>
          <a:ln w="9525">
            <a:noFill/>
            <a:miter lim="800000"/>
            <a:headEnd/>
            <a:tailEnd/>
          </a:ln>
          <a:effectLst/>
        </p:spPr>
        <p:txBody>
          <a:bodyPr wrap="square">
            <a:spAutoFit/>
          </a:bodyPr>
          <a:lstStyle/>
          <a:p>
            <a:r>
              <a:rPr lang="en-US" i="1" dirty="0" smtClean="0">
                <a:latin typeface="Times New Roman" pitchFamily="18" charset="0"/>
              </a:rPr>
              <a:t>Brilliant</a:t>
            </a:r>
            <a:r>
              <a:rPr lang="en-US" i="1" dirty="0">
                <a:latin typeface="Times New Roman" pitchFamily="18" charset="0"/>
              </a:rPr>
              <a:t>, high flux radiation </a:t>
            </a:r>
            <a:r>
              <a:rPr lang="en-US" i="1" dirty="0" smtClean="0">
                <a:latin typeface="Times New Roman" pitchFamily="18" charset="0"/>
              </a:rPr>
              <a:t>produced </a:t>
            </a:r>
            <a:r>
              <a:rPr lang="en-US" i="1" dirty="0">
                <a:latin typeface="Times New Roman" pitchFamily="18" charset="0"/>
              </a:rPr>
              <a:t>at points tangent to</a:t>
            </a:r>
          </a:p>
          <a:p>
            <a:r>
              <a:rPr lang="en-US" i="1" dirty="0">
                <a:latin typeface="Times New Roman" pitchFamily="18" charset="0"/>
              </a:rPr>
              <a:t>a circular orbit of electrons moving at near-relativistic speeds</a:t>
            </a:r>
          </a:p>
        </p:txBody>
      </p:sp>
      <p:sp>
        <p:nvSpPr>
          <p:cNvPr id="375820" name="Text Box 12"/>
          <p:cNvSpPr txBox="1">
            <a:spLocks noChangeArrowheads="1"/>
          </p:cNvSpPr>
          <p:nvPr/>
        </p:nvSpPr>
        <p:spPr bwMode="auto">
          <a:xfrm>
            <a:off x="949325" y="5994400"/>
            <a:ext cx="4392100" cy="646331"/>
          </a:xfrm>
          <a:prstGeom prst="rect">
            <a:avLst/>
          </a:prstGeom>
          <a:noFill/>
          <a:ln w="9525">
            <a:noFill/>
            <a:miter lim="800000"/>
            <a:headEnd/>
            <a:tailEnd/>
          </a:ln>
          <a:effectLst/>
        </p:spPr>
        <p:txBody>
          <a:bodyPr wrap="none">
            <a:spAutoFit/>
          </a:bodyPr>
          <a:lstStyle/>
          <a:p>
            <a:r>
              <a:rPr lang="en-US" dirty="0"/>
              <a:t>75 synchrotrons around the world</a:t>
            </a:r>
          </a:p>
          <a:p>
            <a:r>
              <a:rPr lang="en-US" dirty="0"/>
              <a:t>10 in US (</a:t>
            </a:r>
            <a:r>
              <a:rPr lang="en-US" b="1" dirty="0"/>
              <a:t>4 suitable for environmental work</a:t>
            </a:r>
            <a:r>
              <a:rPr lang="en-US" dirty="0"/>
              <a:t>)</a:t>
            </a:r>
          </a:p>
        </p:txBody>
      </p:sp>
      <p:grpSp>
        <p:nvGrpSpPr>
          <p:cNvPr id="11" name="Group 10"/>
          <p:cNvGrpSpPr/>
          <p:nvPr/>
        </p:nvGrpSpPr>
        <p:grpSpPr>
          <a:xfrm>
            <a:off x="5359400" y="1370013"/>
            <a:ext cx="3362325" cy="2514600"/>
            <a:chOff x="5359400" y="1370013"/>
            <a:chExt cx="3362325" cy="2514600"/>
          </a:xfrm>
        </p:grpSpPr>
        <p:pic>
          <p:nvPicPr>
            <p:cNvPr id="375813" name="Picture 5" descr="SSRL"/>
            <p:cNvPicPr>
              <a:picLocks noChangeAspect="1" noChangeArrowheads="1"/>
            </p:cNvPicPr>
            <p:nvPr/>
          </p:nvPicPr>
          <p:blipFill>
            <a:blip r:embed="rId4" cstate="print"/>
            <a:srcRect/>
            <a:stretch>
              <a:fillRect/>
            </a:stretch>
          </p:blipFill>
          <p:spPr bwMode="auto">
            <a:xfrm>
              <a:off x="5359400" y="1370013"/>
              <a:ext cx="3362325" cy="2514600"/>
            </a:xfrm>
            <a:prstGeom prst="rect">
              <a:avLst/>
            </a:prstGeom>
            <a:noFill/>
          </p:spPr>
        </p:pic>
        <p:sp>
          <p:nvSpPr>
            <p:cNvPr id="8" name="TextBox 7"/>
            <p:cNvSpPr txBox="1"/>
            <p:nvPr/>
          </p:nvSpPr>
          <p:spPr>
            <a:xfrm>
              <a:off x="7204842" y="1497725"/>
              <a:ext cx="1247201" cy="461665"/>
            </a:xfrm>
            <a:prstGeom prst="rect">
              <a:avLst/>
            </a:prstGeom>
            <a:noFill/>
          </p:spPr>
          <p:txBody>
            <a:bodyPr wrap="none" rtlCol="0">
              <a:spAutoFit/>
            </a:bodyPr>
            <a:lstStyle/>
            <a:p>
              <a:r>
                <a:rPr lang="en-US" sz="2400" dirty="0" smtClean="0">
                  <a:solidFill>
                    <a:schemeClr val="bg1"/>
                  </a:solidFill>
                </a:rPr>
                <a:t>Stanford</a:t>
              </a:r>
              <a:endParaRPr lang="en-US" sz="2400" dirty="0">
                <a:solidFill>
                  <a:schemeClr val="bg1"/>
                </a:solidFill>
              </a:endParaRPr>
            </a:p>
          </p:txBody>
        </p:sp>
        <p:sp>
          <p:nvSpPr>
            <p:cNvPr id="9" name="Oval 8"/>
            <p:cNvSpPr/>
            <p:nvPr/>
          </p:nvSpPr>
          <p:spPr>
            <a:xfrm>
              <a:off x="5754409" y="2065281"/>
              <a:ext cx="1939159" cy="1103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322888" y="4075113"/>
            <a:ext cx="3540125" cy="2105025"/>
            <a:chOff x="5322888" y="4075113"/>
            <a:chExt cx="3540125" cy="2105025"/>
          </a:xfrm>
        </p:grpSpPr>
        <p:pic>
          <p:nvPicPr>
            <p:cNvPr id="375818" name="Picture 10" descr="ALS and Golden Gate Bridge"/>
            <p:cNvPicPr>
              <a:picLocks noChangeAspect="1" noChangeArrowheads="1"/>
            </p:cNvPicPr>
            <p:nvPr/>
          </p:nvPicPr>
          <p:blipFill>
            <a:blip r:embed="rId5" cstate="print"/>
            <a:srcRect/>
            <a:stretch>
              <a:fillRect/>
            </a:stretch>
          </p:blipFill>
          <p:spPr bwMode="auto">
            <a:xfrm>
              <a:off x="5322888" y="4075113"/>
              <a:ext cx="3540125" cy="2105025"/>
            </a:xfrm>
            <a:prstGeom prst="rect">
              <a:avLst/>
            </a:prstGeom>
            <a:noFill/>
          </p:spPr>
        </p:pic>
        <p:sp>
          <p:nvSpPr>
            <p:cNvPr id="10" name="TextBox 9"/>
            <p:cNvSpPr txBox="1"/>
            <p:nvPr/>
          </p:nvSpPr>
          <p:spPr>
            <a:xfrm>
              <a:off x="7436069" y="4109545"/>
              <a:ext cx="1258037" cy="461665"/>
            </a:xfrm>
            <a:prstGeom prst="rect">
              <a:avLst/>
            </a:prstGeom>
            <a:noFill/>
          </p:spPr>
          <p:txBody>
            <a:bodyPr wrap="none" rtlCol="0">
              <a:spAutoFit/>
            </a:bodyPr>
            <a:lstStyle/>
            <a:p>
              <a:r>
                <a:rPr lang="en-US" sz="2400" dirty="0" smtClean="0">
                  <a:solidFill>
                    <a:schemeClr val="bg1"/>
                  </a:solidFill>
                </a:rPr>
                <a:t>Berkeley</a:t>
              </a:r>
              <a:endParaRPr lang="en-US" sz="2400" dirty="0">
                <a:solidFill>
                  <a:schemeClr val="bg1"/>
                </a:solidFill>
              </a:endParaRPr>
            </a:p>
          </p:txBody>
        </p:sp>
      </p:grpSp>
      <p:pic>
        <p:nvPicPr>
          <p:cNvPr id="13" name="Picture 1"/>
          <p:cNvPicPr>
            <a:picLocks noChangeAspect="1" noChangeArrowheads="1"/>
          </p:cNvPicPr>
          <p:nvPr/>
        </p:nvPicPr>
        <p:blipFill>
          <a:blip r:embed="rId6" cstate="print"/>
          <a:srcRect l="16047" t="21926" r="27918" b="16381"/>
          <a:stretch>
            <a:fillRect/>
          </a:stretch>
        </p:blipFill>
        <p:spPr bwMode="auto">
          <a:xfrm>
            <a:off x="5108028" y="1297797"/>
            <a:ext cx="4035972" cy="2675113"/>
          </a:xfrm>
          <a:prstGeom prst="rect">
            <a:avLst/>
          </a:prstGeom>
          <a:noFill/>
          <a:ln w="9525">
            <a:noFill/>
            <a:miter lim="800000"/>
            <a:headEnd/>
            <a:tailEnd/>
          </a:ln>
        </p:spPr>
      </p:pic>
      <p:pic>
        <p:nvPicPr>
          <p:cNvPr id="14" name="Picture 13" descr="DSCN2976.jpg"/>
          <p:cNvPicPr>
            <a:picLocks noChangeAspect="1"/>
          </p:cNvPicPr>
          <p:nvPr/>
        </p:nvPicPr>
        <p:blipFill>
          <a:blip r:embed="rId7" cstate="print"/>
          <a:stretch>
            <a:fillRect/>
          </a:stretch>
        </p:blipFill>
        <p:spPr>
          <a:xfrm>
            <a:off x="5295244" y="1395247"/>
            <a:ext cx="3754163" cy="5005550"/>
          </a:xfrm>
          <a:prstGeom prst="rect">
            <a:avLst/>
          </a:prstGeom>
        </p:spPr>
      </p:pic>
      <p:pic>
        <p:nvPicPr>
          <p:cNvPr id="15" name="Picture 4" descr="http://www-als.lbl.gov/templates/alstemplate1.1/images/ALS_logo.gif"/>
          <p:cNvPicPr>
            <a:picLocks noChangeAspect="1" noChangeArrowheads="1"/>
          </p:cNvPicPr>
          <p:nvPr/>
        </p:nvPicPr>
        <p:blipFill>
          <a:blip r:embed="rId8" cstate="print"/>
          <a:srcRect/>
          <a:stretch>
            <a:fillRect/>
          </a:stretch>
        </p:blipFill>
        <p:spPr bwMode="auto">
          <a:xfrm>
            <a:off x="3884029" y="4118274"/>
            <a:ext cx="1155066" cy="632018"/>
          </a:xfrm>
          <a:prstGeom prst="rect">
            <a:avLst/>
          </a:prstGeom>
          <a:noFill/>
        </p:spPr>
      </p:pic>
      <p:pic>
        <p:nvPicPr>
          <p:cNvPr id="16" name="Picture 6" descr="USGS_color_1inch"/>
          <p:cNvPicPr>
            <a:picLocks noChangeAspect="1" noChangeArrowheads="1"/>
          </p:cNvPicPr>
          <p:nvPr/>
        </p:nvPicPr>
        <p:blipFill>
          <a:blip r:embed="rId9"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252256"/>
            <a:ext cx="9144000" cy="800100"/>
          </a:xfrm>
        </p:spPr>
        <p:txBody>
          <a:bodyPr>
            <a:noAutofit/>
          </a:bodyPr>
          <a:lstStyle/>
          <a:p>
            <a:pPr algn="l"/>
            <a:r>
              <a:rPr lang="en-US" sz="3000" dirty="0" smtClean="0"/>
              <a:t>Large ( 1-10 mm) or small (2 -150 </a:t>
            </a:r>
            <a:r>
              <a:rPr lang="en-US" sz="3000" dirty="0" smtClean="0">
                <a:latin typeface="Symbol" pitchFamily="18" charset="2"/>
              </a:rPr>
              <a:t>m</a:t>
            </a:r>
            <a:r>
              <a:rPr lang="en-US" sz="3000" dirty="0" smtClean="0"/>
              <a:t>m) X-ray beams are available for most techniques</a:t>
            </a:r>
            <a:endParaRPr lang="en-US" sz="3000" dirty="0"/>
          </a:p>
        </p:txBody>
      </p:sp>
      <p:grpSp>
        <p:nvGrpSpPr>
          <p:cNvPr id="64" name="Group 63"/>
          <p:cNvGrpSpPr/>
          <p:nvPr/>
        </p:nvGrpSpPr>
        <p:grpSpPr>
          <a:xfrm>
            <a:off x="0" y="1522629"/>
            <a:ext cx="5580993" cy="3128199"/>
            <a:chOff x="250825" y="1554163"/>
            <a:chExt cx="4391025" cy="2382837"/>
          </a:xfrm>
        </p:grpSpPr>
        <p:grpSp>
          <p:nvGrpSpPr>
            <p:cNvPr id="5" name="Group 12"/>
            <p:cNvGrpSpPr>
              <a:grpSpLocks/>
            </p:cNvGrpSpPr>
            <p:nvPr/>
          </p:nvGrpSpPr>
          <p:grpSpPr bwMode="auto">
            <a:xfrm>
              <a:off x="250825" y="1554163"/>
              <a:ext cx="4391025" cy="2382837"/>
              <a:chOff x="252" y="1004"/>
              <a:chExt cx="2766" cy="1501"/>
            </a:xfrm>
          </p:grpSpPr>
          <p:pic>
            <p:nvPicPr>
              <p:cNvPr id="374789" name="Picture 5" descr="optic"/>
              <p:cNvPicPr>
                <a:picLocks noChangeAspect="1" noChangeArrowheads="1"/>
              </p:cNvPicPr>
              <p:nvPr/>
            </p:nvPicPr>
            <p:blipFill>
              <a:blip r:embed="rId3" cstate="print"/>
              <a:srcRect/>
              <a:stretch>
                <a:fillRect/>
              </a:stretch>
            </p:blipFill>
            <p:spPr bwMode="auto">
              <a:xfrm>
                <a:off x="252" y="1004"/>
                <a:ext cx="2766" cy="1332"/>
              </a:xfrm>
              <a:prstGeom prst="rect">
                <a:avLst/>
              </a:prstGeom>
              <a:noFill/>
            </p:spPr>
          </p:pic>
          <p:sp>
            <p:nvSpPr>
              <p:cNvPr id="374795" name="Rectangle 11"/>
              <p:cNvSpPr>
                <a:spLocks noChangeArrowheads="1"/>
              </p:cNvSpPr>
              <p:nvPr/>
            </p:nvSpPr>
            <p:spPr bwMode="auto">
              <a:xfrm>
                <a:off x="623" y="1782"/>
                <a:ext cx="1781" cy="723"/>
              </a:xfrm>
              <a:prstGeom prst="rect">
                <a:avLst/>
              </a:prstGeom>
              <a:solidFill>
                <a:schemeClr val="bg1"/>
              </a:solidFill>
              <a:ln w="9525">
                <a:noFill/>
                <a:miter lim="800000"/>
                <a:headEnd/>
                <a:tailEnd/>
              </a:ln>
              <a:effectLst/>
            </p:spPr>
            <p:txBody>
              <a:bodyPr wrap="none" anchor="ctr"/>
              <a:lstStyle/>
              <a:p>
                <a:endParaRPr lang="en-US"/>
              </a:p>
            </p:txBody>
          </p:sp>
        </p:grpSp>
        <p:sp>
          <p:nvSpPr>
            <p:cNvPr id="374811" name="Line 27"/>
            <p:cNvSpPr>
              <a:spLocks noChangeShapeType="1"/>
            </p:cNvSpPr>
            <p:nvPr/>
          </p:nvSpPr>
          <p:spPr bwMode="auto">
            <a:xfrm flipV="1">
              <a:off x="625475" y="2082800"/>
              <a:ext cx="681038" cy="0"/>
            </a:xfrm>
            <a:prstGeom prst="line">
              <a:avLst/>
            </a:prstGeom>
            <a:noFill/>
            <a:ln w="22225">
              <a:solidFill>
                <a:srgbClr val="FF0000"/>
              </a:solidFill>
              <a:round/>
              <a:headEnd/>
              <a:tailEnd/>
            </a:ln>
            <a:effectLst/>
          </p:spPr>
          <p:txBody>
            <a:bodyPr/>
            <a:lstStyle/>
            <a:p>
              <a:endParaRPr lang="en-US"/>
            </a:p>
          </p:txBody>
        </p:sp>
        <p:sp>
          <p:nvSpPr>
            <p:cNvPr id="374814" name="Line 30"/>
            <p:cNvSpPr>
              <a:spLocks noChangeShapeType="1"/>
            </p:cNvSpPr>
            <p:nvPr/>
          </p:nvSpPr>
          <p:spPr bwMode="auto">
            <a:xfrm>
              <a:off x="1384300" y="2141538"/>
              <a:ext cx="2414588" cy="0"/>
            </a:xfrm>
            <a:prstGeom prst="line">
              <a:avLst/>
            </a:prstGeom>
            <a:noFill/>
            <a:ln w="22225">
              <a:solidFill>
                <a:srgbClr val="FF0000"/>
              </a:solidFill>
              <a:round/>
              <a:headEnd/>
              <a:tailEnd/>
            </a:ln>
            <a:effectLst/>
          </p:spPr>
          <p:txBody>
            <a:bodyPr/>
            <a:lstStyle/>
            <a:p>
              <a:endParaRPr lang="en-US"/>
            </a:p>
          </p:txBody>
        </p:sp>
      </p:grpSp>
      <p:sp>
        <p:nvSpPr>
          <p:cNvPr id="374842" name="Text Box 58"/>
          <p:cNvSpPr txBox="1">
            <a:spLocks noChangeArrowheads="1"/>
          </p:cNvSpPr>
          <p:nvPr/>
        </p:nvSpPr>
        <p:spPr bwMode="auto">
          <a:xfrm>
            <a:off x="236483" y="1336461"/>
            <a:ext cx="723275" cy="461665"/>
          </a:xfrm>
          <a:prstGeom prst="rect">
            <a:avLst/>
          </a:prstGeom>
          <a:noFill/>
          <a:ln w="9525">
            <a:noFill/>
            <a:miter lim="800000"/>
            <a:headEnd/>
            <a:tailEnd/>
          </a:ln>
          <a:effectLst/>
        </p:spPr>
        <p:txBody>
          <a:bodyPr wrap="none">
            <a:spAutoFit/>
          </a:bodyPr>
          <a:lstStyle/>
          <a:p>
            <a:r>
              <a:rPr lang="en-US" sz="2400" dirty="0"/>
              <a:t>Bulk</a:t>
            </a:r>
          </a:p>
        </p:txBody>
      </p:sp>
      <p:sp>
        <p:nvSpPr>
          <p:cNvPr id="374843" name="Text Box 59"/>
          <p:cNvSpPr txBox="1">
            <a:spLocks noChangeArrowheads="1"/>
          </p:cNvSpPr>
          <p:nvPr/>
        </p:nvSpPr>
        <p:spPr bwMode="auto">
          <a:xfrm>
            <a:off x="331076" y="3871864"/>
            <a:ext cx="1620828" cy="461665"/>
          </a:xfrm>
          <a:prstGeom prst="rect">
            <a:avLst/>
          </a:prstGeom>
          <a:noFill/>
          <a:ln w="9525">
            <a:noFill/>
            <a:miter lim="800000"/>
            <a:headEnd/>
            <a:tailEnd/>
          </a:ln>
          <a:effectLst/>
        </p:spPr>
        <p:txBody>
          <a:bodyPr wrap="none">
            <a:spAutoFit/>
          </a:bodyPr>
          <a:lstStyle/>
          <a:p>
            <a:r>
              <a:rPr lang="en-US" sz="2400" dirty="0" err="1" smtClean="0"/>
              <a:t>Microbeam</a:t>
            </a:r>
            <a:endParaRPr lang="en-US" sz="2400" dirty="0"/>
          </a:p>
        </p:txBody>
      </p:sp>
      <p:grpSp>
        <p:nvGrpSpPr>
          <p:cNvPr id="65" name="Group 64"/>
          <p:cNvGrpSpPr/>
          <p:nvPr/>
        </p:nvGrpSpPr>
        <p:grpSpPr>
          <a:xfrm>
            <a:off x="0" y="3862569"/>
            <a:ext cx="7520152" cy="4177862"/>
            <a:chOff x="4424363" y="993775"/>
            <a:chExt cx="4391025" cy="3008313"/>
          </a:xfrm>
        </p:grpSpPr>
        <p:grpSp>
          <p:nvGrpSpPr>
            <p:cNvPr id="2" name="Group 55"/>
            <p:cNvGrpSpPr>
              <a:grpSpLocks/>
            </p:cNvGrpSpPr>
            <p:nvPr/>
          </p:nvGrpSpPr>
          <p:grpSpPr bwMode="auto">
            <a:xfrm>
              <a:off x="4424363" y="993775"/>
              <a:ext cx="4391025" cy="3008313"/>
              <a:chOff x="2787" y="619"/>
              <a:chExt cx="2766" cy="1895"/>
            </a:xfrm>
          </p:grpSpPr>
          <p:sp>
            <p:nvSpPr>
              <p:cNvPr id="374806" name="AutoShape 22"/>
              <p:cNvSpPr>
                <a:spLocks noChangeArrowheads="1"/>
              </p:cNvSpPr>
              <p:nvPr/>
            </p:nvSpPr>
            <p:spPr bwMode="auto">
              <a:xfrm>
                <a:off x="3668" y="1768"/>
                <a:ext cx="161" cy="336"/>
              </a:xfrm>
              <a:prstGeom prst="can">
                <a:avLst>
                  <a:gd name="adj" fmla="val 10386"/>
                </a:avLst>
              </a:prstGeom>
              <a:solidFill>
                <a:schemeClr val="accent1"/>
              </a:solidFill>
              <a:ln w="9525">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2787" y="1013"/>
                <a:ext cx="2766" cy="1501"/>
                <a:chOff x="2994" y="625"/>
                <a:chExt cx="2766" cy="1501"/>
              </a:xfrm>
            </p:grpSpPr>
            <p:grpSp>
              <p:nvGrpSpPr>
                <p:cNvPr id="4" name="Group 31"/>
                <p:cNvGrpSpPr>
                  <a:grpSpLocks/>
                </p:cNvGrpSpPr>
                <p:nvPr/>
              </p:nvGrpSpPr>
              <p:grpSpPr bwMode="auto">
                <a:xfrm>
                  <a:off x="2994" y="625"/>
                  <a:ext cx="2766" cy="1501"/>
                  <a:chOff x="252" y="1004"/>
                  <a:chExt cx="2766" cy="1501"/>
                </a:xfrm>
              </p:grpSpPr>
              <p:pic>
                <p:nvPicPr>
                  <p:cNvPr id="374816" name="Picture 32" descr="optic"/>
                  <p:cNvPicPr>
                    <a:picLocks noChangeAspect="1" noChangeArrowheads="1"/>
                  </p:cNvPicPr>
                  <p:nvPr/>
                </p:nvPicPr>
                <p:blipFill>
                  <a:blip r:embed="rId3" cstate="print"/>
                  <a:srcRect/>
                  <a:stretch>
                    <a:fillRect/>
                  </a:stretch>
                </p:blipFill>
                <p:spPr bwMode="auto">
                  <a:xfrm>
                    <a:off x="252" y="1004"/>
                    <a:ext cx="2766" cy="1332"/>
                  </a:xfrm>
                  <a:prstGeom prst="rect">
                    <a:avLst/>
                  </a:prstGeom>
                  <a:noFill/>
                </p:spPr>
              </p:pic>
              <p:sp>
                <p:nvSpPr>
                  <p:cNvPr id="374817" name="Rectangle 33"/>
                  <p:cNvSpPr>
                    <a:spLocks noChangeArrowheads="1"/>
                  </p:cNvSpPr>
                  <p:nvPr/>
                </p:nvSpPr>
                <p:spPr bwMode="auto">
                  <a:xfrm>
                    <a:off x="623" y="1782"/>
                    <a:ext cx="1781" cy="723"/>
                  </a:xfrm>
                  <a:prstGeom prst="rect">
                    <a:avLst/>
                  </a:prstGeom>
                  <a:solidFill>
                    <a:schemeClr val="bg1"/>
                  </a:solidFill>
                  <a:ln w="9525">
                    <a:noFill/>
                    <a:miter lim="800000"/>
                    <a:headEnd/>
                    <a:tailEnd/>
                  </a:ln>
                  <a:effectLst/>
                </p:spPr>
                <p:txBody>
                  <a:bodyPr wrap="none" anchor="ctr"/>
                  <a:lstStyle/>
                  <a:p>
                    <a:endParaRPr lang="en-US" dirty="0"/>
                  </a:p>
                </p:txBody>
              </p:sp>
            </p:grpSp>
            <p:sp>
              <p:nvSpPr>
                <p:cNvPr id="374818" name="Rectangle 34"/>
                <p:cNvSpPr>
                  <a:spLocks noChangeArrowheads="1"/>
                </p:cNvSpPr>
                <p:nvPr/>
              </p:nvSpPr>
              <p:spPr bwMode="auto">
                <a:xfrm>
                  <a:off x="3838" y="884"/>
                  <a:ext cx="1922" cy="837"/>
                </a:xfrm>
                <a:prstGeom prst="rect">
                  <a:avLst/>
                </a:prstGeom>
                <a:solidFill>
                  <a:schemeClr val="bg1"/>
                </a:solidFill>
                <a:ln w="9525">
                  <a:noFill/>
                  <a:miter lim="800000"/>
                  <a:headEnd/>
                  <a:tailEnd/>
                </a:ln>
                <a:effectLst/>
              </p:spPr>
              <p:txBody>
                <a:bodyPr wrap="none" anchor="ctr"/>
                <a:lstStyle/>
                <a:p>
                  <a:endParaRPr lang="en-US" dirty="0"/>
                </a:p>
              </p:txBody>
            </p:sp>
            <p:sp>
              <p:nvSpPr>
                <p:cNvPr id="374819" name="Rectangle 35"/>
                <p:cNvSpPr>
                  <a:spLocks noChangeArrowheads="1"/>
                </p:cNvSpPr>
                <p:nvPr/>
              </p:nvSpPr>
              <p:spPr bwMode="auto">
                <a:xfrm>
                  <a:off x="4400" y="663"/>
                  <a:ext cx="1166" cy="234"/>
                </a:xfrm>
                <a:prstGeom prst="rect">
                  <a:avLst/>
                </a:prstGeom>
                <a:solidFill>
                  <a:schemeClr val="bg1"/>
                </a:solidFill>
                <a:ln w="9525">
                  <a:noFill/>
                  <a:miter lim="800000"/>
                  <a:headEnd/>
                  <a:tailEnd/>
                </a:ln>
                <a:effectLst/>
              </p:spPr>
              <p:txBody>
                <a:bodyPr wrap="none" anchor="ctr"/>
                <a:lstStyle/>
                <a:p>
                  <a:endParaRPr lang="en-US"/>
                </a:p>
              </p:txBody>
            </p:sp>
          </p:grpSp>
          <p:sp>
            <p:nvSpPr>
              <p:cNvPr id="374826" name="AutoShape 42"/>
              <p:cNvSpPr>
                <a:spLocks noChangeArrowheads="1"/>
              </p:cNvSpPr>
              <p:nvPr/>
            </p:nvSpPr>
            <p:spPr bwMode="auto">
              <a:xfrm>
                <a:off x="3684" y="1307"/>
                <a:ext cx="267" cy="1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74827" name="Rectangle 43"/>
              <p:cNvSpPr>
                <a:spLocks noChangeArrowheads="1"/>
              </p:cNvSpPr>
              <p:nvPr/>
            </p:nvSpPr>
            <p:spPr bwMode="auto">
              <a:xfrm>
                <a:off x="4200" y="1339"/>
                <a:ext cx="36" cy="4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74828" name="AutoShape 44"/>
              <p:cNvSpPr>
                <a:spLocks noChangeArrowheads="1"/>
              </p:cNvSpPr>
              <p:nvPr/>
            </p:nvSpPr>
            <p:spPr bwMode="auto">
              <a:xfrm>
                <a:off x="4088" y="1303"/>
                <a:ext cx="267" cy="1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74807" name="AutoShape 23"/>
              <p:cNvSpPr>
                <a:spLocks noChangeArrowheads="1"/>
              </p:cNvSpPr>
              <p:nvPr/>
            </p:nvSpPr>
            <p:spPr bwMode="auto">
              <a:xfrm rot="16200000">
                <a:off x="4409" y="1290"/>
                <a:ext cx="382" cy="133"/>
              </a:xfrm>
              <a:prstGeom prst="can">
                <a:avLst>
                  <a:gd name="adj" fmla="val 25000"/>
                </a:avLst>
              </a:prstGeom>
              <a:noFill/>
              <a:ln w="9525">
                <a:solidFill>
                  <a:schemeClr val="tx1"/>
                </a:solidFill>
                <a:round/>
                <a:headEnd/>
                <a:tailEnd/>
              </a:ln>
              <a:effectLst/>
            </p:spPr>
            <p:txBody>
              <a:bodyPr wrap="none" anchor="ctr"/>
              <a:lstStyle/>
              <a:p>
                <a:endParaRPr lang="en-US"/>
              </a:p>
            </p:txBody>
          </p:sp>
          <p:sp>
            <p:nvSpPr>
              <p:cNvPr id="374829" name="AutoShape 45"/>
              <p:cNvSpPr>
                <a:spLocks noChangeArrowheads="1"/>
              </p:cNvSpPr>
              <p:nvPr/>
            </p:nvSpPr>
            <p:spPr bwMode="auto">
              <a:xfrm>
                <a:off x="4146" y="1474"/>
                <a:ext cx="141" cy="12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74830" name="AutoShape 46"/>
              <p:cNvSpPr>
                <a:spLocks noChangeArrowheads="1"/>
              </p:cNvSpPr>
              <p:nvPr/>
            </p:nvSpPr>
            <p:spPr bwMode="auto">
              <a:xfrm>
                <a:off x="4189" y="1040"/>
                <a:ext cx="53" cy="402"/>
              </a:xfrm>
              <a:prstGeom prst="roundRect">
                <a:avLst>
                  <a:gd name="adj" fmla="val 0"/>
                </a:avLst>
              </a:prstGeom>
              <a:noFill/>
              <a:ln w="9525">
                <a:solidFill>
                  <a:schemeClr val="tx1"/>
                </a:solidFill>
                <a:round/>
                <a:headEnd/>
                <a:tailEnd/>
              </a:ln>
              <a:effectLst/>
            </p:spPr>
            <p:txBody>
              <a:bodyPr wrap="none" anchor="ctr"/>
              <a:lstStyle/>
              <a:p>
                <a:endParaRPr lang="en-US"/>
              </a:p>
            </p:txBody>
          </p:sp>
          <p:sp>
            <p:nvSpPr>
              <p:cNvPr id="374831" name="AutoShape 47"/>
              <p:cNvSpPr>
                <a:spLocks noChangeArrowheads="1"/>
              </p:cNvSpPr>
              <p:nvPr/>
            </p:nvSpPr>
            <p:spPr bwMode="auto">
              <a:xfrm>
                <a:off x="3967" y="619"/>
                <a:ext cx="510" cy="434"/>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74832" name="Text Box 48"/>
              <p:cNvSpPr txBox="1">
                <a:spLocks noChangeArrowheads="1"/>
              </p:cNvSpPr>
              <p:nvPr/>
            </p:nvSpPr>
            <p:spPr bwMode="auto">
              <a:xfrm>
                <a:off x="3961" y="656"/>
                <a:ext cx="779" cy="346"/>
              </a:xfrm>
              <a:prstGeom prst="rect">
                <a:avLst/>
              </a:prstGeom>
              <a:noFill/>
              <a:ln w="9525">
                <a:noFill/>
                <a:miter lim="800000"/>
                <a:headEnd/>
                <a:tailEnd/>
              </a:ln>
              <a:effectLst/>
            </p:spPr>
            <p:txBody>
              <a:bodyPr>
                <a:spAutoFit/>
              </a:bodyPr>
              <a:lstStyle/>
              <a:p>
                <a:r>
                  <a:rPr lang="en-US" sz="1000" b="0">
                    <a:latin typeface="Courier New" pitchFamily="49" charset="0"/>
                  </a:rPr>
                  <a:t>Precision stage</a:t>
                </a:r>
              </a:p>
              <a:p>
                <a:r>
                  <a:rPr lang="en-US" sz="1000" b="0">
                    <a:latin typeface="Courier New" pitchFamily="49" charset="0"/>
                  </a:rPr>
                  <a:t>(micron)</a:t>
                </a:r>
              </a:p>
            </p:txBody>
          </p:sp>
          <p:sp>
            <p:nvSpPr>
              <p:cNvPr id="374833" name="Text Box 49"/>
              <p:cNvSpPr txBox="1">
                <a:spLocks noChangeArrowheads="1"/>
              </p:cNvSpPr>
              <p:nvPr/>
            </p:nvSpPr>
            <p:spPr bwMode="auto">
              <a:xfrm>
                <a:off x="4774" y="1275"/>
                <a:ext cx="779" cy="250"/>
              </a:xfrm>
              <a:prstGeom prst="rect">
                <a:avLst/>
              </a:prstGeom>
              <a:noFill/>
              <a:ln w="9525">
                <a:noFill/>
                <a:miter lim="800000"/>
                <a:headEnd/>
                <a:tailEnd/>
              </a:ln>
              <a:effectLst/>
            </p:spPr>
            <p:txBody>
              <a:bodyPr>
                <a:spAutoFit/>
              </a:bodyPr>
              <a:lstStyle/>
              <a:p>
                <a:r>
                  <a:rPr lang="en-US" sz="1000" b="0">
                    <a:latin typeface="Courier New" pitchFamily="49" charset="0"/>
                  </a:rPr>
                  <a:t>CCD detector</a:t>
                </a:r>
              </a:p>
              <a:p>
                <a:r>
                  <a:rPr lang="en-US" sz="1000" b="0">
                    <a:latin typeface="Courier New" pitchFamily="49" charset="0"/>
                  </a:rPr>
                  <a:t>(diffraction)</a:t>
                </a:r>
              </a:p>
            </p:txBody>
          </p:sp>
          <p:sp>
            <p:nvSpPr>
              <p:cNvPr id="374834" name="Text Box 50"/>
              <p:cNvSpPr txBox="1">
                <a:spLocks noChangeArrowheads="1"/>
              </p:cNvSpPr>
              <p:nvPr/>
            </p:nvSpPr>
            <p:spPr bwMode="auto">
              <a:xfrm>
                <a:off x="4047" y="1618"/>
                <a:ext cx="553" cy="316"/>
              </a:xfrm>
              <a:prstGeom prst="rect">
                <a:avLst/>
              </a:prstGeom>
              <a:noFill/>
              <a:ln w="9525">
                <a:noFill/>
                <a:miter lim="800000"/>
                <a:headEnd/>
                <a:tailEnd/>
              </a:ln>
              <a:effectLst/>
            </p:spPr>
            <p:txBody>
              <a:bodyPr>
                <a:spAutoFit/>
              </a:bodyPr>
              <a:lstStyle/>
              <a:p>
                <a:r>
                  <a:rPr lang="en-US" sz="900" b="0">
                    <a:latin typeface="Courier New" pitchFamily="49" charset="0"/>
                  </a:rPr>
                  <a:t>Solid-state detector</a:t>
                </a:r>
              </a:p>
            </p:txBody>
          </p:sp>
        </p:grpSp>
        <p:sp>
          <p:nvSpPr>
            <p:cNvPr id="374837" name="Text Box 53"/>
            <p:cNvSpPr txBox="1">
              <a:spLocks noChangeArrowheads="1"/>
            </p:cNvSpPr>
            <p:nvPr/>
          </p:nvSpPr>
          <p:spPr bwMode="auto">
            <a:xfrm>
              <a:off x="5743575" y="2289175"/>
              <a:ext cx="911225" cy="501650"/>
            </a:xfrm>
            <a:prstGeom prst="rect">
              <a:avLst/>
            </a:prstGeom>
            <a:noFill/>
            <a:ln w="9525">
              <a:noFill/>
              <a:miter lim="800000"/>
              <a:headEnd/>
              <a:tailEnd/>
            </a:ln>
            <a:effectLst/>
          </p:spPr>
          <p:txBody>
            <a:bodyPr>
              <a:spAutoFit/>
            </a:bodyPr>
            <a:lstStyle/>
            <a:p>
              <a:r>
                <a:rPr lang="en-US" sz="900" b="0" dirty="0">
                  <a:latin typeface="Courier New" pitchFamily="49" charset="0"/>
                </a:rPr>
                <a:t>Gas ionization </a:t>
              </a:r>
            </a:p>
            <a:p>
              <a:r>
                <a:rPr lang="en-US" sz="900" b="0" dirty="0">
                  <a:latin typeface="Courier New" pitchFamily="49" charset="0"/>
                </a:rPr>
                <a:t>detector</a:t>
              </a:r>
            </a:p>
          </p:txBody>
        </p:sp>
        <p:sp>
          <p:nvSpPr>
            <p:cNvPr id="374840" name="Line 56"/>
            <p:cNvSpPr>
              <a:spLocks noChangeShapeType="1"/>
            </p:cNvSpPr>
            <p:nvPr/>
          </p:nvSpPr>
          <p:spPr bwMode="auto">
            <a:xfrm>
              <a:off x="5449888" y="2187575"/>
              <a:ext cx="1776412" cy="0"/>
            </a:xfrm>
            <a:prstGeom prst="line">
              <a:avLst/>
            </a:prstGeom>
            <a:noFill/>
            <a:ln w="22225">
              <a:solidFill>
                <a:srgbClr val="FF0000"/>
              </a:solidFill>
              <a:round/>
              <a:headEnd/>
              <a:tailEnd/>
            </a:ln>
            <a:effectLst/>
          </p:spPr>
          <p:txBody>
            <a:bodyPr/>
            <a:lstStyle/>
            <a:p>
              <a:endParaRPr lang="en-US"/>
            </a:p>
          </p:txBody>
        </p:sp>
        <p:sp>
          <p:nvSpPr>
            <p:cNvPr id="374841" name="Line 57"/>
            <p:cNvSpPr>
              <a:spLocks noChangeShapeType="1"/>
            </p:cNvSpPr>
            <p:nvPr/>
          </p:nvSpPr>
          <p:spPr bwMode="auto">
            <a:xfrm flipV="1">
              <a:off x="4806950" y="2139950"/>
              <a:ext cx="660400" cy="0"/>
            </a:xfrm>
            <a:prstGeom prst="line">
              <a:avLst/>
            </a:prstGeom>
            <a:noFill/>
            <a:ln w="22225">
              <a:solidFill>
                <a:srgbClr val="FF0000"/>
              </a:solidFill>
              <a:round/>
              <a:headEnd/>
              <a:tailEnd/>
            </a:ln>
            <a:effectLst/>
          </p:spPr>
          <p:txBody>
            <a:bodyPr/>
            <a:lstStyle/>
            <a:p>
              <a:endParaRPr lang="en-US"/>
            </a:p>
          </p:txBody>
        </p:sp>
      </p:grpSp>
      <p:grpSp>
        <p:nvGrpSpPr>
          <p:cNvPr id="74" name="Group 73"/>
          <p:cNvGrpSpPr/>
          <p:nvPr/>
        </p:nvGrpSpPr>
        <p:grpSpPr>
          <a:xfrm>
            <a:off x="5408873" y="1466193"/>
            <a:ext cx="3433782" cy="4997353"/>
            <a:chOff x="5408873" y="1466193"/>
            <a:chExt cx="3433782" cy="4997353"/>
          </a:xfrm>
        </p:grpSpPr>
        <p:pic>
          <p:nvPicPr>
            <p:cNvPr id="106" name="Picture 3" descr="DSCN4347"/>
            <p:cNvPicPr>
              <a:picLocks noChangeAspect="1" noChangeArrowheads="1"/>
            </p:cNvPicPr>
            <p:nvPr/>
          </p:nvPicPr>
          <p:blipFill>
            <a:blip r:embed="rId4" cstate="print"/>
            <a:srcRect t="8936"/>
            <a:stretch>
              <a:fillRect/>
            </a:stretch>
          </p:blipFill>
          <p:spPr bwMode="auto">
            <a:xfrm>
              <a:off x="5408873" y="1466193"/>
              <a:ext cx="3433782" cy="2344735"/>
            </a:xfrm>
            <a:prstGeom prst="rect">
              <a:avLst/>
            </a:prstGeom>
            <a:noFill/>
          </p:spPr>
        </p:pic>
        <p:pic>
          <p:nvPicPr>
            <p:cNvPr id="63" name="Picture 62" descr="DSCN2972.jpg"/>
            <p:cNvPicPr>
              <a:picLocks noChangeAspect="1"/>
            </p:cNvPicPr>
            <p:nvPr/>
          </p:nvPicPr>
          <p:blipFill>
            <a:blip r:embed="rId5" cstate="print"/>
            <a:srcRect l="26765" r="15904" b="37035"/>
            <a:stretch>
              <a:fillRect/>
            </a:stretch>
          </p:blipFill>
          <p:spPr>
            <a:xfrm>
              <a:off x="5439104" y="4061125"/>
              <a:ext cx="3326524" cy="2402421"/>
            </a:xfrm>
            <a:prstGeom prst="rect">
              <a:avLst/>
            </a:prstGeom>
          </p:spPr>
        </p:pic>
      </p:grpSp>
      <p:sp>
        <p:nvSpPr>
          <p:cNvPr id="76" name="TextBox 75"/>
          <p:cNvSpPr txBox="1"/>
          <p:nvPr/>
        </p:nvSpPr>
        <p:spPr>
          <a:xfrm>
            <a:off x="5533697" y="2175641"/>
            <a:ext cx="3137338" cy="2862322"/>
          </a:xfrm>
          <a:prstGeom prst="rect">
            <a:avLst/>
          </a:prstGeom>
          <a:noFill/>
        </p:spPr>
        <p:txBody>
          <a:bodyPr wrap="square" rtlCol="0">
            <a:spAutoFit/>
          </a:bodyPr>
          <a:lstStyle/>
          <a:p>
            <a:pPr>
              <a:buFont typeface="Arial" pitchFamily="34" charset="0"/>
              <a:buChar char="•"/>
            </a:pPr>
            <a:r>
              <a:rPr lang="en-US" sz="2000" b="1" dirty="0" smtClean="0">
                <a:solidFill>
                  <a:srgbClr val="0070C0"/>
                </a:solidFill>
              </a:rPr>
              <a:t> X-ray Fluorescence</a:t>
            </a:r>
          </a:p>
          <a:p>
            <a:pPr>
              <a:buFont typeface="Arial" pitchFamily="34" charset="0"/>
              <a:buChar char="•"/>
            </a:pPr>
            <a:r>
              <a:rPr lang="en-US" sz="2000" b="1" dirty="0" smtClean="0">
                <a:solidFill>
                  <a:srgbClr val="0070C0"/>
                </a:solidFill>
              </a:rPr>
              <a:t> X-ray Absorption Spectroscopy</a:t>
            </a:r>
          </a:p>
          <a:p>
            <a:pPr>
              <a:buFont typeface="Arial" pitchFamily="34" charset="0"/>
              <a:buChar char="•"/>
            </a:pPr>
            <a:r>
              <a:rPr lang="en-US" sz="2000" b="1" dirty="0" smtClean="0">
                <a:solidFill>
                  <a:srgbClr val="0070C0"/>
                </a:solidFill>
              </a:rPr>
              <a:t> X-ray Diffraction</a:t>
            </a:r>
          </a:p>
          <a:p>
            <a:r>
              <a:rPr lang="en-US" sz="2000" b="1" dirty="0" smtClean="0"/>
              <a:t> X-ray Photoelectron Spectroscopy</a:t>
            </a:r>
          </a:p>
          <a:p>
            <a:pPr>
              <a:buFont typeface="Arial" pitchFamily="34" charset="0"/>
              <a:buChar char="•"/>
            </a:pPr>
            <a:r>
              <a:rPr lang="en-US" sz="2000" b="1" dirty="0" smtClean="0"/>
              <a:t> </a:t>
            </a:r>
            <a:r>
              <a:rPr lang="en-US" sz="2000" b="1" dirty="0" err="1" smtClean="0"/>
              <a:t>Vibrational</a:t>
            </a:r>
            <a:r>
              <a:rPr lang="en-US" sz="2000" b="1" dirty="0" smtClean="0"/>
              <a:t> </a:t>
            </a:r>
            <a:r>
              <a:rPr lang="en-US" sz="2000" b="1" dirty="0" err="1" smtClean="0"/>
              <a:t>Spectroscopies</a:t>
            </a:r>
            <a:endParaRPr lang="en-US" sz="2000" b="1" dirty="0" smtClean="0"/>
          </a:p>
          <a:p>
            <a:pPr>
              <a:buFont typeface="Arial" pitchFamily="34" charset="0"/>
              <a:buChar char="•"/>
            </a:pPr>
            <a:r>
              <a:rPr lang="en-US" sz="2000" b="1" dirty="0" smtClean="0"/>
              <a:t> Magnetic spectroscopy</a:t>
            </a:r>
          </a:p>
          <a:p>
            <a:pPr>
              <a:buFont typeface="Arial" pitchFamily="34" charset="0"/>
              <a:buChar char="•"/>
            </a:pPr>
            <a:r>
              <a:rPr lang="en-US" sz="2000" b="1" dirty="0" smtClean="0"/>
              <a:t> Small Angle Scattering</a:t>
            </a:r>
            <a:endParaRPr lang="en-US" sz="2000" b="1" dirty="0"/>
          </a:p>
        </p:txBody>
      </p:sp>
      <p:sp>
        <p:nvSpPr>
          <p:cNvPr id="37" name="TextBox 36"/>
          <p:cNvSpPr txBox="1"/>
          <p:nvPr/>
        </p:nvSpPr>
        <p:spPr>
          <a:xfrm>
            <a:off x="4004443" y="4650784"/>
            <a:ext cx="1448282" cy="369332"/>
          </a:xfrm>
          <a:prstGeom prst="rect">
            <a:avLst/>
          </a:prstGeom>
          <a:solidFill>
            <a:schemeClr val="bg1"/>
          </a:solidFill>
        </p:spPr>
        <p:txBody>
          <a:bodyPr wrap="none" rtlCol="0">
            <a:spAutoFit/>
          </a:bodyPr>
          <a:lstStyle/>
          <a:p>
            <a:r>
              <a:rPr lang="en-US" dirty="0" smtClean="0"/>
              <a:t>CCD Detector</a:t>
            </a:r>
            <a:endParaRPr lang="en-US" dirty="0"/>
          </a:p>
        </p:txBody>
      </p:sp>
      <p:pic>
        <p:nvPicPr>
          <p:cNvPr id="38" name="Picture 6" descr="USGS_color_1inch"/>
          <p:cNvPicPr>
            <a:picLocks noChangeAspect="1" noChangeArrowheads="1"/>
          </p:cNvPicPr>
          <p:nvPr/>
        </p:nvPicPr>
        <p:blipFill>
          <a:blip r:embed="rId6"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4"/>
                                        </p:tgtEl>
                                      </p:cBhvr>
                                    </p:animEffect>
                                    <p:set>
                                      <p:cBhvr>
                                        <p:cTn id="7" dur="1" fill="hold">
                                          <p:stCondLst>
                                            <p:cond delay="999"/>
                                          </p:stCondLst>
                                        </p:cTn>
                                        <p:tgtEl>
                                          <p:spTgt spid="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000" dirty="0" smtClean="0">
                <a:solidFill>
                  <a:srgbClr val="FF0000"/>
                </a:solidFill>
              </a:rPr>
              <a:t>Synchrotron X</a:t>
            </a:r>
            <a:r>
              <a:rPr lang="en-US" sz="3000" dirty="0" smtClean="0"/>
              <a:t>-</a:t>
            </a:r>
            <a:r>
              <a:rPr lang="en-US" sz="3000" dirty="0" smtClean="0">
                <a:solidFill>
                  <a:srgbClr val="FF0000"/>
                </a:solidFill>
              </a:rPr>
              <a:t>r</a:t>
            </a:r>
            <a:r>
              <a:rPr lang="en-US" sz="3000" dirty="0" smtClean="0"/>
              <a:t>ay </a:t>
            </a:r>
            <a:r>
              <a:rPr lang="en-US" sz="3000" dirty="0" smtClean="0">
                <a:solidFill>
                  <a:srgbClr val="FF0000"/>
                </a:solidFill>
              </a:rPr>
              <a:t>F</a:t>
            </a:r>
            <a:r>
              <a:rPr lang="en-US" sz="3000" dirty="0" smtClean="0"/>
              <a:t>luorescence (XRF) Spectrometry</a:t>
            </a:r>
            <a:endParaRPr lang="en-US" sz="3000" dirty="0"/>
          </a:p>
        </p:txBody>
      </p:sp>
      <p:sp>
        <p:nvSpPr>
          <p:cNvPr id="15" name="TextBox 14"/>
          <p:cNvSpPr txBox="1"/>
          <p:nvPr/>
        </p:nvSpPr>
        <p:spPr>
          <a:xfrm>
            <a:off x="2386242" y="1207474"/>
            <a:ext cx="723275" cy="461665"/>
          </a:xfrm>
          <a:prstGeom prst="rect">
            <a:avLst/>
          </a:prstGeom>
          <a:noFill/>
        </p:spPr>
        <p:txBody>
          <a:bodyPr wrap="none" rtlCol="0">
            <a:spAutoFit/>
          </a:bodyPr>
          <a:lstStyle/>
          <a:p>
            <a:r>
              <a:rPr lang="en-US" sz="2400" dirty="0" smtClean="0"/>
              <a:t>Bulk</a:t>
            </a:r>
            <a:endParaRPr lang="en-US" sz="2400" dirty="0"/>
          </a:p>
        </p:txBody>
      </p:sp>
      <p:sp>
        <p:nvSpPr>
          <p:cNvPr id="16" name="TextBox 15"/>
          <p:cNvSpPr txBox="1"/>
          <p:nvPr/>
        </p:nvSpPr>
        <p:spPr>
          <a:xfrm>
            <a:off x="5045359" y="1193127"/>
            <a:ext cx="1620828" cy="461665"/>
          </a:xfrm>
          <a:prstGeom prst="rect">
            <a:avLst/>
          </a:prstGeom>
          <a:noFill/>
        </p:spPr>
        <p:txBody>
          <a:bodyPr wrap="none" rtlCol="0">
            <a:spAutoFit/>
          </a:bodyPr>
          <a:lstStyle/>
          <a:p>
            <a:r>
              <a:rPr lang="en-US" sz="2400" dirty="0" err="1" smtClean="0"/>
              <a:t>Microbeam</a:t>
            </a:r>
            <a:endParaRPr lang="en-US" sz="2400" dirty="0"/>
          </a:p>
        </p:txBody>
      </p:sp>
      <p:grpSp>
        <p:nvGrpSpPr>
          <p:cNvPr id="48" name="Group 47"/>
          <p:cNvGrpSpPr/>
          <p:nvPr/>
        </p:nvGrpSpPr>
        <p:grpSpPr>
          <a:xfrm>
            <a:off x="3977097" y="2104027"/>
            <a:ext cx="5166903" cy="4753973"/>
            <a:chOff x="4764369" y="2104027"/>
            <a:chExt cx="3981305" cy="3830771"/>
          </a:xfrm>
        </p:grpSpPr>
        <p:sp>
          <p:nvSpPr>
            <p:cNvPr id="25" name="TextBox 24"/>
            <p:cNvSpPr txBox="1"/>
            <p:nvPr/>
          </p:nvSpPr>
          <p:spPr>
            <a:xfrm>
              <a:off x="4764369" y="2223480"/>
              <a:ext cx="1960473" cy="646331"/>
            </a:xfrm>
            <a:prstGeom prst="rect">
              <a:avLst/>
            </a:prstGeom>
            <a:noFill/>
          </p:spPr>
          <p:txBody>
            <a:bodyPr wrap="none" rtlCol="0">
              <a:spAutoFit/>
            </a:bodyPr>
            <a:lstStyle/>
            <a:p>
              <a:r>
                <a:rPr lang="en-US" dirty="0" smtClean="0"/>
                <a:t>One EDS spectrum</a:t>
              </a:r>
            </a:p>
            <a:p>
              <a:r>
                <a:rPr lang="en-US" dirty="0" smtClean="0"/>
                <a:t>Per point (&gt; 1000)</a:t>
              </a:r>
              <a:endParaRPr lang="en-US" dirty="0"/>
            </a:p>
          </p:txBody>
        </p:sp>
        <p:sp>
          <p:nvSpPr>
            <p:cNvPr id="39" name="TextBox 38"/>
            <p:cNvSpPr txBox="1"/>
            <p:nvPr/>
          </p:nvSpPr>
          <p:spPr>
            <a:xfrm>
              <a:off x="6678313" y="2104027"/>
              <a:ext cx="2067361" cy="923330"/>
            </a:xfrm>
            <a:prstGeom prst="rect">
              <a:avLst/>
            </a:prstGeom>
            <a:noFill/>
          </p:spPr>
          <p:txBody>
            <a:bodyPr wrap="none" rtlCol="0">
              <a:spAutoFit/>
            </a:bodyPr>
            <a:lstStyle/>
            <a:p>
              <a:r>
                <a:rPr lang="en-US" dirty="0" smtClean="0"/>
                <a:t>Elemental ID</a:t>
              </a:r>
            </a:p>
            <a:p>
              <a:r>
                <a:rPr lang="en-US" dirty="0" smtClean="0"/>
                <a:t>Element Correlation</a:t>
              </a:r>
            </a:p>
            <a:p>
              <a:r>
                <a:rPr lang="en-US" dirty="0" smtClean="0"/>
                <a:t>Spatial distribution</a:t>
              </a:r>
              <a:endParaRPr lang="en-US" dirty="0"/>
            </a:p>
          </p:txBody>
        </p:sp>
        <p:grpSp>
          <p:nvGrpSpPr>
            <p:cNvPr id="47" name="Group 46"/>
            <p:cNvGrpSpPr/>
            <p:nvPr/>
          </p:nvGrpSpPr>
          <p:grpSpPr>
            <a:xfrm>
              <a:off x="5036571" y="3106668"/>
              <a:ext cx="3646919" cy="2828130"/>
              <a:chOff x="5036571" y="3106668"/>
              <a:chExt cx="3646919" cy="2828130"/>
            </a:xfrm>
          </p:grpSpPr>
          <p:grpSp>
            <p:nvGrpSpPr>
              <p:cNvPr id="40" name="Group 39"/>
              <p:cNvGrpSpPr/>
              <p:nvPr/>
            </p:nvGrpSpPr>
            <p:grpSpPr>
              <a:xfrm>
                <a:off x="5036571" y="3106668"/>
                <a:ext cx="3646919" cy="2828130"/>
                <a:chOff x="5116081" y="2474724"/>
                <a:chExt cx="3646919" cy="2828130"/>
              </a:xfrm>
            </p:grpSpPr>
            <p:pic>
              <p:nvPicPr>
                <p:cNvPr id="10" name="Picture 11"/>
                <p:cNvPicPr>
                  <a:picLocks noChangeAspect="1" noChangeArrowheads="1"/>
                </p:cNvPicPr>
                <p:nvPr/>
              </p:nvPicPr>
              <p:blipFill>
                <a:blip r:embed="rId2" cstate="print"/>
                <a:srcRect/>
                <a:stretch>
                  <a:fillRect/>
                </a:stretch>
              </p:blipFill>
              <p:spPr bwMode="auto">
                <a:xfrm>
                  <a:off x="7818070" y="2634016"/>
                  <a:ext cx="944930" cy="805185"/>
                </a:xfrm>
                <a:prstGeom prst="rect">
                  <a:avLst/>
                </a:prstGeom>
                <a:noFill/>
                <a:ln w="9525">
                  <a:noFill/>
                  <a:miter lim="800000"/>
                  <a:headEnd/>
                  <a:tailEnd/>
                </a:ln>
              </p:spPr>
            </p:pic>
            <p:sp>
              <p:nvSpPr>
                <p:cNvPr id="11" name="TextBox 10"/>
                <p:cNvSpPr txBox="1"/>
                <p:nvPr/>
              </p:nvSpPr>
              <p:spPr>
                <a:xfrm>
                  <a:off x="7852154" y="3019712"/>
                  <a:ext cx="434734" cy="400110"/>
                </a:xfrm>
                <a:prstGeom prst="rect">
                  <a:avLst/>
                </a:prstGeom>
                <a:noFill/>
              </p:spPr>
              <p:txBody>
                <a:bodyPr wrap="none" rtlCol="0">
                  <a:spAutoFit/>
                </a:bodyPr>
                <a:lstStyle/>
                <a:p>
                  <a:r>
                    <a:rPr lang="en-US" sz="2000" dirty="0" smtClean="0">
                      <a:solidFill>
                        <a:schemeClr val="bg1"/>
                      </a:solidFill>
                    </a:rPr>
                    <a:t>As</a:t>
                  </a:r>
                  <a:endParaRPr lang="en-US" sz="2000" dirty="0">
                    <a:solidFill>
                      <a:schemeClr val="bg1"/>
                    </a:solidFill>
                  </a:endParaRPr>
                </a:p>
              </p:txBody>
            </p:sp>
            <p:sp>
              <p:nvSpPr>
                <p:cNvPr id="12" name="TextBox 11"/>
                <p:cNvSpPr txBox="1"/>
                <p:nvPr/>
              </p:nvSpPr>
              <p:spPr>
                <a:xfrm>
                  <a:off x="8059400" y="2664076"/>
                  <a:ext cx="444352" cy="400110"/>
                </a:xfrm>
                <a:prstGeom prst="rect">
                  <a:avLst/>
                </a:prstGeom>
                <a:noFill/>
              </p:spPr>
              <p:txBody>
                <a:bodyPr wrap="none" rtlCol="0">
                  <a:spAutoFit/>
                </a:bodyPr>
                <a:lstStyle/>
                <a:p>
                  <a:r>
                    <a:rPr lang="en-US" sz="2000" dirty="0" smtClean="0">
                      <a:solidFill>
                        <a:schemeClr val="bg1"/>
                      </a:solidFill>
                    </a:rPr>
                    <a:t>Ca</a:t>
                  </a:r>
                  <a:endParaRPr lang="en-US" sz="2000" dirty="0">
                    <a:solidFill>
                      <a:schemeClr val="bg1"/>
                    </a:solidFill>
                  </a:endParaRPr>
                </a:p>
              </p:txBody>
            </p:sp>
            <p:sp>
              <p:nvSpPr>
                <p:cNvPr id="13" name="TextBox 12"/>
                <p:cNvSpPr txBox="1"/>
                <p:nvPr/>
              </p:nvSpPr>
              <p:spPr>
                <a:xfrm>
                  <a:off x="8285330" y="3049086"/>
                  <a:ext cx="427746" cy="400110"/>
                </a:xfrm>
                <a:prstGeom prst="rect">
                  <a:avLst/>
                </a:prstGeom>
                <a:noFill/>
              </p:spPr>
              <p:txBody>
                <a:bodyPr wrap="none" rtlCol="0">
                  <a:spAutoFit/>
                </a:bodyPr>
                <a:lstStyle/>
                <a:p>
                  <a:r>
                    <a:rPr lang="en-US" sz="2000" dirty="0" smtClean="0">
                      <a:solidFill>
                        <a:schemeClr val="tx1">
                          <a:lumMod val="95000"/>
                          <a:lumOff val="5000"/>
                        </a:schemeClr>
                      </a:solidFill>
                    </a:rPr>
                    <a:t>Fe</a:t>
                  </a:r>
                  <a:endParaRPr lang="en-US" sz="2000" dirty="0">
                    <a:solidFill>
                      <a:schemeClr val="tx1">
                        <a:lumMod val="95000"/>
                        <a:lumOff val="5000"/>
                      </a:schemeClr>
                    </a:solidFill>
                  </a:endParaRPr>
                </a:p>
              </p:txBody>
            </p:sp>
            <p:cxnSp>
              <p:nvCxnSpPr>
                <p:cNvPr id="23" name="Straight Connector 22"/>
                <p:cNvCxnSpPr/>
                <p:nvPr/>
              </p:nvCxnSpPr>
              <p:spPr>
                <a:xfrm>
                  <a:off x="5186149" y="4981429"/>
                  <a:ext cx="2552132" cy="136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86647" y="4995077"/>
                  <a:ext cx="1169231" cy="307777"/>
                </a:xfrm>
                <a:prstGeom prst="rect">
                  <a:avLst/>
                </a:prstGeom>
                <a:noFill/>
              </p:spPr>
              <p:txBody>
                <a:bodyPr wrap="none" rtlCol="0">
                  <a:spAutoFit/>
                </a:bodyPr>
                <a:lstStyle/>
                <a:p>
                  <a:r>
                    <a:rPr lang="en-US" sz="1400" dirty="0" smtClean="0"/>
                    <a:t>1800 microns</a:t>
                  </a:r>
                  <a:endParaRPr lang="en-US" sz="1400" dirty="0"/>
                </a:p>
              </p:txBody>
            </p:sp>
            <p:pic>
              <p:nvPicPr>
                <p:cNvPr id="29701" name="Picture 5"/>
                <p:cNvPicPr>
                  <a:picLocks noChangeAspect="1" noChangeArrowheads="1"/>
                </p:cNvPicPr>
                <p:nvPr/>
              </p:nvPicPr>
              <p:blipFill>
                <a:blip r:embed="rId3" cstate="print"/>
                <a:srcRect/>
                <a:stretch>
                  <a:fillRect/>
                </a:stretch>
              </p:blipFill>
              <p:spPr bwMode="auto">
                <a:xfrm>
                  <a:off x="5116081" y="2474724"/>
                  <a:ext cx="2679918" cy="2479413"/>
                </a:xfrm>
                <a:prstGeom prst="rect">
                  <a:avLst/>
                </a:prstGeom>
                <a:noFill/>
                <a:ln w="9525">
                  <a:noFill/>
                  <a:miter lim="800000"/>
                  <a:headEnd/>
                  <a:tailEnd/>
                </a:ln>
              </p:spPr>
            </p:pic>
          </p:grpSp>
          <p:sp>
            <p:nvSpPr>
              <p:cNvPr id="44" name="Oval 43"/>
              <p:cNvSpPr/>
              <p:nvPr/>
            </p:nvSpPr>
            <p:spPr>
              <a:xfrm rot="19883363">
                <a:off x="8147772" y="3633634"/>
                <a:ext cx="279852" cy="116901"/>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200000">
                <a:off x="8044597" y="3775254"/>
                <a:ext cx="279852" cy="103801"/>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253234">
                <a:off x="7966161" y="3630168"/>
                <a:ext cx="273751" cy="10513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4" name="Picture 3" descr="DSCN4347"/>
          <p:cNvPicPr>
            <a:picLocks noChangeAspect="1" noChangeArrowheads="1"/>
          </p:cNvPicPr>
          <p:nvPr/>
        </p:nvPicPr>
        <p:blipFill>
          <a:blip r:embed="rId4" cstate="print"/>
          <a:srcRect t="8936"/>
          <a:stretch>
            <a:fillRect/>
          </a:stretch>
        </p:blipFill>
        <p:spPr bwMode="auto">
          <a:xfrm>
            <a:off x="379674" y="1166635"/>
            <a:ext cx="1527953" cy="1355848"/>
          </a:xfrm>
          <a:prstGeom prst="rect">
            <a:avLst/>
          </a:prstGeom>
          <a:noFill/>
        </p:spPr>
      </p:pic>
      <p:pic>
        <p:nvPicPr>
          <p:cNvPr id="67" name="Picture 66" descr="DSCN2972.jpg"/>
          <p:cNvPicPr>
            <a:picLocks noChangeAspect="1"/>
          </p:cNvPicPr>
          <p:nvPr/>
        </p:nvPicPr>
        <p:blipFill>
          <a:blip r:embed="rId5" cstate="print"/>
          <a:srcRect l="26765" r="15904" b="37035"/>
          <a:stretch>
            <a:fillRect/>
          </a:stretch>
        </p:blipFill>
        <p:spPr>
          <a:xfrm>
            <a:off x="7583213" y="1048122"/>
            <a:ext cx="1560787" cy="1127203"/>
          </a:xfrm>
          <a:prstGeom prst="rect">
            <a:avLst/>
          </a:prstGeom>
        </p:spPr>
      </p:pic>
      <p:grpSp>
        <p:nvGrpSpPr>
          <p:cNvPr id="32" name="Group 31"/>
          <p:cNvGrpSpPr/>
          <p:nvPr/>
        </p:nvGrpSpPr>
        <p:grpSpPr>
          <a:xfrm>
            <a:off x="382969" y="2806252"/>
            <a:ext cx="3183693" cy="2876059"/>
            <a:chOff x="382969" y="2806252"/>
            <a:chExt cx="3183693" cy="2876059"/>
          </a:xfrm>
        </p:grpSpPr>
        <p:grpSp>
          <p:nvGrpSpPr>
            <p:cNvPr id="43" name="Group 42"/>
            <p:cNvGrpSpPr/>
            <p:nvPr/>
          </p:nvGrpSpPr>
          <p:grpSpPr>
            <a:xfrm>
              <a:off x="382969" y="2806252"/>
              <a:ext cx="3183693" cy="2459431"/>
              <a:chOff x="777108" y="2191380"/>
              <a:chExt cx="2422523" cy="1726274"/>
            </a:xfrm>
          </p:grpSpPr>
          <p:pic>
            <p:nvPicPr>
              <p:cNvPr id="6" name="Picture 5" descr="hard xray microprobe_XAFS.jpg"/>
              <p:cNvPicPr>
                <a:picLocks noChangeAspect="1"/>
              </p:cNvPicPr>
              <p:nvPr/>
            </p:nvPicPr>
            <p:blipFill>
              <a:blip r:embed="rId6" cstate="print"/>
              <a:srcRect l="61666" t="50000" r="17500" b="34445"/>
              <a:stretch>
                <a:fillRect/>
              </a:stretch>
            </p:blipFill>
            <p:spPr>
              <a:xfrm>
                <a:off x="1147894" y="2850854"/>
                <a:ext cx="1905000" cy="1066800"/>
              </a:xfrm>
              <a:prstGeom prst="rect">
                <a:avLst/>
              </a:prstGeom>
            </p:spPr>
          </p:pic>
          <p:sp>
            <p:nvSpPr>
              <p:cNvPr id="14" name="TextBox 13"/>
              <p:cNvSpPr txBox="1"/>
              <p:nvPr/>
            </p:nvSpPr>
            <p:spPr>
              <a:xfrm>
                <a:off x="831973" y="2492596"/>
                <a:ext cx="1375569" cy="369332"/>
              </a:xfrm>
              <a:prstGeom prst="rect">
                <a:avLst/>
              </a:prstGeom>
              <a:noFill/>
            </p:spPr>
            <p:txBody>
              <a:bodyPr wrap="none" rtlCol="0">
                <a:spAutoFit/>
              </a:bodyPr>
              <a:lstStyle/>
              <a:p>
                <a:r>
                  <a:rPr lang="en-US" dirty="0" smtClean="0"/>
                  <a:t>Elemental ID</a:t>
                </a:r>
                <a:endParaRPr lang="en-US" dirty="0"/>
              </a:p>
            </p:txBody>
          </p:sp>
          <p:sp>
            <p:nvSpPr>
              <p:cNvPr id="18" name="TextBox 17"/>
              <p:cNvSpPr txBox="1"/>
              <p:nvPr/>
            </p:nvSpPr>
            <p:spPr>
              <a:xfrm>
                <a:off x="777108" y="2191380"/>
                <a:ext cx="2422523" cy="369332"/>
              </a:xfrm>
              <a:prstGeom prst="rect">
                <a:avLst/>
              </a:prstGeom>
              <a:noFill/>
            </p:spPr>
            <p:txBody>
              <a:bodyPr wrap="none" rtlCol="0">
                <a:spAutoFit/>
              </a:bodyPr>
              <a:lstStyle/>
              <a:p>
                <a:r>
                  <a:rPr lang="en-US" dirty="0" smtClean="0"/>
                  <a:t> One average Spectrum</a:t>
                </a:r>
                <a:endParaRPr lang="en-US" dirty="0"/>
              </a:p>
            </p:txBody>
          </p:sp>
          <p:sp>
            <p:nvSpPr>
              <p:cNvPr id="29" name="TextBox 28"/>
              <p:cNvSpPr txBox="1"/>
              <p:nvPr/>
            </p:nvSpPr>
            <p:spPr>
              <a:xfrm>
                <a:off x="1479694" y="3003993"/>
                <a:ext cx="418704" cy="369332"/>
              </a:xfrm>
              <a:prstGeom prst="rect">
                <a:avLst/>
              </a:prstGeom>
              <a:noFill/>
            </p:spPr>
            <p:txBody>
              <a:bodyPr wrap="none" rtlCol="0">
                <a:spAutoFit/>
              </a:bodyPr>
              <a:lstStyle/>
              <a:p>
                <a:r>
                  <a:rPr lang="en-US" dirty="0" smtClean="0">
                    <a:solidFill>
                      <a:srgbClr val="FF0000"/>
                    </a:solidFill>
                  </a:rPr>
                  <a:t>Ca</a:t>
                </a:r>
                <a:endParaRPr lang="en-US" dirty="0">
                  <a:solidFill>
                    <a:srgbClr val="FF0000"/>
                  </a:solidFill>
                </a:endParaRPr>
              </a:p>
            </p:txBody>
          </p:sp>
          <p:sp>
            <p:nvSpPr>
              <p:cNvPr id="41" name="TextBox 40"/>
              <p:cNvSpPr txBox="1"/>
              <p:nvPr/>
            </p:nvSpPr>
            <p:spPr>
              <a:xfrm>
                <a:off x="2127811" y="3183569"/>
                <a:ext cx="402482" cy="369332"/>
              </a:xfrm>
              <a:prstGeom prst="rect">
                <a:avLst/>
              </a:prstGeom>
              <a:noFill/>
            </p:spPr>
            <p:txBody>
              <a:bodyPr wrap="none" rtlCol="0">
                <a:spAutoFit/>
              </a:bodyPr>
              <a:lstStyle/>
              <a:p>
                <a:r>
                  <a:rPr lang="en-US" dirty="0" smtClean="0">
                    <a:solidFill>
                      <a:srgbClr val="00B050"/>
                    </a:solidFill>
                  </a:rPr>
                  <a:t>Fe</a:t>
                </a:r>
                <a:endParaRPr lang="en-US" dirty="0">
                  <a:solidFill>
                    <a:srgbClr val="00B050"/>
                  </a:solidFill>
                </a:endParaRPr>
              </a:p>
            </p:txBody>
          </p:sp>
          <p:sp>
            <p:nvSpPr>
              <p:cNvPr id="42" name="TextBox 41"/>
              <p:cNvSpPr txBox="1"/>
              <p:nvPr/>
            </p:nvSpPr>
            <p:spPr>
              <a:xfrm>
                <a:off x="2477233" y="3109240"/>
                <a:ext cx="407484" cy="369332"/>
              </a:xfrm>
              <a:prstGeom prst="rect">
                <a:avLst/>
              </a:prstGeom>
              <a:noFill/>
            </p:spPr>
            <p:txBody>
              <a:bodyPr wrap="none" rtlCol="0">
                <a:spAutoFit/>
              </a:bodyPr>
              <a:lstStyle/>
              <a:p>
                <a:r>
                  <a:rPr lang="en-US" dirty="0" smtClean="0">
                    <a:solidFill>
                      <a:srgbClr val="00B0F0"/>
                    </a:solidFill>
                  </a:rPr>
                  <a:t>As</a:t>
                </a:r>
                <a:endParaRPr lang="en-US" dirty="0">
                  <a:solidFill>
                    <a:srgbClr val="00B0F0"/>
                  </a:solidFill>
                </a:endParaRPr>
              </a:p>
            </p:txBody>
          </p:sp>
        </p:grpSp>
        <p:sp>
          <p:nvSpPr>
            <p:cNvPr id="68" name="TextBox 67"/>
            <p:cNvSpPr txBox="1"/>
            <p:nvPr/>
          </p:nvSpPr>
          <p:spPr>
            <a:xfrm>
              <a:off x="1308537" y="5312979"/>
              <a:ext cx="1725216" cy="369332"/>
            </a:xfrm>
            <a:prstGeom prst="rect">
              <a:avLst/>
            </a:prstGeom>
            <a:noFill/>
          </p:spPr>
          <p:txBody>
            <a:bodyPr wrap="none" rtlCol="0">
              <a:spAutoFit/>
            </a:bodyPr>
            <a:lstStyle/>
            <a:p>
              <a:r>
                <a:rPr lang="en-US" dirty="0" smtClean="0"/>
                <a:t>Voltage (energy)</a:t>
              </a:r>
              <a:endParaRPr lang="en-US" dirty="0"/>
            </a:p>
          </p:txBody>
        </p:sp>
      </p:grpSp>
      <p:pic>
        <p:nvPicPr>
          <p:cNvPr id="31" name="Picture 6" descr="USGS_color_1inch"/>
          <p:cNvPicPr>
            <a:picLocks noChangeAspect="1" noChangeArrowheads="1"/>
          </p:cNvPicPr>
          <p:nvPr/>
        </p:nvPicPr>
        <p:blipFill>
          <a:blip r:embed="rId7" cstate="print"/>
          <a:srcRect/>
          <a:stretch>
            <a:fillRect/>
          </a:stretch>
        </p:blipFill>
        <p:spPr bwMode="auto">
          <a:xfrm>
            <a:off x="8031079" y="6448456"/>
            <a:ext cx="1112921" cy="4095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TotalTime>
  <Words>2326</Words>
  <Application>Microsoft Office PowerPoint</Application>
  <PresentationFormat>On-screen Show (4:3)</PresentationFormat>
  <Paragraphs>552</Paragraphs>
  <Slides>35</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Chart</vt:lpstr>
      <vt:lpstr>Identification and Quantification of Arsenic Species in Gold Mine Wastes Using Synchrotron-Based X-ray Techniques</vt:lpstr>
      <vt:lpstr>Arsenic is an element of concern in mined gold deposits around the world</vt:lpstr>
      <vt:lpstr>The common arsenic-rich particles in hard-rock gold mines have long been known</vt:lpstr>
      <vt:lpstr>But it is still difficult to predict with an acceptable degree of uncertainty which forms will be present</vt:lpstr>
      <vt:lpstr>Lava Cap Mine Superfund Site, Nevada Cty, CA</vt:lpstr>
      <vt:lpstr>Typical exposure pathways at arsenic-contaminated sites are linked to particles and their dissolution in aqueous fluids</vt:lpstr>
      <vt:lpstr>This talk will review the results of synchrotron  X-ray studies of arsenic speciation, with focus on gold mine wastes </vt:lpstr>
      <vt:lpstr>Large ( 1-10 mm) or small (2 -150 mm) X-ray beams are available for most techniques</vt:lpstr>
      <vt:lpstr>Synchrotron X-ray Fluorescence (XRF) Spectrometry</vt:lpstr>
      <vt:lpstr>Synchrotron-based X-ray Diffraction (SXRD)</vt:lpstr>
      <vt:lpstr>X-ray Absorption Fine Structure Spectroscopy</vt:lpstr>
      <vt:lpstr>Spectral Deconvolution by Least-Squares Fits</vt:lpstr>
      <vt:lpstr>Principal Component Analysis of XANES or EXAFS Spectra</vt:lpstr>
      <vt:lpstr>Slide 14</vt:lpstr>
      <vt:lpstr>Slide 15</vt:lpstr>
      <vt:lpstr>Mesa De Oro: Should be “Mesa de Arsenico”</vt:lpstr>
      <vt:lpstr>XANES spectra of Mesa de Oro soil samples demonstrate that arsenic is not in arsenopyrite form</vt:lpstr>
      <vt:lpstr>Lava Cap Mine Superfund Site, Nevada Cty, CA</vt:lpstr>
      <vt:lpstr>Slide 19</vt:lpstr>
      <vt:lpstr>Kelly/Rand Mines: Ultra-high arsenic in mine tailings</vt:lpstr>
      <vt:lpstr>Secondary arsenates and As5+-rich sulfate phases predominate in Kelly/Rand tailings</vt:lpstr>
      <vt:lpstr>Lungs of tortoises collected near mines contain particles similar to those found in mine tailings</vt:lpstr>
      <vt:lpstr>Slide 23</vt:lpstr>
      <vt:lpstr>Current and Future directions in synchrotron-based arsenic research</vt:lpstr>
      <vt:lpstr>Arsenic Relative Bioavailability Project (Empire Mine State Historic Park)</vt:lpstr>
      <vt:lpstr>Principal Component Analysis predicts 4-5 unique arsenic species </vt:lpstr>
      <vt:lpstr>Bioaccessibility and Bioavailability have similar trends with key arsenic species</vt:lpstr>
      <vt:lpstr>Arsenic in roasted ore treated by an anerobic biochemical reactor</vt:lpstr>
      <vt:lpstr>New and improved pyrite: now with As3+</vt:lpstr>
      <vt:lpstr>Arsenic attenuation by naturally-occurring microbial consortia: Lava Cap Mine (NPL), CA</vt:lpstr>
      <vt:lpstr>Monitoring the performance of a natural passive bioreactor</vt:lpstr>
      <vt:lpstr>Arsenic is associated with Fe Oxyhydroxides rather than with biological materials (contrast the anerobic treatment of Paktunc)</vt:lpstr>
      <vt:lpstr>Slide 33</vt:lpstr>
      <vt:lpstr>Synchrotron techniques have had great utility in the study of arsenic speciation in gold mines..there is more to come!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Foster, Andrea L.</dc:creator>
  <cp:lastModifiedBy>Andrea Foster</cp:lastModifiedBy>
  <cp:revision>367</cp:revision>
  <dcterms:created xsi:type="dcterms:W3CDTF">2012-03-22T17:16:14Z</dcterms:created>
  <dcterms:modified xsi:type="dcterms:W3CDTF">2012-04-03T18:56:01Z</dcterms:modified>
</cp:coreProperties>
</file>