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9"/>
  </p:notesMasterIdLst>
  <p:sldIdLst>
    <p:sldId id="257" r:id="rId2"/>
    <p:sldId id="261" r:id="rId3"/>
    <p:sldId id="264" r:id="rId4"/>
    <p:sldId id="416" r:id="rId5"/>
    <p:sldId id="356" r:id="rId6"/>
    <p:sldId id="343" r:id="rId7"/>
    <p:sldId id="346" r:id="rId8"/>
    <p:sldId id="431" r:id="rId9"/>
    <p:sldId id="344" r:id="rId10"/>
    <p:sldId id="345" r:id="rId11"/>
    <p:sldId id="331" r:id="rId12"/>
    <p:sldId id="260" r:id="rId13"/>
    <p:sldId id="292" r:id="rId14"/>
    <p:sldId id="295" r:id="rId15"/>
    <p:sldId id="297" r:id="rId16"/>
    <p:sldId id="393" r:id="rId17"/>
    <p:sldId id="313" r:id="rId18"/>
    <p:sldId id="315" r:id="rId19"/>
    <p:sldId id="299" r:id="rId20"/>
    <p:sldId id="307" r:id="rId21"/>
    <p:sldId id="415" r:id="rId22"/>
    <p:sldId id="306" r:id="rId23"/>
    <p:sldId id="359" r:id="rId24"/>
    <p:sldId id="402" r:id="rId25"/>
    <p:sldId id="412" r:id="rId26"/>
    <p:sldId id="41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04" r:id="rId35"/>
    <p:sldId id="407" r:id="rId36"/>
    <p:sldId id="408" r:id="rId37"/>
    <p:sldId id="409" r:id="rId38"/>
    <p:sldId id="410" r:id="rId39"/>
    <p:sldId id="309" r:id="rId40"/>
    <p:sldId id="310" r:id="rId41"/>
    <p:sldId id="312" r:id="rId42"/>
    <p:sldId id="400" r:id="rId43"/>
    <p:sldId id="316" r:id="rId44"/>
    <p:sldId id="322" r:id="rId45"/>
    <p:sldId id="368" r:id="rId46"/>
    <p:sldId id="336" r:id="rId47"/>
    <p:sldId id="42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3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FB4B-07D5-4CE5-9979-DF0407981FAA}" type="datetimeFigureOut">
              <a:rPr lang="en-AU" smtClean="0"/>
              <a:t>30/03/2012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3B57-27BE-4042-8868-200F6E363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88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Geomet</a:t>
            </a:r>
            <a:r>
              <a:rPr lang="en-GB" dirty="0" smtClean="0"/>
              <a:t> – planning – characterisation impacts</a:t>
            </a:r>
            <a:r>
              <a:rPr lang="en-GB" baseline="0" dirty="0" smtClean="0"/>
              <a:t> on energy </a:t>
            </a:r>
            <a:r>
              <a:rPr lang="en-GB" baseline="0" dirty="0" err="1" smtClean="0"/>
              <a:t>eg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8BBD29-2A36-4DE6-AF5C-5CBF7BD7B10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17C92-E689-47DC-9C90-6727C17D58C3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0118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ABDE5C9-F773-42E3-A0C1-228CB21CEEE6}" type="slidenum">
              <a:rPr lang="en-US" sz="1200">
                <a:latin typeface="Calibri" pitchFamily="34" charset="0"/>
              </a:rPr>
              <a:pPr algn="r"/>
              <a:t>33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7664-9913-48F1-B927-5EB0F22CE3F1}" type="slidenum">
              <a:rPr lang="en-AU" smtClean="0"/>
              <a:pPr/>
              <a:t>39</a:t>
            </a:fld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85F58-E373-4BBB-A099-60F8A2538954}" type="slidenum">
              <a:rPr lang="en-AU" smtClean="0"/>
              <a:pPr>
                <a:defRPr/>
              </a:pPr>
              <a:t>40</a:t>
            </a:fld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85F58-E373-4BBB-A099-60F8A2538954}" type="slidenum">
              <a:rPr lang="en-AU" smtClean="0"/>
              <a:pPr>
                <a:defRPr/>
              </a:pPr>
              <a:t>41</a:t>
            </a:fld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Total with embodied = </a:t>
            </a:r>
            <a:r>
              <a:rPr lang="en-GB" dirty="0" err="1" smtClean="0"/>
              <a:t>incl</a:t>
            </a:r>
            <a:r>
              <a:rPr lang="en-GB" dirty="0" smtClean="0"/>
              <a:t> energy to make grinding media</a:t>
            </a:r>
          </a:p>
          <a:p>
            <a:r>
              <a:rPr lang="en-GB" dirty="0" smtClean="0"/>
              <a:t>Win </a:t>
            </a:r>
            <a:r>
              <a:rPr lang="en-GB" dirty="0" err="1" smtClean="0"/>
              <a:t>win</a:t>
            </a:r>
            <a:endParaRPr lang="en-GB" dirty="0" smtClean="0"/>
          </a:p>
          <a:p>
            <a:r>
              <a:rPr lang="en-GB" dirty="0" smtClean="0"/>
              <a:t>Requires planning and flexibility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8BBD29-2A36-4DE6-AF5C-5CBF7BD7B104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FB8A-06B3-4997-9754-582BDEB5AB0D}" type="slidenum">
              <a:rPr lang="en-AU" smtClean="0"/>
              <a:pPr/>
              <a:t>43</a:t>
            </a:fld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85F58-E373-4BBB-A099-60F8A2538954}" type="slidenum">
              <a:rPr lang="en-AU" smtClean="0"/>
              <a:pPr>
                <a:defRPr/>
              </a:pPr>
              <a:t>44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However,</a:t>
            </a:r>
            <a:r>
              <a:rPr lang="en-AU" baseline="0" dirty="0" smtClean="0"/>
              <a:t> much of society sees the mining industry as an archaic, unnecessary and risky industry (this is particularly true in the US where I come from). It is true that as you look at Agricola you appreciate that not a lot has changed in 500 years: we dig, process, melt in much the same way. But we know the technological advancements have been significant.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Compare this image with the alternate message: that mining is a new-age industry that is risk adverse and value adding for society. This marketing approach has been working in Arizona, for example. 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Workshop in Geometallurgy: The Moment of Truth, 7 June 2011, GEOMIN 2011, Olson Hoal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D303B1-7B04-4BA2-AC6E-0524E47166B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14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Nevertheless,</a:t>
            </a:r>
            <a:r>
              <a:rPr lang="en-AU" baseline="0" dirty="0" smtClean="0"/>
              <a:t> the message is not coming through. This World Economic Forum report on mining scenarios for 30 years explicitly assumes there will not be any significant technological breakthroughs in the industry.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CB07-C051-4C7F-986E-6CCF063DFC38}" type="slidenum">
              <a:rPr lang="en-AU" smtClean="0"/>
              <a:t>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Workshop in Geometallurgy: The Moment of Truth, 7 June 2011, GEOMIN 2011, Olson Hoal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463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B63397-E368-4A6A-AA7D-A4D5C2D0B58A}" type="slidenum">
              <a:rPr lang="en-AU" smtClean="0"/>
              <a:pPr>
                <a:defRPr/>
              </a:pPr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27664-9913-48F1-B927-5EB0F22CE3F1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85F58-E373-4BBB-A099-60F8A2538954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85F58-E373-4BBB-A099-60F8A2538954}" type="slidenum">
              <a:rPr lang="en-AU" smtClean="0"/>
              <a:pPr>
                <a:defRPr/>
              </a:pPr>
              <a:t>18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FB8A-06B3-4997-9754-582BDEB5AB0D}" type="slidenum">
              <a:rPr lang="en-AU" smtClean="0"/>
              <a:pPr/>
              <a:t>19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A045-E7F9-4D10-B7A6-79193702308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5229200"/>
            <a:ext cx="6400800" cy="8438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D7A-AA8B-4A19-8757-CB52C5F73F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30/03/2012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DD1-A365-46E4-A04F-EA7DE103C4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10204"/>
      </p:ext>
    </p:extLst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D7A-AA8B-4A19-8757-CB52C5F73F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30/03/2012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7DD1-A365-46E4-A04F-EA7DE103C4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51783"/>
      </p:ext>
    </p:extLst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1" y="116632"/>
            <a:ext cx="7710395" cy="43204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F52A9-EC44-4097-ABF0-43478C2ED2A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864469" y="6519864"/>
            <a:ext cx="2895600" cy="365125"/>
          </a:xfrm>
        </p:spPr>
        <p:txBody>
          <a:bodyPr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AU"/>
              <a:t>AMIRA P843A Telfer Case Study</a:t>
            </a:r>
          </a:p>
        </p:txBody>
      </p:sp>
    </p:spTree>
    <p:extLst>
      <p:ext uri="{BB962C8B-B14F-4D97-AF65-F5344CB8AC3E}">
        <p14:creationId xmlns:p14="http://schemas.microsoft.com/office/powerpoint/2010/main" val="1376062066"/>
      </p:ext>
    </p:extLst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96838"/>
            <a:ext cx="823595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782962"/>
      </p:ext>
    </p:extLst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9D7A-AA8B-4A19-8757-CB52C5F73F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30/03/2012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E7DD1-A365-46E4-A04F-EA7DE103C4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2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49.png"/><Relationship Id="rId9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../1st%20-%20Projects/ANGLO%20-%20ZNS/ZNS%20MPM%20Presentation%20Files/MPM%20Pushback3.gvp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856" y="641648"/>
            <a:ext cx="8371656" cy="2025352"/>
          </a:xfrm>
        </p:spPr>
        <p:txBody>
          <a:bodyPr>
            <a:normAutofit/>
          </a:bodyPr>
          <a:lstStyle/>
          <a:p>
            <a:r>
              <a:rPr lang="en-AU" sz="3600" b="1" dirty="0"/>
              <a:t>Predicting and Managing Waste Impacts through a Holistic and </a:t>
            </a:r>
            <a:r>
              <a:rPr lang="en-AU" sz="3600" b="1" dirty="0" smtClean="0"/>
              <a:t>Life-of-mine </a:t>
            </a:r>
            <a:br>
              <a:rPr lang="en-AU" sz="3600" b="1" dirty="0" smtClean="0"/>
            </a:br>
            <a:r>
              <a:rPr lang="en-AU" sz="3600" b="1" dirty="0" err="1" smtClean="0"/>
              <a:t>Geomet</a:t>
            </a:r>
            <a:r>
              <a:rPr lang="en-AU" sz="3600" b="1" dirty="0" smtClean="0"/>
              <a:t> </a:t>
            </a:r>
            <a:r>
              <a:rPr lang="en-AU" sz="3600" b="1" dirty="0"/>
              <a:t>Application</a:t>
            </a:r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685800" y="2667000"/>
            <a:ext cx="8001000" cy="2819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AU" sz="2800" i="1" dirty="0" smtClean="0"/>
              <a:t>Karin Olson </a:t>
            </a:r>
            <a:r>
              <a:rPr lang="en-AU" sz="2800" i="1" dirty="0" smtClean="0"/>
              <a:t>Hoal, </a:t>
            </a:r>
            <a:r>
              <a:rPr lang="en-AU" sz="2400" i="1" dirty="0" err="1" smtClean="0">
                <a:solidFill>
                  <a:srgbClr val="4D4D4D"/>
                </a:solidFill>
              </a:rPr>
              <a:t>JKTech</a:t>
            </a:r>
            <a:r>
              <a:rPr lang="en-AU" sz="2400" i="1" dirty="0" smtClean="0">
                <a:solidFill>
                  <a:srgbClr val="4D4D4D"/>
                </a:solidFill>
              </a:rPr>
              <a:t> </a:t>
            </a:r>
            <a:r>
              <a:rPr lang="en-AU" sz="2400" i="1" dirty="0" smtClean="0">
                <a:solidFill>
                  <a:srgbClr val="4D4D4D"/>
                </a:solidFill>
              </a:rPr>
              <a:t>Pty Ltd, Brisbane </a:t>
            </a:r>
            <a:r>
              <a:rPr lang="en-AU" sz="2400" i="1" dirty="0" smtClean="0">
                <a:solidFill>
                  <a:srgbClr val="4D4D4D"/>
                </a:solidFill>
              </a:rPr>
              <a:t>Australia and</a:t>
            </a:r>
            <a:endParaRPr lang="en-AU" sz="2400" i="1" dirty="0" smtClean="0">
              <a:solidFill>
                <a:srgbClr val="4D4D4D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AU" sz="2400" i="1" dirty="0" smtClean="0">
                <a:solidFill>
                  <a:srgbClr val="4D4D4D"/>
                </a:solidFill>
              </a:rPr>
              <a:t>	Colorado School of Mines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800" i="1" dirty="0"/>
              <a:t>John </a:t>
            </a:r>
            <a:r>
              <a:rPr lang="en-AU" sz="2800" i="1" dirty="0" smtClean="0"/>
              <a:t>Jackson, </a:t>
            </a:r>
            <a:r>
              <a:rPr lang="en-AU" sz="2400" i="1" dirty="0" err="1" smtClean="0">
                <a:solidFill>
                  <a:srgbClr val="4D4D4D"/>
                </a:solidFill>
              </a:rPr>
              <a:t>JKTech</a:t>
            </a:r>
            <a:r>
              <a:rPr lang="en-AU" sz="2400" i="1" dirty="0" smtClean="0">
                <a:solidFill>
                  <a:srgbClr val="4D4D4D"/>
                </a:solidFill>
              </a:rPr>
              <a:t> </a:t>
            </a:r>
            <a:r>
              <a:rPr lang="en-AU" sz="2400" i="1" dirty="0" smtClean="0">
                <a:solidFill>
                  <a:srgbClr val="4D4D4D"/>
                </a:solidFill>
              </a:rPr>
              <a:t>Pty Ltd, Brisbane Australia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800" i="1" dirty="0" smtClean="0"/>
              <a:t>David Mulligan and Mansour </a:t>
            </a:r>
            <a:r>
              <a:rPr lang="en-AU" sz="2800" i="1" dirty="0" smtClean="0"/>
              <a:t>Edraki</a:t>
            </a:r>
            <a:r>
              <a:rPr lang="en-US" sz="2800" i="1" dirty="0" smtClean="0"/>
              <a:t>, </a:t>
            </a:r>
            <a:r>
              <a:rPr lang="en-US" sz="2400" i="1" dirty="0" smtClean="0">
                <a:solidFill>
                  <a:srgbClr val="4D4D4D"/>
                </a:solidFill>
              </a:rPr>
              <a:t>Centre </a:t>
            </a:r>
            <a:r>
              <a:rPr lang="en-US" sz="2400" i="1" dirty="0" smtClean="0">
                <a:solidFill>
                  <a:srgbClr val="4D4D4D"/>
                </a:solidFill>
              </a:rPr>
              <a:t>for Mined Land Rehabilitation, Sustainable Minerals Institute, University of Queensland, </a:t>
            </a:r>
            <a:r>
              <a:rPr lang="en-US" sz="2400" i="1" dirty="0" smtClean="0">
                <a:solidFill>
                  <a:srgbClr val="4D4D4D"/>
                </a:solidFill>
              </a:rPr>
              <a:t>Australia</a:t>
            </a:r>
            <a:endParaRPr lang="en-AU" sz="2400" i="1" dirty="0" smtClean="0">
              <a:solidFill>
                <a:srgbClr val="4D4D4D"/>
              </a:solidFill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2438400" y="5257800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AU" sz="2400" dirty="0" smtClean="0"/>
              <a:t>U.S. EPA </a:t>
            </a:r>
            <a:r>
              <a:rPr lang="en-AU" sz="2400" dirty="0" err="1" smtClean="0"/>
              <a:t>Hardrock</a:t>
            </a:r>
            <a:r>
              <a:rPr lang="en-AU" sz="2400" dirty="0" smtClean="0"/>
              <a:t> Mining Conference: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AU" sz="2400" dirty="0" smtClean="0"/>
              <a:t>Advancing Solutions for a New Legacy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AU" sz="2400" dirty="0" smtClean="0"/>
              <a:t>April 4 2012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47009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077200" cy="371777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AU" sz="4600" dirty="0"/>
              <a:t>2010 World Economic Forum Report Mining &amp; Metals Scenarios to </a:t>
            </a:r>
            <a:r>
              <a:rPr lang="en-AU" sz="4600" dirty="0" smtClean="0"/>
              <a:t>2030:</a:t>
            </a:r>
            <a:endParaRPr lang="en-AU" sz="3300" dirty="0" smtClean="0"/>
          </a:p>
          <a:p>
            <a:pPr marL="0" indent="0">
              <a:lnSpc>
                <a:spcPct val="140000"/>
              </a:lnSpc>
              <a:buNone/>
            </a:pPr>
            <a:r>
              <a:rPr lang="en-AU" sz="4600" dirty="0" smtClean="0"/>
              <a:t>“…not anticipate any technological breakthroughs that would transform key aspects of the industry such as operations, metals and mineral use or energy technologies” for 30 years..</a:t>
            </a:r>
          </a:p>
          <a:p>
            <a:pPr marL="0" indent="0" algn="just">
              <a:buNone/>
            </a:pPr>
            <a:endParaRPr lang="en-AU" sz="4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868362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Perceptions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35847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4624"/>
            <a:ext cx="8229600" cy="8509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Life-of-mine </a:t>
            </a:r>
            <a:r>
              <a:rPr lang="en-US" sz="4000" dirty="0" err="1" smtClean="0"/>
              <a:t>geomet</a:t>
            </a:r>
            <a:r>
              <a:rPr lang="en-US" sz="4000" dirty="0" smtClean="0"/>
              <a:t> applicatio</a:t>
            </a:r>
            <a:r>
              <a:rPr lang="en-US" sz="4000" dirty="0"/>
              <a:t>n</a:t>
            </a:r>
            <a:endParaRPr lang="en-US" sz="40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1954758"/>
            <a:ext cx="3012505" cy="4750842"/>
          </a:xfrm>
        </p:spPr>
        <p:txBody>
          <a:bodyPr>
            <a:normAutofit lnSpcReduction="10000"/>
          </a:bodyPr>
          <a:lstStyle/>
          <a:p>
            <a:pPr algn="r" eaLnBrk="1" hangingPunct="1">
              <a:spcBef>
                <a:spcPts val="600"/>
              </a:spcBef>
            </a:pPr>
            <a:endParaRPr lang="es-ES_tradnl" sz="2000" i="1" dirty="0" smtClean="0"/>
          </a:p>
          <a:p>
            <a:pPr eaLnBrk="1" hangingPunct="1">
              <a:lnSpc>
                <a:spcPct val="115000"/>
              </a:lnSpc>
              <a:spcBef>
                <a:spcPts val="600"/>
              </a:spcBef>
              <a:buFontTx/>
              <a:buNone/>
            </a:pPr>
            <a:r>
              <a:rPr lang="es-ES_tradnl" sz="2400" b="1" i="1" dirty="0" err="1" smtClean="0">
                <a:solidFill>
                  <a:srgbClr val="993366"/>
                </a:solidFill>
              </a:rPr>
              <a:t>Value</a:t>
            </a:r>
            <a:r>
              <a:rPr lang="es-ES_tradnl" sz="2400" b="1" i="1" dirty="0" smtClean="0">
                <a:solidFill>
                  <a:srgbClr val="993366"/>
                </a:solidFill>
              </a:rPr>
              <a:t>  </a:t>
            </a:r>
            <a:r>
              <a:rPr lang="es-ES_tradnl" sz="2400" b="1" i="1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Locked </a:t>
            </a:r>
            <a:r>
              <a:rPr lang="en-US" sz="2400" dirty="0"/>
              <a:t>in variable  ore relationships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Team-based approach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Integrate data </a:t>
            </a:r>
            <a:r>
              <a:rPr lang="en-US" sz="2400" dirty="0" smtClean="0"/>
              <a:t>sets</a:t>
            </a:r>
            <a:endParaRPr lang="es-ES_tradnl" sz="2400" dirty="0" smtClean="0"/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s-ES_tradnl" sz="2400" dirty="0" err="1" smtClean="0"/>
              <a:t>Operating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cost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reduction</a:t>
            </a:r>
            <a:r>
              <a:rPr lang="es-ES_tradnl" sz="2400" dirty="0" smtClean="0"/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s-ES_tradnl" sz="2400" dirty="0" err="1" smtClean="0"/>
              <a:t>Risk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mitigation</a:t>
            </a:r>
            <a:endParaRPr lang="es-ES_tradnl" sz="2400" dirty="0" smtClean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tabLst>
                <a:tab pos="355600" algn="l"/>
              </a:tabLst>
            </a:pPr>
            <a:r>
              <a:rPr lang="es-ES_tradnl" sz="2400" dirty="0"/>
              <a:t> </a:t>
            </a:r>
            <a:r>
              <a:rPr lang="es-ES_tradnl" sz="2400" dirty="0" smtClean="0"/>
              <a:t>    </a:t>
            </a:r>
            <a:r>
              <a:rPr lang="es-ES_tradnl" sz="2400" dirty="0" err="1" smtClean="0"/>
              <a:t>through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life</a:t>
            </a:r>
            <a:r>
              <a:rPr lang="es-ES_tradnl" sz="2400" dirty="0" smtClean="0"/>
              <a:t> of     		</a:t>
            </a:r>
            <a:r>
              <a:rPr lang="es-ES_tradnl" sz="2400" dirty="0" err="1" smtClean="0"/>
              <a:t>project</a:t>
            </a:r>
            <a:r>
              <a:rPr lang="es-ES_tradnl" sz="2400" dirty="0" smtClean="0"/>
              <a:t>         </a:t>
            </a:r>
          </a:p>
        </p:txBody>
      </p:sp>
      <p:sp>
        <p:nvSpPr>
          <p:cNvPr id="4100" name="AutoShape 24"/>
          <p:cNvSpPr>
            <a:spLocks noChangeArrowheads="1"/>
          </p:cNvSpPr>
          <p:nvPr/>
        </p:nvSpPr>
        <p:spPr bwMode="auto">
          <a:xfrm rot="-4446645">
            <a:off x="6241257" y="3721893"/>
            <a:ext cx="209550" cy="182563"/>
          </a:xfrm>
          <a:prstGeom prst="leftArrow">
            <a:avLst>
              <a:gd name="adj1" fmla="val 0"/>
              <a:gd name="adj2" fmla="val 840"/>
            </a:avLst>
          </a:prstGeom>
          <a:solidFill>
            <a:srgbClr val="0000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s-CL"/>
          </a:p>
        </p:txBody>
      </p:sp>
      <p:grpSp>
        <p:nvGrpSpPr>
          <p:cNvPr id="4101" name="Group 23"/>
          <p:cNvGrpSpPr>
            <a:grpSpLocks/>
          </p:cNvGrpSpPr>
          <p:nvPr/>
        </p:nvGrpSpPr>
        <p:grpSpPr bwMode="auto">
          <a:xfrm>
            <a:off x="252586" y="1043618"/>
            <a:ext cx="5470304" cy="4847348"/>
            <a:chOff x="249" y="975"/>
            <a:chExt cx="2838" cy="2695"/>
          </a:xfrm>
        </p:grpSpPr>
        <p:sp>
          <p:nvSpPr>
            <p:cNvPr id="4102" name="Oval 5"/>
            <p:cNvSpPr>
              <a:spLocks noChangeArrowheads="1"/>
            </p:cNvSpPr>
            <p:nvPr/>
          </p:nvSpPr>
          <p:spPr bwMode="auto">
            <a:xfrm>
              <a:off x="649" y="1186"/>
              <a:ext cx="2143" cy="2188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4103" name="Oval 3"/>
            <p:cNvSpPr>
              <a:spLocks noChangeArrowheads="1"/>
            </p:cNvSpPr>
            <p:nvPr/>
          </p:nvSpPr>
          <p:spPr bwMode="auto">
            <a:xfrm>
              <a:off x="2129" y="2902"/>
              <a:ext cx="734" cy="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Mineralogy</a:t>
              </a:r>
            </a:p>
          </p:txBody>
        </p:sp>
        <p:sp>
          <p:nvSpPr>
            <p:cNvPr id="4104" name="Oval 4"/>
            <p:cNvSpPr>
              <a:spLocks noChangeArrowheads="1"/>
            </p:cNvSpPr>
            <p:nvPr/>
          </p:nvSpPr>
          <p:spPr bwMode="auto">
            <a:xfrm>
              <a:off x="516" y="1300"/>
              <a:ext cx="853" cy="4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Closure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Reclamation</a:t>
              </a:r>
            </a:p>
          </p:txBody>
        </p:sp>
        <p:sp>
          <p:nvSpPr>
            <p:cNvPr id="4105" name="Oval 6"/>
            <p:cNvSpPr>
              <a:spLocks noChangeArrowheads="1"/>
            </p:cNvSpPr>
            <p:nvPr/>
          </p:nvSpPr>
          <p:spPr bwMode="auto">
            <a:xfrm>
              <a:off x="2290" y="1752"/>
              <a:ext cx="797" cy="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Drilling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Core logging</a:t>
              </a:r>
            </a:p>
          </p:txBody>
        </p:sp>
        <p:sp>
          <p:nvSpPr>
            <p:cNvPr id="4106" name="Oval 7"/>
            <p:cNvSpPr>
              <a:spLocks noChangeArrowheads="1"/>
            </p:cNvSpPr>
            <p:nvPr/>
          </p:nvSpPr>
          <p:spPr bwMode="auto">
            <a:xfrm>
              <a:off x="2266" y="2301"/>
              <a:ext cx="789" cy="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Geochemistry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Assay</a:t>
              </a:r>
            </a:p>
          </p:txBody>
        </p:sp>
        <p:sp>
          <p:nvSpPr>
            <p:cNvPr id="4107" name="Oval 8"/>
            <p:cNvSpPr>
              <a:spLocks noChangeArrowheads="1"/>
            </p:cNvSpPr>
            <p:nvPr/>
          </p:nvSpPr>
          <p:spPr bwMode="auto">
            <a:xfrm>
              <a:off x="1620" y="3222"/>
              <a:ext cx="683" cy="4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Materials 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Attributes</a:t>
              </a:r>
            </a:p>
          </p:txBody>
        </p:sp>
        <p:sp>
          <p:nvSpPr>
            <p:cNvPr id="4108" name="Oval 9"/>
            <p:cNvSpPr>
              <a:spLocks noChangeArrowheads="1"/>
            </p:cNvSpPr>
            <p:nvPr/>
          </p:nvSpPr>
          <p:spPr bwMode="auto">
            <a:xfrm>
              <a:off x="808" y="3236"/>
              <a:ext cx="748" cy="2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Osaka"/>
                  <a:cs typeface="Osaka"/>
                </a:rPr>
                <a:t>Metallurgical </a:t>
              </a:r>
            </a:p>
            <a:p>
              <a:pPr algn="ctr"/>
              <a:r>
                <a:rPr lang="en-US" sz="2000" dirty="0">
                  <a:ea typeface="Osaka"/>
                  <a:cs typeface="Osaka"/>
                </a:rPr>
                <a:t>tests</a:t>
              </a:r>
            </a:p>
          </p:txBody>
        </p:sp>
        <p:sp>
          <p:nvSpPr>
            <p:cNvPr id="4109" name="Oval 10"/>
            <p:cNvSpPr>
              <a:spLocks noChangeArrowheads="1"/>
            </p:cNvSpPr>
            <p:nvPr/>
          </p:nvSpPr>
          <p:spPr bwMode="auto">
            <a:xfrm>
              <a:off x="453" y="2754"/>
              <a:ext cx="692" cy="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 smtClean="0">
                  <a:ea typeface="ＭＳ Ｐゴシック" pitchFamily="34" charset="-128"/>
                </a:rPr>
                <a:t>Mine plan and </a:t>
              </a:r>
              <a:endParaRPr lang="en-US" sz="2000" dirty="0">
                <a:ea typeface="ＭＳ Ｐゴシック" pitchFamily="34" charset="-128"/>
              </a:endParaRP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design</a:t>
              </a:r>
            </a:p>
          </p:txBody>
        </p:sp>
        <p:sp>
          <p:nvSpPr>
            <p:cNvPr id="4110" name="Oval 12"/>
            <p:cNvSpPr>
              <a:spLocks noChangeArrowheads="1"/>
            </p:cNvSpPr>
            <p:nvPr/>
          </p:nvSpPr>
          <p:spPr bwMode="auto">
            <a:xfrm>
              <a:off x="249" y="1864"/>
              <a:ext cx="707" cy="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Operations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QA/QC</a:t>
              </a:r>
            </a:p>
          </p:txBody>
        </p:sp>
        <p:sp>
          <p:nvSpPr>
            <p:cNvPr id="4111" name="Oval 11"/>
            <p:cNvSpPr>
              <a:spLocks noChangeArrowheads="1"/>
            </p:cNvSpPr>
            <p:nvPr/>
          </p:nvSpPr>
          <p:spPr bwMode="auto">
            <a:xfrm>
              <a:off x="374" y="2377"/>
              <a:ext cx="659" cy="1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Piloting</a:t>
              </a:r>
            </a:p>
          </p:txBody>
        </p:sp>
        <p:sp>
          <p:nvSpPr>
            <p:cNvPr id="4112" name="Oval 5"/>
            <p:cNvSpPr>
              <a:spLocks noChangeArrowheads="1"/>
            </p:cNvSpPr>
            <p:nvPr/>
          </p:nvSpPr>
          <p:spPr bwMode="auto">
            <a:xfrm>
              <a:off x="2064" y="1410"/>
              <a:ext cx="757" cy="2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Geological model</a:t>
              </a: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803" y="2191"/>
              <a:ext cx="1804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Characterisation</a:t>
              </a:r>
            </a:p>
            <a:p>
              <a:pPr algn="ctr" eaLnBrk="1" hangingPunct="1"/>
              <a:r>
                <a:rPr lang="en-US" sz="1600"/>
                <a:t>data sets</a:t>
              </a:r>
            </a:p>
          </p:txBody>
        </p:sp>
        <p:sp>
          <p:nvSpPr>
            <p:cNvPr id="218139" name="PubTriangle"/>
            <p:cNvSpPr>
              <a:spLocks noEditPoints="1" noChangeArrowheads="1"/>
            </p:cNvSpPr>
            <p:nvPr/>
          </p:nvSpPr>
          <p:spPr bwMode="auto">
            <a:xfrm rot="-1870031">
              <a:off x="1489" y="1889"/>
              <a:ext cx="226" cy="154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5" name="Text Box 22"/>
            <p:cNvSpPr txBox="1">
              <a:spLocks noChangeArrowheads="1"/>
            </p:cNvSpPr>
            <p:nvPr/>
          </p:nvSpPr>
          <p:spPr bwMode="auto">
            <a:xfrm>
              <a:off x="1519" y="975"/>
              <a:ext cx="482" cy="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/>
                <a:t>$ value</a:t>
              </a:r>
              <a:endParaRPr lang="en-US" dirty="0"/>
            </a:p>
          </p:txBody>
        </p:sp>
        <p:sp>
          <p:nvSpPr>
            <p:cNvPr id="4116" name="AutoShape 22"/>
            <p:cNvSpPr>
              <a:spLocks noChangeArrowheads="1"/>
            </p:cNvSpPr>
            <p:nvPr/>
          </p:nvSpPr>
          <p:spPr bwMode="auto">
            <a:xfrm>
              <a:off x="1247" y="1162"/>
              <a:ext cx="1134" cy="182"/>
            </a:xfrm>
            <a:prstGeom prst="curvedDownArrow">
              <a:avLst>
                <a:gd name="adj1" fmla="val 124615"/>
                <a:gd name="adj2" fmla="val 249231"/>
                <a:gd name="adj3" fmla="val 33333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43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N</a:t>
            </a:r>
            <a:r>
              <a:rPr lang="en-AU" sz="3600" dirty="0" smtClean="0"/>
              <a:t>ew approaches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Reconcile extraction with sustainable practice</a:t>
            </a:r>
          </a:p>
          <a:p>
            <a:r>
              <a:rPr lang="en-AU" sz="2800" dirty="0" smtClean="0"/>
              <a:t>Operational state-of-the-art approaches to integrated extraction beneficiation and mineral processing</a:t>
            </a:r>
          </a:p>
          <a:p>
            <a:r>
              <a:rPr lang="en-AU" sz="2800" dirty="0" smtClean="0"/>
              <a:t>Effective prediction </a:t>
            </a:r>
          </a:p>
          <a:p>
            <a:r>
              <a:rPr lang="en-AU" sz="2800" dirty="0" smtClean="0"/>
              <a:t>Environmental and economic impacts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6914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52400"/>
            <a:ext cx="8229600" cy="796908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Predict …. Plan …. Manage</a:t>
            </a:r>
            <a:endParaRPr lang="en-AU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282" y="685800"/>
            <a:ext cx="8929718" cy="549593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AU" dirty="0" smtClean="0"/>
          </a:p>
          <a:p>
            <a:pPr>
              <a:buNone/>
            </a:pPr>
            <a:r>
              <a:rPr lang="en-AU" sz="3800" b="1" dirty="0" smtClean="0"/>
              <a:t>PREDICT </a:t>
            </a:r>
            <a:r>
              <a:rPr lang="en-AU" sz="3800" b="1" dirty="0" smtClean="0"/>
              <a:t>performance </a:t>
            </a:r>
            <a:endParaRPr lang="en-AU" sz="3800" dirty="0" smtClean="0"/>
          </a:p>
          <a:p>
            <a:pPr>
              <a:buNone/>
            </a:pPr>
            <a:r>
              <a:rPr lang="en-AU" sz="3800" dirty="0" smtClean="0"/>
              <a:t>		Recognize variability and geological drivers</a:t>
            </a:r>
          </a:p>
          <a:p>
            <a:pPr>
              <a:buNone/>
            </a:pPr>
            <a:r>
              <a:rPr lang="en-AU" sz="3800" dirty="0" smtClean="0"/>
              <a:t>		Model relationships among attributes</a:t>
            </a:r>
          </a:p>
          <a:p>
            <a:pPr>
              <a:buNone/>
            </a:pPr>
            <a:r>
              <a:rPr lang="en-AU" sz="3800" dirty="0" smtClean="0"/>
              <a:t>		Interpolate throughout mineral deposit</a:t>
            </a:r>
          </a:p>
          <a:p>
            <a:pPr>
              <a:buNone/>
            </a:pPr>
            <a:endParaRPr lang="en-AU" sz="3800" dirty="0" smtClean="0"/>
          </a:p>
          <a:p>
            <a:pPr>
              <a:buNone/>
            </a:pPr>
            <a:r>
              <a:rPr lang="en-AU" sz="3800" b="1" dirty="0" smtClean="0"/>
              <a:t>PLAN proactively </a:t>
            </a:r>
          </a:p>
          <a:p>
            <a:pPr>
              <a:buNone/>
            </a:pPr>
            <a:r>
              <a:rPr lang="en-AU" sz="3800" b="1" dirty="0" smtClean="0"/>
              <a:t>		</a:t>
            </a:r>
            <a:r>
              <a:rPr lang="en-AU" sz="3800" dirty="0" smtClean="0"/>
              <a:t>Integrate into mine plan</a:t>
            </a:r>
            <a:r>
              <a:rPr lang="en-AU" sz="3800" b="1" dirty="0" smtClean="0"/>
              <a:t> </a:t>
            </a:r>
            <a:r>
              <a:rPr lang="en-AU" sz="3800" dirty="0" smtClean="0"/>
              <a:t>and scheduling	</a:t>
            </a:r>
            <a:r>
              <a:rPr lang="en-AU" sz="3800" b="1" dirty="0" smtClean="0"/>
              <a:t>	</a:t>
            </a:r>
          </a:p>
          <a:p>
            <a:pPr>
              <a:buNone/>
            </a:pPr>
            <a:r>
              <a:rPr lang="en-AU" sz="3800" dirty="0" smtClean="0"/>
              <a:t>		Reduce uncertainty </a:t>
            </a:r>
            <a:endParaRPr lang="en-AU" sz="3800" dirty="0"/>
          </a:p>
          <a:p>
            <a:pPr>
              <a:buNone/>
            </a:pPr>
            <a:r>
              <a:rPr lang="en-AU" sz="3800" dirty="0" smtClean="0"/>
              <a:t>		Improve performance</a:t>
            </a:r>
          </a:p>
          <a:p>
            <a:pPr>
              <a:buNone/>
            </a:pPr>
            <a:r>
              <a:rPr lang="en-AU" sz="3800" dirty="0" smtClean="0"/>
              <a:t>  </a:t>
            </a:r>
          </a:p>
          <a:p>
            <a:pPr>
              <a:buNone/>
            </a:pPr>
            <a:r>
              <a:rPr lang="en-AU" sz="3800" b="1" dirty="0" smtClean="0"/>
              <a:t>MANAGE impacts</a:t>
            </a:r>
            <a:endParaRPr lang="en-AU" sz="3800" dirty="0"/>
          </a:p>
          <a:p>
            <a:pPr>
              <a:buNone/>
            </a:pPr>
            <a:r>
              <a:rPr lang="en-AU" sz="3800" dirty="0"/>
              <a:t>		</a:t>
            </a:r>
            <a:r>
              <a:rPr lang="en-AU" sz="3800" dirty="0" smtClean="0"/>
              <a:t>Understand and control environmental consequences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Reduce overall project risk 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Recognize </a:t>
            </a:r>
            <a:r>
              <a:rPr lang="en-AU" sz="3800" dirty="0"/>
              <a:t>financial value through NPV and IRR options</a:t>
            </a:r>
            <a:endParaRPr lang="en-AU" sz="3800" dirty="0" smtClean="0"/>
          </a:p>
        </p:txBody>
      </p:sp>
    </p:spTree>
    <p:extLst>
      <p:ext uri="{BB962C8B-B14F-4D97-AF65-F5344CB8AC3E}">
        <p14:creationId xmlns:p14="http://schemas.microsoft.com/office/powerpoint/2010/main" val="178092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54" y="4227518"/>
            <a:ext cx="8284546" cy="171608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sz="3200" dirty="0" smtClean="0"/>
              <a:t>Understanding the variability in the deposit: </a:t>
            </a:r>
            <a:br>
              <a:rPr lang="en-AU" sz="3200" dirty="0" smtClean="0"/>
            </a:br>
            <a:r>
              <a:rPr lang="en-AU" sz="3200" dirty="0" smtClean="0"/>
              <a:t>Identifying the drivers of mining and processing responses</a:t>
            </a:r>
            <a:endParaRPr sz="3200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137027" y="6356350"/>
            <a:ext cx="2133600" cy="365125"/>
          </a:xfrm>
        </p:spPr>
        <p:txBody>
          <a:bodyPr/>
          <a:lstStyle/>
          <a:p>
            <a:pPr>
              <a:defRPr/>
            </a:pPr>
            <a:fld id="{34ABC2EB-2E67-44EB-8C82-D747CDCB6AF7}" type="slidenum">
              <a:rPr lang="en-AU"/>
              <a:pPr>
                <a:defRPr/>
              </a:pPr>
              <a:t>14</a:t>
            </a:fld>
            <a:endParaRPr lang="en-AU" dirty="0"/>
          </a:p>
        </p:txBody>
      </p:sp>
      <p:sp>
        <p:nvSpPr>
          <p:cNvPr id="16" name="AutoShape 6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51075" y="1030634"/>
            <a:ext cx="2791558" cy="2616200"/>
          </a:xfrm>
          <a:prstGeom prst="actionButtonBlank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+mn-lt"/>
              <a:cs typeface="+mn-cs"/>
            </a:endParaRPr>
          </a:p>
        </p:txBody>
      </p:sp>
      <p:pic>
        <p:nvPicPr>
          <p:cNvPr id="28677" name="Picture 34" descr="RBT a"/>
          <p:cNvPicPr>
            <a:picLocks noChangeAspect="1" noChangeArrowheads="1"/>
          </p:cNvPicPr>
          <p:nvPr/>
        </p:nvPicPr>
        <p:blipFill>
          <a:blip r:embed="rId3" cstate="print"/>
          <a:srcRect r="201"/>
          <a:stretch>
            <a:fillRect/>
          </a:stretch>
        </p:blipFill>
        <p:spPr bwMode="auto">
          <a:xfrm>
            <a:off x="5258049" y="2375247"/>
            <a:ext cx="823546" cy="11620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78" name="Picture 15" descr="npo000004"/>
          <p:cNvPicPr>
            <a:picLocks noChangeAspect="1" noChangeArrowheads="1"/>
          </p:cNvPicPr>
          <p:nvPr/>
        </p:nvPicPr>
        <p:blipFill>
          <a:blip r:embed="rId4" cstate="print"/>
          <a:srcRect l="-1341" t="-3244" r="230" b="-5501"/>
          <a:stretch>
            <a:fillRect/>
          </a:stretch>
        </p:blipFill>
        <p:spPr bwMode="auto">
          <a:xfrm>
            <a:off x="6151934" y="2375247"/>
            <a:ext cx="811823" cy="1155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8679" name="Picture 36" descr="Picture 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1164" y="1148109"/>
            <a:ext cx="788377" cy="11636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0" name="Picture 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1933" y="1148109"/>
            <a:ext cx="801565" cy="11636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1" name="Picture 38" descr="Simon and crusher"/>
          <p:cNvPicPr>
            <a:picLocks noChangeAspect="1" noChangeArrowheads="1"/>
          </p:cNvPicPr>
          <p:nvPr/>
        </p:nvPicPr>
        <p:blipFill>
          <a:blip r:embed="rId7" cstate="print"/>
          <a:srcRect r="-252" b="-15"/>
          <a:stretch>
            <a:fillRect/>
          </a:stretch>
        </p:blipFill>
        <p:spPr bwMode="auto">
          <a:xfrm>
            <a:off x="5258048" y="1148109"/>
            <a:ext cx="826477" cy="11636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2" name="Picture 39" descr="Bond Mill balls"/>
          <p:cNvPicPr>
            <a:picLocks noChangeAspect="1" noChangeArrowheads="1"/>
          </p:cNvPicPr>
          <p:nvPr/>
        </p:nvPicPr>
        <p:blipFill>
          <a:blip r:embed="rId8" cstate="print"/>
          <a:srcRect r="4961"/>
          <a:stretch>
            <a:fillRect/>
          </a:stretch>
        </p:blipFill>
        <p:spPr bwMode="auto">
          <a:xfrm>
            <a:off x="7025303" y="2375248"/>
            <a:ext cx="794238" cy="116363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sp>
        <p:nvSpPr>
          <p:cNvPr id="28683" name="Line 56"/>
          <p:cNvSpPr>
            <a:spLocks noChangeShapeType="1"/>
          </p:cNvSpPr>
          <p:nvPr/>
        </p:nvSpPr>
        <p:spPr bwMode="auto">
          <a:xfrm>
            <a:off x="7381390" y="1341784"/>
            <a:ext cx="0" cy="71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8" name="AutoShape 6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1072" y="1011584"/>
            <a:ext cx="2791557" cy="2616200"/>
          </a:xfrm>
          <a:prstGeom prst="actionButtonBlank">
            <a:avLst/>
          </a:prstGeom>
          <a:solidFill>
            <a:srgbClr val="00D5D0"/>
          </a:solidFill>
          <a:ln w="9525">
            <a:noFill/>
            <a:miter lim="800000"/>
            <a:headEnd/>
            <a:tailEnd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Arial" pitchFamily="34" charset="0"/>
              <a:cs typeface="+mn-cs"/>
            </a:endParaRPr>
          </a:p>
        </p:txBody>
      </p:sp>
      <p:pic>
        <p:nvPicPr>
          <p:cNvPr id="28685" name="Object 54"/>
          <p:cNvPicPr>
            <a:picLocks noChangeAspect="1" noChangeArrowheads="1"/>
          </p:cNvPicPr>
          <p:nvPr/>
        </p:nvPicPr>
        <p:blipFill>
          <a:blip r:embed="rId9" cstate="print"/>
          <a:srcRect r="96"/>
          <a:stretch>
            <a:fillRect/>
          </a:stretch>
        </p:blipFill>
        <p:spPr bwMode="auto">
          <a:xfrm>
            <a:off x="2273060" y="2426047"/>
            <a:ext cx="825012" cy="10858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6" name="Picture 52" descr="IMG_0457"/>
          <p:cNvPicPr>
            <a:picLocks noChangeAspect="1" noChangeArrowheads="1"/>
          </p:cNvPicPr>
          <p:nvPr/>
        </p:nvPicPr>
        <p:blipFill>
          <a:blip r:embed="rId10" cstate="print"/>
          <a:srcRect b="-140"/>
          <a:stretch>
            <a:fillRect/>
          </a:stretch>
        </p:blipFill>
        <p:spPr bwMode="auto">
          <a:xfrm>
            <a:off x="549767" y="1141759"/>
            <a:ext cx="791308" cy="122078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7" name="Picture 53" descr="HyLogger small"/>
          <p:cNvPicPr>
            <a:picLocks noChangeAspect="1" noChangeArrowheads="1"/>
          </p:cNvPicPr>
          <p:nvPr/>
        </p:nvPicPr>
        <p:blipFill>
          <a:blip r:embed="rId11" cstate="print"/>
          <a:srcRect r="237"/>
          <a:stretch>
            <a:fillRect/>
          </a:stretch>
        </p:blipFill>
        <p:spPr bwMode="auto">
          <a:xfrm>
            <a:off x="1426067" y="2426047"/>
            <a:ext cx="773723" cy="108585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8" name="Picture 55" descr="IMG_0475"/>
          <p:cNvPicPr>
            <a:picLocks noChangeAspect="1" noChangeArrowheads="1"/>
          </p:cNvPicPr>
          <p:nvPr/>
        </p:nvPicPr>
        <p:blipFill>
          <a:blip r:embed="rId12" cstate="print"/>
          <a:srcRect r="-157" b="-163"/>
          <a:stretch>
            <a:fillRect/>
          </a:stretch>
        </p:blipFill>
        <p:spPr bwMode="auto">
          <a:xfrm>
            <a:off x="2271595" y="1135409"/>
            <a:ext cx="832338" cy="12271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89" name="Picture 58" descr="IMG_8878"/>
          <p:cNvPicPr>
            <a:picLocks noChangeAspect="1" noChangeArrowheads="1"/>
          </p:cNvPicPr>
          <p:nvPr/>
        </p:nvPicPr>
        <p:blipFill>
          <a:blip r:embed="rId13" cstate="print"/>
          <a:srcRect b="55"/>
          <a:stretch>
            <a:fillRect/>
          </a:stretch>
        </p:blipFill>
        <p:spPr bwMode="auto">
          <a:xfrm>
            <a:off x="1430464" y="1135409"/>
            <a:ext cx="775188" cy="12271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pic>
        <p:nvPicPr>
          <p:cNvPr id="28690" name="Picture 37" descr="Untitled-1"/>
          <p:cNvPicPr>
            <a:picLocks noChangeAspect="1" noChangeArrowheads="1"/>
          </p:cNvPicPr>
          <p:nvPr/>
        </p:nvPicPr>
        <p:blipFill>
          <a:blip r:embed="rId14" cstate="print"/>
          <a:srcRect r="-192"/>
          <a:stretch>
            <a:fillRect/>
          </a:stretch>
        </p:blipFill>
        <p:spPr bwMode="auto">
          <a:xfrm>
            <a:off x="542441" y="2426047"/>
            <a:ext cx="798634" cy="10922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581942" y="692696"/>
            <a:ext cx="250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Intrinsic Rock Properties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9493" y="692696"/>
            <a:ext cx="255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Defining Physical Control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3933" y="228600"/>
            <a:ext cx="2001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/>
              <a:t>Front </a:t>
            </a:r>
            <a:r>
              <a:rPr lang="en-AU" sz="3600" dirty="0" smtClean="0"/>
              <a:t>end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9844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4067944" y="332656"/>
            <a:ext cx="1944216" cy="596014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 smtClean="0">
              <a:solidFill>
                <a:schemeClr val="lt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99592" y="332656"/>
            <a:ext cx="3168352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pic>
        <p:nvPicPr>
          <p:cNvPr id="4" name="Picture 14" descr="COre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1071" t="-2005" r="650"/>
          <a:stretch>
            <a:fillRect/>
          </a:stretch>
        </p:blipFill>
        <p:spPr bwMode="auto">
          <a:xfrm rot="5400000">
            <a:off x="-1980728" y="3212976"/>
            <a:ext cx="5184576" cy="720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43608" y="980728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1043608" y="1268760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043608" y="1556792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043608" y="1844824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043608" y="2132856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1043608" y="2420888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043608" y="2708920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1043608" y="2996952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1043608" y="3284984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1043608" y="3573016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1043608" y="3861048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1043608" y="4149080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1043608" y="4437112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1043608" y="4725144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1043608" y="5013176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1043608" y="5301208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1043608" y="5589240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1043608" y="5877272"/>
            <a:ext cx="108012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6228184" y="3573016"/>
            <a:ext cx="1080120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" name="Group 98"/>
          <p:cNvGrpSpPr/>
          <p:nvPr/>
        </p:nvGrpSpPr>
        <p:grpSpPr>
          <a:xfrm>
            <a:off x="2747797" y="980728"/>
            <a:ext cx="288032" cy="5184576"/>
            <a:chOff x="3131840" y="980728"/>
            <a:chExt cx="288032" cy="5184576"/>
          </a:xfrm>
        </p:grpSpPr>
        <p:sp>
          <p:nvSpPr>
            <p:cNvPr id="27" name="Rectangle 26"/>
            <p:cNvSpPr/>
            <p:nvPr/>
          </p:nvSpPr>
          <p:spPr>
            <a:xfrm>
              <a:off x="3131840" y="98072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31840" y="126876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31840" y="155679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31840" y="184482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31840" y="213285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31840" y="242088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31840" y="270892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31840" y="299695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131840" y="328498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131840" y="357301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31840" y="386104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131840" y="414908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31840" y="443711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31840" y="472514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31840" y="501317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31840" y="530120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31840" y="558924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31840" y="587727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" name="Group 99"/>
          <p:cNvGrpSpPr/>
          <p:nvPr/>
        </p:nvGrpSpPr>
        <p:grpSpPr>
          <a:xfrm>
            <a:off x="3275856" y="980728"/>
            <a:ext cx="288032" cy="5184576"/>
            <a:chOff x="3131840" y="980728"/>
            <a:chExt cx="288032" cy="5184576"/>
          </a:xfrm>
        </p:grpSpPr>
        <p:sp>
          <p:nvSpPr>
            <p:cNvPr id="101" name="Rectangle 100"/>
            <p:cNvSpPr/>
            <p:nvPr/>
          </p:nvSpPr>
          <p:spPr>
            <a:xfrm>
              <a:off x="3131840" y="98072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131840" y="126876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131840" y="155679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131840" y="184482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131840" y="213285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131840" y="242088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131840" y="270892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131840" y="299695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131840" y="328498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131840" y="357301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31840" y="386104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131840" y="414908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131840" y="443711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131840" y="472514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131840" y="501317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131840" y="530120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131840" y="558924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131840" y="587727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3" name="Group 118"/>
          <p:cNvGrpSpPr/>
          <p:nvPr/>
        </p:nvGrpSpPr>
        <p:grpSpPr>
          <a:xfrm>
            <a:off x="4403982" y="980728"/>
            <a:ext cx="288032" cy="5184576"/>
            <a:chOff x="3131840" y="980728"/>
            <a:chExt cx="288032" cy="5184576"/>
          </a:xfrm>
        </p:grpSpPr>
        <p:sp>
          <p:nvSpPr>
            <p:cNvPr id="120" name="Rectangle 119"/>
            <p:cNvSpPr/>
            <p:nvPr/>
          </p:nvSpPr>
          <p:spPr>
            <a:xfrm>
              <a:off x="3131840" y="98072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131840" y="126876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131840" y="155679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131840" y="184482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131840" y="213285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131840" y="242088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131840" y="270892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131840" y="299695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131840" y="328498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31840" y="357301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131840" y="386104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131840" y="414908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131840" y="443711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131840" y="4725144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131840" y="5013176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131840" y="5301208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131840" y="5589240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131840" y="5877272"/>
              <a:ext cx="288032" cy="2880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9" name="Rectangle 138"/>
          <p:cNvSpPr/>
          <p:nvPr/>
        </p:nvSpPr>
        <p:spPr>
          <a:xfrm>
            <a:off x="5220072" y="980728"/>
            <a:ext cx="28803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2" name="Rectangle 141"/>
          <p:cNvSpPr/>
          <p:nvPr/>
        </p:nvSpPr>
        <p:spPr>
          <a:xfrm>
            <a:off x="5220072" y="1844824"/>
            <a:ext cx="28803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5" name="Rectangle 144"/>
          <p:cNvSpPr/>
          <p:nvPr/>
        </p:nvSpPr>
        <p:spPr>
          <a:xfrm>
            <a:off x="5220072" y="2708920"/>
            <a:ext cx="288032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" name="Rectangle 147"/>
          <p:cNvSpPr/>
          <p:nvPr/>
        </p:nvSpPr>
        <p:spPr>
          <a:xfrm>
            <a:off x="5220072" y="3573016"/>
            <a:ext cx="288032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4" name="Rectangle 153"/>
          <p:cNvSpPr/>
          <p:nvPr/>
        </p:nvSpPr>
        <p:spPr>
          <a:xfrm>
            <a:off x="5220072" y="5013176"/>
            <a:ext cx="288032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7" name="TextBox 156"/>
          <p:cNvSpPr txBox="1"/>
          <p:nvPr/>
        </p:nvSpPr>
        <p:spPr>
          <a:xfrm>
            <a:off x="857224" y="332656"/>
            <a:ext cx="3124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bg1"/>
                </a:solidFill>
              </a:rPr>
              <a:t>Proxies</a:t>
            </a:r>
          </a:p>
          <a:p>
            <a:pPr algn="ctr"/>
            <a:r>
              <a:rPr lang="en-AU" sz="1600" i="1" dirty="0" smtClean="0">
                <a:solidFill>
                  <a:schemeClr val="bg1"/>
                </a:solidFill>
              </a:rPr>
              <a:t>Geology, </a:t>
            </a:r>
            <a:r>
              <a:rPr lang="en-AU" sz="1600" i="1" dirty="0" err="1" smtClean="0">
                <a:solidFill>
                  <a:schemeClr val="bg1"/>
                </a:solidFill>
              </a:rPr>
              <a:t>Assays,Equotip</a:t>
            </a:r>
            <a:r>
              <a:rPr lang="en-AU" sz="1600" i="1" dirty="0" smtClean="0">
                <a:solidFill>
                  <a:schemeClr val="bg1"/>
                </a:solidFill>
              </a:rPr>
              <a:t>, Sonic, NIR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273964" y="334397"/>
            <a:ext cx="13930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bg1"/>
                </a:solidFill>
              </a:rPr>
              <a:t>Indices</a:t>
            </a:r>
          </a:p>
          <a:p>
            <a:pPr algn="ctr"/>
            <a:r>
              <a:rPr lang="en-AU" sz="1600" i="1" dirty="0" err="1" smtClean="0">
                <a:solidFill>
                  <a:schemeClr val="bg1"/>
                </a:solidFill>
              </a:rPr>
              <a:t>RBTEx</a:t>
            </a:r>
            <a:r>
              <a:rPr lang="en-AU" sz="1600" i="1" dirty="0" smtClean="0">
                <a:solidFill>
                  <a:schemeClr val="bg1"/>
                </a:solidFill>
              </a:rPr>
              <a:t>, </a:t>
            </a:r>
            <a:r>
              <a:rPr lang="en-AU" sz="1600" i="1" dirty="0" err="1" smtClean="0">
                <a:solidFill>
                  <a:schemeClr val="bg1"/>
                </a:solidFill>
              </a:rPr>
              <a:t>GeMCi</a:t>
            </a:r>
            <a:r>
              <a:rPr lang="en-AU" sz="1600" i="1" dirty="0" smtClean="0">
                <a:solidFill>
                  <a:schemeClr val="bg1"/>
                </a:solidFill>
              </a:rPr>
              <a:t> 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000760" y="332656"/>
            <a:ext cx="1653680" cy="596013"/>
          </a:xfrm>
          <a:prstGeom prst="rect">
            <a:avLst/>
          </a:prstGeom>
          <a:solidFill>
            <a:srgbClr val="33CC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lt1"/>
                </a:solidFill>
              </a:rPr>
              <a:t>Attributes</a:t>
            </a:r>
          </a:p>
          <a:p>
            <a:pPr algn="ctr"/>
            <a:r>
              <a:rPr lang="en-AU" b="1" dirty="0" smtClean="0">
                <a:solidFill>
                  <a:schemeClr val="lt1"/>
                </a:solidFill>
              </a:rPr>
              <a:t>SPI, DWT, RBT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228184" y="1844824"/>
            <a:ext cx="1080120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421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8153400" cy="1143000"/>
          </a:xfrm>
        </p:spPr>
        <p:txBody>
          <a:bodyPr>
            <a:normAutofit/>
          </a:bodyPr>
          <a:lstStyle/>
          <a:p>
            <a:r>
              <a:rPr lang="en-AU" sz="3600" dirty="0"/>
              <a:t>M</a:t>
            </a:r>
            <a:r>
              <a:rPr lang="en-AU" sz="3600" dirty="0" smtClean="0"/>
              <a:t>et tests for variability </a:t>
            </a:r>
            <a:r>
              <a:rPr lang="en-AU" sz="3600" dirty="0" err="1" smtClean="0"/>
              <a:t>vs</a:t>
            </a:r>
            <a:r>
              <a:rPr lang="en-AU" sz="3600" dirty="0" smtClean="0"/>
              <a:t> composites</a:t>
            </a:r>
            <a:endParaRPr lang="en-A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5" b="22960"/>
          <a:stretch/>
        </p:blipFill>
        <p:spPr bwMode="auto">
          <a:xfrm>
            <a:off x="411164" y="1981200"/>
            <a:ext cx="4524092" cy="42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164" y="1524000"/>
            <a:ext cx="1883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err="1" smtClean="0"/>
              <a:t>GeM</a:t>
            </a:r>
            <a:r>
              <a:rPr lang="en-AU" sz="2800" dirty="0" smtClean="0"/>
              <a:t> </a:t>
            </a:r>
            <a:r>
              <a:rPr lang="en-AU" sz="2800" dirty="0" err="1" smtClean="0"/>
              <a:t>Ci</a:t>
            </a:r>
            <a:r>
              <a:rPr lang="en-AU" sz="2800" dirty="0" smtClean="0"/>
              <a:t> test</a:t>
            </a:r>
            <a:endParaRPr lang="en-A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537714"/>
            <a:ext cx="48037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33927" y="1143000"/>
            <a:ext cx="4076673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Rotary Breakage Tester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8" y="4952999"/>
            <a:ext cx="1445373" cy="90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14305" y="4114800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JKFI and MSI</a:t>
            </a:r>
            <a:endParaRPr lang="en-AU" sz="28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536174"/>
            <a:ext cx="2759290" cy="22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43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55" r="17598"/>
          <a:stretch/>
        </p:blipFill>
        <p:spPr bwMode="auto">
          <a:xfrm>
            <a:off x="5292725" y="3669748"/>
            <a:ext cx="394807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971600" y="344269"/>
            <a:ext cx="66967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dirty="0" smtClean="0"/>
              <a:t>Blasting variability for mill</a:t>
            </a:r>
            <a:endParaRPr lang="en-AU" sz="36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292725" y="981075"/>
            <a:ext cx="2087563" cy="3025775"/>
            <a:chOff x="3198" y="572"/>
            <a:chExt cx="1562" cy="2042"/>
          </a:xfrm>
        </p:grpSpPr>
        <p:pic>
          <p:nvPicPr>
            <p:cNvPr id="2868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74217" t="23622" b="21585"/>
            <a:stretch>
              <a:fillRect/>
            </a:stretch>
          </p:blipFill>
          <p:spPr bwMode="auto">
            <a:xfrm>
              <a:off x="3198" y="572"/>
              <a:ext cx="1562" cy="20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424" y="1026"/>
              <a:ext cx="1225" cy="1452"/>
              <a:chOff x="3424" y="1026"/>
              <a:chExt cx="1225" cy="1452"/>
            </a:xfrm>
          </p:grpSpPr>
          <p:sp>
            <p:nvSpPr>
              <p:cNvPr id="28686" name="Rectangle 6"/>
              <p:cNvSpPr>
                <a:spLocks noChangeArrowheads="1"/>
              </p:cNvSpPr>
              <p:nvPr/>
            </p:nvSpPr>
            <p:spPr bwMode="auto">
              <a:xfrm>
                <a:off x="3833" y="1026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7" name="Rectangle 7"/>
              <p:cNvSpPr>
                <a:spLocks noChangeArrowheads="1"/>
              </p:cNvSpPr>
              <p:nvPr/>
            </p:nvSpPr>
            <p:spPr bwMode="auto">
              <a:xfrm>
                <a:off x="3787" y="1344"/>
                <a:ext cx="726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8" name="Rectangle 8"/>
              <p:cNvSpPr>
                <a:spLocks noChangeArrowheads="1"/>
              </p:cNvSpPr>
              <p:nvPr/>
            </p:nvSpPr>
            <p:spPr bwMode="auto">
              <a:xfrm>
                <a:off x="3833" y="1616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9" name="Rectangle 9"/>
              <p:cNvSpPr>
                <a:spLocks noChangeArrowheads="1"/>
              </p:cNvSpPr>
              <p:nvPr/>
            </p:nvSpPr>
            <p:spPr bwMode="auto">
              <a:xfrm>
                <a:off x="3787" y="1933"/>
                <a:ext cx="862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0" name="Rectangle 10"/>
              <p:cNvSpPr>
                <a:spLocks noChangeArrowheads="1"/>
              </p:cNvSpPr>
              <p:nvPr/>
            </p:nvSpPr>
            <p:spPr bwMode="auto">
              <a:xfrm>
                <a:off x="3833" y="2296"/>
                <a:ext cx="816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1" name="Rectangle 11"/>
              <p:cNvSpPr>
                <a:spLocks noChangeArrowheads="1"/>
              </p:cNvSpPr>
              <p:nvPr/>
            </p:nvSpPr>
            <p:spPr bwMode="auto">
              <a:xfrm>
                <a:off x="3424" y="2387"/>
                <a:ext cx="499" cy="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8681" name="Picture 4"/>
          <p:cNvPicPr>
            <a:picLocks noChangeAspect="1" noChangeArrowheads="1"/>
          </p:cNvPicPr>
          <p:nvPr/>
        </p:nvPicPr>
        <p:blipFill>
          <a:blip r:embed="rId4" cstate="print"/>
          <a:srcRect r="24228"/>
          <a:stretch>
            <a:fillRect/>
          </a:stretch>
        </p:blipFill>
        <p:spPr bwMode="auto">
          <a:xfrm>
            <a:off x="107950" y="1125538"/>
            <a:ext cx="5183188" cy="420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82" name="Text Box 14"/>
          <p:cNvSpPr txBox="1">
            <a:spLocks noChangeArrowheads="1"/>
          </p:cNvSpPr>
          <p:nvPr/>
        </p:nvSpPr>
        <p:spPr bwMode="auto">
          <a:xfrm>
            <a:off x="1116013" y="5013326"/>
            <a:ext cx="115093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400"/>
              <a:t>SAG Mill</a:t>
            </a:r>
          </a:p>
        </p:txBody>
      </p:sp>
      <p:sp>
        <p:nvSpPr>
          <p:cNvPr id="28683" name="Text Box 15"/>
          <p:cNvSpPr txBox="1">
            <a:spLocks noChangeArrowheads="1"/>
          </p:cNvSpPr>
          <p:nvPr/>
        </p:nvSpPr>
        <p:spPr bwMode="auto">
          <a:xfrm>
            <a:off x="3348038" y="5013326"/>
            <a:ext cx="115093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400"/>
              <a:t>HPGR</a:t>
            </a:r>
          </a:p>
        </p:txBody>
      </p:sp>
      <p:pic>
        <p:nvPicPr>
          <p:cNvPr id="28679" name="Picture 17"/>
          <p:cNvPicPr>
            <a:picLocks noChangeAspect="1" noChangeArrowheads="1"/>
          </p:cNvPicPr>
          <p:nvPr/>
        </p:nvPicPr>
        <p:blipFill>
          <a:blip r:embed="rId5" cstate="print"/>
          <a:srcRect l="11053"/>
          <a:stretch>
            <a:fillRect/>
          </a:stretch>
        </p:blipFill>
        <p:spPr bwMode="auto">
          <a:xfrm>
            <a:off x="7019925" y="1193800"/>
            <a:ext cx="1966913" cy="165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0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1725" y="3141663"/>
            <a:ext cx="13954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1184176"/>
            <a:ext cx="1854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Blasting scenarios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667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4800"/>
            <a:ext cx="7351712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en-AU" sz="3600" dirty="0" err="1" smtClean="0"/>
              <a:t>Comminution</a:t>
            </a:r>
            <a:r>
              <a:rPr lang="en-AU" sz="3600" dirty="0" smtClean="0"/>
              <a:t> variability by lithology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813752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619250" y="5661025"/>
            <a:ext cx="19446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000"/>
              <a:t>SAG Plant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4427538" y="5661025"/>
            <a:ext cx="19446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000"/>
              <a:t>HPGR Plant</a:t>
            </a:r>
          </a:p>
        </p:txBody>
      </p:sp>
    </p:spTree>
    <p:extLst>
      <p:ext uri="{BB962C8B-B14F-4D97-AF65-F5344CB8AC3E}">
        <p14:creationId xmlns:p14="http://schemas.microsoft.com/office/powerpoint/2010/main" val="132130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590600"/>
            <a:ext cx="4343400" cy="781000"/>
          </a:xfrm>
        </p:spPr>
        <p:txBody>
          <a:bodyPr>
            <a:normAutofit fontScale="90000"/>
          </a:bodyPr>
          <a:lstStyle/>
          <a:p>
            <a:r>
              <a:rPr lang="en-AU" dirty="0"/>
              <a:t>S</a:t>
            </a:r>
            <a:r>
              <a:rPr lang="en-AU" dirty="0" smtClean="0"/>
              <a:t>patial understanding</a:t>
            </a:r>
            <a:endParaRPr lang="en-AU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96136" y="1043444"/>
            <a:ext cx="3352800" cy="5041900"/>
            <a:chOff x="4440" y="5560"/>
            <a:chExt cx="5280" cy="7940"/>
          </a:xfrm>
        </p:grpSpPr>
        <p:pic>
          <p:nvPicPr>
            <p:cNvPr id="9" name="Picture 6" descr="Picture1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0" y="9435"/>
              <a:ext cx="3390" cy="4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Picture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" y="5560"/>
              <a:ext cx="3256" cy="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Legen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0" y="5760"/>
              <a:ext cx="1800" cy="7740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6233120" y="6011996"/>
            <a:ext cx="165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1cm x 1cm grid </a:t>
            </a:r>
            <a:endParaRPr lang="en-US" dirty="0"/>
          </a:p>
        </p:txBody>
      </p:sp>
      <p:pic>
        <p:nvPicPr>
          <p:cNvPr id="3430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363865" y="2187814"/>
            <a:ext cx="6233723" cy="234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7A98-819D-4164-B583-46BD523B501B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6804248" y="6453336"/>
            <a:ext cx="1422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(From AMIRA P843)</a:t>
            </a:r>
            <a:endParaRPr lang="en-A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3276600"/>
            <a:ext cx="1740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err="1"/>
              <a:t>e</a:t>
            </a:r>
            <a:r>
              <a:rPr lang="en-AU" sz="2800" dirty="0" err="1" smtClean="0"/>
              <a:t>g</a:t>
            </a:r>
            <a:r>
              <a:rPr lang="en-AU" sz="2800" dirty="0" smtClean="0"/>
              <a:t> </a:t>
            </a:r>
            <a:r>
              <a:rPr lang="en-AU" sz="2800" dirty="0" err="1" smtClean="0"/>
              <a:t>Equotip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14187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0236"/>
            <a:ext cx="4163697" cy="277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65" y="999439"/>
            <a:ext cx="4572000" cy="33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962400" cy="31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4454177"/>
            <a:ext cx="33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University of Queensland</a:t>
            </a:r>
          </a:p>
        </p:txBody>
      </p:sp>
    </p:spTree>
    <p:extLst>
      <p:ext uri="{BB962C8B-B14F-4D97-AF65-F5344CB8AC3E}">
        <p14:creationId xmlns:p14="http://schemas.microsoft.com/office/powerpoint/2010/main" val="86947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172"/>
            <a:ext cx="7067128" cy="1143000"/>
          </a:xfrm>
        </p:spPr>
        <p:txBody>
          <a:bodyPr>
            <a:normAutofit/>
          </a:bodyPr>
          <a:lstStyle/>
          <a:p>
            <a:r>
              <a:rPr lang="en-AU" sz="3600" dirty="0" smtClean="0"/>
              <a:t>Spatial 3D domains</a:t>
            </a:r>
            <a:endParaRPr lang="en-AU" sz="3600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069361"/>
            <a:ext cx="1132746" cy="83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QG\courses\2010\QG JK Tech geomet\2010 09 pilot Bne\JKTechLogo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60648"/>
            <a:ext cx="1152128" cy="576064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57200" y="1557338"/>
            <a:ext cx="82073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AU" sz="2400" dirty="0" smtClean="0">
                <a:latin typeface="Arial" charset="0"/>
              </a:rPr>
              <a:t>Grade</a:t>
            </a: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 smtClean="0">
                <a:latin typeface="Arial" charset="0"/>
              </a:rPr>
              <a:t>Distribution </a:t>
            </a:r>
            <a:r>
              <a:rPr lang="en-AU" sz="2400" dirty="0">
                <a:latin typeface="Arial" charset="0"/>
              </a:rPr>
              <a:t>of </a:t>
            </a:r>
            <a:r>
              <a:rPr lang="en-AU" sz="2400" dirty="0" smtClean="0">
                <a:latin typeface="Arial" charset="0"/>
              </a:rPr>
              <a:t>lithology and </a:t>
            </a:r>
            <a:r>
              <a:rPr lang="en-AU" sz="2400" dirty="0" err="1" smtClean="0">
                <a:latin typeface="Arial" charset="0"/>
              </a:rPr>
              <a:t>facies</a:t>
            </a:r>
            <a:endParaRPr lang="en-AU" sz="2400" dirty="0">
              <a:latin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>
                <a:latin typeface="Arial" charset="0"/>
              </a:rPr>
              <a:t>Distribution of </a:t>
            </a:r>
            <a:r>
              <a:rPr lang="en-AU" sz="2400" dirty="0" smtClean="0">
                <a:latin typeface="Arial" charset="0"/>
              </a:rPr>
              <a:t>weathering and alteration</a:t>
            </a:r>
            <a:endParaRPr lang="en-AU" sz="2400" dirty="0">
              <a:latin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 smtClean="0">
                <a:latin typeface="Arial" charset="0"/>
              </a:rPr>
              <a:t>Mineralogy</a:t>
            </a:r>
            <a:endParaRPr lang="en-AU" sz="2400" dirty="0">
              <a:latin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 smtClean="0">
                <a:latin typeface="Arial" charset="0"/>
              </a:rPr>
              <a:t>Structural – </a:t>
            </a:r>
            <a:r>
              <a:rPr lang="en-AU" sz="2400" dirty="0" err="1" smtClean="0">
                <a:latin typeface="Arial" charset="0"/>
              </a:rPr>
              <a:t>geotech</a:t>
            </a:r>
            <a:endParaRPr lang="en-AU" sz="2400" dirty="0">
              <a:latin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 smtClean="0">
                <a:latin typeface="Arial" charset="0"/>
              </a:rPr>
              <a:t>Spatial </a:t>
            </a:r>
            <a:r>
              <a:rPr lang="en-AU" sz="2400" dirty="0">
                <a:latin typeface="Arial" charset="0"/>
              </a:rPr>
              <a:t>distribution of </a:t>
            </a:r>
            <a:r>
              <a:rPr lang="en-AU" sz="2400" dirty="0" smtClean="0">
                <a:latin typeface="Arial" charset="0"/>
              </a:rPr>
              <a:t>met variables</a:t>
            </a:r>
            <a:endParaRPr lang="en-AU" sz="2400" dirty="0">
              <a:latin typeface="Arial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AU" sz="2400" dirty="0">
                <a:latin typeface="Arial" charset="0"/>
              </a:rPr>
              <a:t>Sampling and analytical </a:t>
            </a:r>
            <a:r>
              <a:rPr lang="en-AU" sz="2400" dirty="0" smtClean="0">
                <a:latin typeface="Arial" charset="0"/>
              </a:rPr>
              <a:t>precision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cene 1 - Au grad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15738" b="9795"/>
          <a:stretch/>
        </p:blipFill>
        <p:spPr bwMode="auto">
          <a:xfrm>
            <a:off x="0" y="678607"/>
            <a:ext cx="4274047" cy="380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1066800"/>
            <a:ext cx="22859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2400" dirty="0"/>
              <a:t>G</a:t>
            </a:r>
            <a:r>
              <a:rPr lang="en-AU" sz="2400" dirty="0" smtClean="0"/>
              <a:t>ain spatial understanding of geological controls</a:t>
            </a:r>
            <a:endParaRPr lang="en-AU" sz="2400" dirty="0"/>
          </a:p>
        </p:txBody>
      </p:sp>
      <p:pic>
        <p:nvPicPr>
          <p:cNvPr id="6" name="Picture 6" descr="scene 4 - Au lock p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r="14127" b="11393"/>
          <a:stretch/>
        </p:blipFill>
        <p:spPr bwMode="auto">
          <a:xfrm>
            <a:off x="2339751" y="1628799"/>
            <a:ext cx="4274047" cy="35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ene 5 - cl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11570" b="12930"/>
          <a:stretch/>
        </p:blipFill>
        <p:spPr bwMode="auto">
          <a:xfrm>
            <a:off x="4644008" y="2852936"/>
            <a:ext cx="4266231" cy="350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9075" y="4005064"/>
            <a:ext cx="1223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Au assay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45753" y="4855861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Au &gt;40% locked in </a:t>
            </a:r>
            <a:r>
              <a:rPr lang="en-US" sz="1600" dirty="0" err="1">
                <a:solidFill>
                  <a:schemeClr val="bg1"/>
                </a:solidFill>
              </a:rPr>
              <a:t>py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71502" y="5911852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clay</a:t>
            </a:r>
          </a:p>
        </p:txBody>
      </p:sp>
    </p:spTree>
    <p:extLst>
      <p:ext uri="{BB962C8B-B14F-4D97-AF65-F5344CB8AC3E}">
        <p14:creationId xmlns:p14="http://schemas.microsoft.com/office/powerpoint/2010/main" val="417199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9" y="-90264"/>
            <a:ext cx="7704856" cy="1143000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Planning: Attributes into Block Model</a:t>
            </a:r>
            <a:endParaRPr lang="en-AU" sz="36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4206875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/>
          <a:srcRect l="8942" t="8087" r="2182" b="17599"/>
          <a:stretch>
            <a:fillRect/>
          </a:stretch>
        </p:blipFill>
        <p:spPr bwMode="auto">
          <a:xfrm>
            <a:off x="3783158" y="3573016"/>
            <a:ext cx="5242201" cy="26171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4581128"/>
            <a:ext cx="1597014" cy="151893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64088" y="1143000"/>
            <a:ext cx="3375025" cy="75005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2238" tIns="36119" rIns="72238" bIns="36119">
            <a:spAutoFit/>
          </a:bodyPr>
          <a:lstStyle/>
          <a:p>
            <a:r>
              <a:rPr lang="en-AU" sz="1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Each Model Cell to Contain</a:t>
            </a:r>
            <a:endParaRPr lang="en-AU" sz="7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en-AU" sz="1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en-AU" sz="1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Intrinsic Rock Properties</a:t>
            </a:r>
          </a:p>
          <a:p>
            <a:pPr eaLnBrk="0" hangingPunct="0">
              <a:buFontTx/>
              <a:buChar char="•"/>
            </a:pPr>
            <a:r>
              <a:rPr lang="en-AU" sz="1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 Performance Attributes</a:t>
            </a:r>
            <a:endParaRPr lang="en-AU" sz="1400" b="1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64088" y="2590800"/>
            <a:ext cx="3375025" cy="3191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2238" tIns="36119" rIns="72238" bIns="36119">
            <a:spAutoFit/>
          </a:bodyPr>
          <a:lstStyle/>
          <a:p>
            <a:r>
              <a:rPr lang="en-A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Performance Parameters</a:t>
            </a:r>
            <a:endParaRPr lang="en-AU" sz="1400" b="1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660232" y="2132856"/>
            <a:ext cx="216024" cy="2880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62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52400"/>
            <a:ext cx="8229600" cy="796908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Predict …. Plan …. Manage</a:t>
            </a:r>
            <a:endParaRPr lang="en-AU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282" y="685800"/>
            <a:ext cx="8929718" cy="549593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AU" dirty="0" smtClean="0"/>
          </a:p>
          <a:p>
            <a:pPr>
              <a:buNone/>
            </a:pPr>
            <a:r>
              <a:rPr lang="en-AU" sz="3800" b="1" dirty="0" smtClean="0">
                <a:solidFill>
                  <a:schemeClr val="bg1">
                    <a:lumMod val="65000"/>
                  </a:schemeClr>
                </a:solidFill>
              </a:rPr>
              <a:t>PREDICT process performance </a:t>
            </a:r>
            <a:endParaRPr lang="en-AU" sz="38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None/>
            </a:pP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		Recognize variability and geological drivers</a:t>
            </a:r>
          </a:p>
          <a:p>
            <a:pPr>
              <a:buNone/>
            </a:pP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		Model relationships among attributes</a:t>
            </a:r>
          </a:p>
          <a:p>
            <a:pPr>
              <a:buNone/>
            </a:pP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		Interpolate throughout mineral deposit</a:t>
            </a:r>
          </a:p>
          <a:p>
            <a:pPr>
              <a:buNone/>
            </a:pPr>
            <a:endParaRPr lang="en-AU" sz="38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None/>
            </a:pPr>
            <a:r>
              <a:rPr lang="en-AU" sz="3800" b="1" dirty="0" smtClean="0">
                <a:solidFill>
                  <a:schemeClr val="bg1">
                    <a:lumMod val="65000"/>
                  </a:schemeClr>
                </a:solidFill>
              </a:rPr>
              <a:t>PLAN proactively </a:t>
            </a:r>
          </a:p>
          <a:p>
            <a:pPr>
              <a:buNone/>
            </a:pPr>
            <a:r>
              <a:rPr lang="en-AU" sz="3800" b="1" dirty="0" smtClean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Integrate into mine plan</a:t>
            </a:r>
            <a:r>
              <a:rPr lang="en-AU" sz="38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and scheduling	</a:t>
            </a:r>
            <a:r>
              <a:rPr lang="en-AU" sz="3800" b="1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		Reduce uncertainty </a:t>
            </a:r>
            <a:endParaRPr lang="en-AU" sz="3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None/>
            </a:pPr>
            <a:r>
              <a:rPr lang="en-AU" sz="3800" dirty="0" smtClean="0">
                <a:solidFill>
                  <a:schemeClr val="bg1">
                    <a:lumMod val="65000"/>
                  </a:schemeClr>
                </a:solidFill>
              </a:rPr>
              <a:t>		Improve performance</a:t>
            </a:r>
          </a:p>
          <a:p>
            <a:pPr>
              <a:buNone/>
            </a:pPr>
            <a:r>
              <a:rPr lang="en-AU" sz="3800" dirty="0" smtClean="0"/>
              <a:t>  </a:t>
            </a:r>
          </a:p>
          <a:p>
            <a:pPr>
              <a:buNone/>
            </a:pPr>
            <a:r>
              <a:rPr lang="en-AU" sz="3800" b="1" dirty="0" smtClean="0"/>
              <a:t>MANAGE impacts</a:t>
            </a:r>
            <a:endParaRPr lang="en-AU" sz="3800" dirty="0"/>
          </a:p>
          <a:p>
            <a:pPr>
              <a:buNone/>
            </a:pPr>
            <a:r>
              <a:rPr lang="en-AU" sz="3800" dirty="0"/>
              <a:t>		</a:t>
            </a:r>
            <a:r>
              <a:rPr lang="en-AU" sz="3800" dirty="0" smtClean="0"/>
              <a:t>Understand and control environmental consequences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Reduce overall project risk 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Recognize </a:t>
            </a:r>
            <a:r>
              <a:rPr lang="en-AU" sz="3800" dirty="0"/>
              <a:t>financial value through NPV and IRR options</a:t>
            </a:r>
            <a:endParaRPr lang="en-AU" sz="3800" dirty="0" smtClean="0"/>
          </a:p>
        </p:txBody>
      </p:sp>
    </p:spTree>
    <p:extLst>
      <p:ext uri="{BB962C8B-B14F-4D97-AF65-F5344CB8AC3E}">
        <p14:creationId xmlns:p14="http://schemas.microsoft.com/office/powerpoint/2010/main" val="221925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762000" y="304800"/>
            <a:ext cx="716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 dirty="0" smtClean="0">
                <a:latin typeface="+mj-lt"/>
              </a:rPr>
              <a:t>Back end: </a:t>
            </a:r>
          </a:p>
          <a:p>
            <a:pPr algn="ctr"/>
            <a:r>
              <a:rPr lang="en-US" sz="3600" dirty="0" smtClean="0">
                <a:latin typeface="+mj-lt"/>
              </a:rPr>
              <a:t>Variability and environmental impact </a:t>
            </a:r>
            <a:endParaRPr lang="en-US" sz="3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894106"/>
            <a:ext cx="8312084" cy="42780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/>
              <a:t>Acid rock drainage:</a:t>
            </a:r>
          </a:p>
          <a:p>
            <a:pPr marL="342900" lvl="1" indent="-342900" algn="l">
              <a:defRPr/>
            </a:pPr>
            <a:r>
              <a:rPr lang="en-US" sz="2800" dirty="0"/>
              <a:t>	</a:t>
            </a:r>
          </a:p>
          <a:p>
            <a:pPr marL="342900" lvl="1" indent="-342900" algn="l">
              <a:defRPr/>
            </a:pPr>
            <a:r>
              <a:rPr lang="en-US" sz="2800" dirty="0"/>
              <a:t>	Predict acid potential and neutralization potential</a:t>
            </a:r>
          </a:p>
          <a:p>
            <a:pPr marL="342900" lvl="1" indent="-342900" algn="l">
              <a:defRPr/>
            </a:pPr>
            <a:r>
              <a:rPr lang="en-US" sz="2800" i="1" dirty="0"/>
              <a:t>		mineralogy: total sulfides, carbonates, </a:t>
            </a:r>
            <a:r>
              <a:rPr lang="en-US" sz="2800" i="1" dirty="0" smtClean="0"/>
              <a:t>silicates</a:t>
            </a:r>
            <a:endParaRPr lang="en-US" sz="2800" dirty="0"/>
          </a:p>
          <a:p>
            <a:pPr marL="342900" indent="-342900" algn="l">
              <a:buFontTx/>
              <a:buAutoNum type="arabicPeriod"/>
              <a:defRPr/>
            </a:pPr>
            <a:endParaRPr lang="en-US" sz="2800" dirty="0"/>
          </a:p>
          <a:p>
            <a:pPr algn="l">
              <a:defRPr/>
            </a:pPr>
            <a:r>
              <a:rPr lang="en-US" sz="2800" dirty="0"/>
              <a:t>Metal deportment (</a:t>
            </a:r>
            <a:r>
              <a:rPr lang="en-US" sz="2800" dirty="0" err="1"/>
              <a:t>eg</a:t>
            </a:r>
            <a:r>
              <a:rPr lang="en-US" sz="2800" dirty="0"/>
              <a:t> </a:t>
            </a:r>
            <a:r>
              <a:rPr lang="en-US" sz="2800" dirty="0" err="1"/>
              <a:t>Cd</a:t>
            </a:r>
            <a:r>
              <a:rPr lang="en-US" sz="2800" dirty="0"/>
              <a:t>, </a:t>
            </a:r>
            <a:r>
              <a:rPr lang="en-US" sz="2800" dirty="0" err="1"/>
              <a:t>Sb</a:t>
            </a:r>
            <a:r>
              <a:rPr lang="en-US" sz="2800" dirty="0"/>
              <a:t>, As, etc)</a:t>
            </a:r>
          </a:p>
          <a:p>
            <a:pPr marL="342900" indent="-342900" algn="l">
              <a:buFontTx/>
              <a:buAutoNum type="arabicPeriod"/>
              <a:defRPr/>
            </a:pPr>
            <a:endParaRPr lang="en-US" sz="2800" dirty="0"/>
          </a:p>
          <a:p>
            <a:pPr marL="800100" lvl="1" indent="-342900" algn="l">
              <a:defRPr/>
            </a:pPr>
            <a:r>
              <a:rPr lang="en-US" sz="2800" dirty="0"/>
              <a:t>Predict where metals are concentrated and liberated</a:t>
            </a:r>
          </a:p>
          <a:p>
            <a:pPr marL="800100" lvl="1" indent="-342900" algn="l">
              <a:defRPr/>
            </a:pPr>
            <a:r>
              <a:rPr lang="en-US" sz="2800" i="1" dirty="0"/>
              <a:t>	mineralogy: sulfide species</a:t>
            </a:r>
          </a:p>
          <a:p>
            <a:pPr marL="342900" indent="-342900" algn="l">
              <a:buFontTx/>
              <a:buAutoNum type="arabicPeriod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7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066800"/>
            <a:ext cx="2895600" cy="170980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AU" sz="3600" dirty="0" smtClean="0"/>
              <a:t>Modelling geology and grade </a:t>
            </a:r>
            <a:endParaRPr lang="en-A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0515" r="23182" b="7071"/>
          <a:stretch/>
        </p:blipFill>
        <p:spPr bwMode="auto">
          <a:xfrm>
            <a:off x="4953000" y="3269293"/>
            <a:ext cx="3908121" cy="358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22070" r="7231" b="13686"/>
          <a:stretch/>
        </p:blipFill>
        <p:spPr bwMode="auto">
          <a:xfrm>
            <a:off x="76199" y="533400"/>
            <a:ext cx="5887233" cy="341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8432" y="4495800"/>
            <a:ext cx="20881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Ore grade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SG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Tonnage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/>
              <a:t>V</a:t>
            </a:r>
            <a:r>
              <a:rPr lang="en-AU" sz="2800" dirty="0" smtClean="0"/>
              <a:t>alue</a:t>
            </a:r>
            <a:endParaRPr lang="en-A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15000"/>
            <a:ext cx="2433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Knight et al., 2011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80748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dirty="0" smtClean="0"/>
              <a:t>Resource-calculated ore with problematic Cd, As, </a:t>
            </a:r>
            <a:r>
              <a:rPr lang="en-AU" sz="3600" dirty="0" err="1" smtClean="0"/>
              <a:t>Sb</a:t>
            </a:r>
            <a:r>
              <a:rPr lang="en-AU" sz="3600" dirty="0" smtClean="0"/>
              <a:t> contents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2209800"/>
            <a:ext cx="1447800" cy="1676399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Is it still “ore”?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2" t="27698" r="32678" b="18751"/>
          <a:stretch/>
        </p:blipFill>
        <p:spPr bwMode="auto">
          <a:xfrm>
            <a:off x="228600" y="1447800"/>
            <a:ext cx="70231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612325"/>
            <a:ext cx="228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Knight et al.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prstClr val="black"/>
                </a:solidFill>
              </a:rPr>
              <a:t>Stable Landforms </a:t>
            </a:r>
            <a:r>
              <a:rPr lang="en-AU" sz="3600" dirty="0" smtClean="0">
                <a:solidFill>
                  <a:prstClr val="black"/>
                </a:solidFill>
              </a:rPr>
              <a:t>and </a:t>
            </a:r>
            <a:r>
              <a:rPr lang="en-AU" sz="3600" dirty="0">
                <a:solidFill>
                  <a:prstClr val="black"/>
                </a:solidFill>
              </a:rPr>
              <a:t>Sustainable Substrates</a:t>
            </a:r>
          </a:p>
          <a:p>
            <a:endParaRPr lang="en-A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AU" sz="2800" dirty="0" smtClean="0"/>
              <a:t>Effective store-release cover design for containment of waste</a:t>
            </a:r>
            <a:endParaRPr lang="en-AU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AU" sz="2800" dirty="0" smtClean="0"/>
              <a:t>Remediation of problematic soil conditions, Yarraman mine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2800" dirty="0" smtClean="0"/>
              <a:t>Options and strategies for tailings revegetation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2800" dirty="0" smtClean="0"/>
              <a:t>Organic matter in mine rehabilitation and the carbon balance</a:t>
            </a:r>
          </a:p>
          <a:p>
            <a:r>
              <a:rPr lang="en-AU" dirty="0" smtClean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0"/>
            <a:ext cx="2553652" cy="191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84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+mn-lt"/>
                <a:cs typeface="Arial" charset="0"/>
              </a:rPr>
              <a:t>Water </a:t>
            </a:r>
            <a:r>
              <a:rPr lang="en-US" sz="3600" dirty="0" smtClean="0">
                <a:solidFill>
                  <a:prstClr val="black"/>
                </a:solidFill>
                <a:latin typeface="+mn-lt"/>
                <a:cs typeface="Arial" charset="0"/>
              </a:rPr>
              <a:t>and contaminants </a:t>
            </a:r>
            <a:r>
              <a:rPr lang="en-US" sz="3600" dirty="0">
                <a:solidFill>
                  <a:prstClr val="black"/>
                </a:solidFill>
                <a:latin typeface="+mn-lt"/>
                <a:cs typeface="Arial" charset="0"/>
              </a:rPr>
              <a:t>in the </a:t>
            </a:r>
            <a:r>
              <a:rPr lang="en-US" sz="3600" dirty="0" smtClean="0">
                <a:solidFill>
                  <a:prstClr val="black"/>
                </a:solidFill>
                <a:latin typeface="+mn-lt"/>
                <a:cs typeface="Arial" charset="0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+mn-lt"/>
                <a:cs typeface="Arial" charset="0"/>
              </a:rPr>
            </a:br>
            <a:r>
              <a:rPr lang="en-US" sz="3600" dirty="0" smtClean="0">
                <a:solidFill>
                  <a:prstClr val="black"/>
                </a:solidFill>
                <a:latin typeface="+mn-lt"/>
                <a:cs typeface="Arial" charset="0"/>
              </a:rPr>
              <a:t>landscape</a:t>
            </a:r>
            <a:r>
              <a:rPr lang="en-US" sz="3600" dirty="0">
                <a:solidFill>
                  <a:prstClr val="black"/>
                </a:solidFill>
                <a:latin typeface="+mn-lt"/>
                <a:cs typeface="Arial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+mn-lt"/>
                <a:cs typeface="Arial" charset="0"/>
              </a:rPr>
            </a:br>
            <a:endParaRPr lang="en-AU" sz="3600" dirty="0">
              <a:latin typeface="+mn-lt"/>
            </a:endParaRPr>
          </a:p>
        </p:txBody>
      </p:sp>
      <p:pic>
        <p:nvPicPr>
          <p:cNvPr id="4098" name="Picture 2" descr="http://www.cmlr.uq.edu.au/Portals/0/Research%20Photos/wat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7" y="4513265"/>
            <a:ext cx="2618313" cy="196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www.cmlr.uq.edu.au/Portals/0/Research%20Photos/wat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84" y="4513263"/>
            <a:ext cx="2618316" cy="1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mlr.uq.edu.au/Portals/0/Research%20Photos/water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4" y="4513263"/>
            <a:ext cx="2618316" cy="1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00" y="1752600"/>
            <a:ext cx="8255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Geochemistry of mine water in monsoonal climates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Lead pathways study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Acid mine drainage and geochemistry, Croydon Mine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AU" sz="2800" dirty="0" smtClean="0"/>
              <a:t>Rehabilitation of oilfield brine impacts in an arid environment</a:t>
            </a:r>
          </a:p>
          <a:p>
            <a:endParaRPr lang="en-A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13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  <a:cs typeface="Arial" charset="0"/>
              </a:rPr>
              <a:t>Ecosystem Structure </a:t>
            </a: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and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Function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en-AU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687921"/>
          <a:ext cx="8229600" cy="3505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dirty="0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1171575"/>
            <a:ext cx="83820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Restoration of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" charset="0"/>
              </a:rPr>
              <a:t>b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  <a:cs typeface="Arial" charset="0"/>
              </a:rPr>
              <a:t>rigalow</a:t>
            </a: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 plant communities on degraded landscapes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Potential impacts of subsidence on the Newness Plateau, Centennial Coal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Long-term monitoring and research strategies at North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  <a:cs typeface="Arial" charset="0"/>
              </a:rPr>
              <a:t>Strad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" charset="0"/>
              </a:rPr>
              <a:t>broke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" charset="0"/>
              </a:rPr>
              <a:t> Island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Sustainability of koala populations in mining environments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</a:t>
            </a:r>
          </a:p>
        </p:txBody>
      </p:sp>
      <p:pic>
        <p:nvPicPr>
          <p:cNvPr id="5122" name="Picture 2" descr="http://www.cmlr.uq.edu.au/Portals/0/Research%20Photos/ecosystem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00600"/>
            <a:ext cx="2271184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://www.cmlr.uq.edu.au/Portals/0/Research%20Photos/ecosyste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16" y="4800600"/>
            <a:ext cx="2271184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mlr.uq.edu.au/Portals/0/Research%20Photos/ecosystem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00600"/>
            <a:ext cx="2271184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17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66" y="990600"/>
            <a:ext cx="649760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C:\QG\courses\2010\QG JK Tech geomet\2010 09 pilot Bne\JKTechLogo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892" y="5486400"/>
            <a:ext cx="1759934" cy="8799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32333" y="533400"/>
            <a:ext cx="51365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200" dirty="0" smtClean="0"/>
              <a:t>Sustainable Minerals Institute</a:t>
            </a:r>
            <a:endParaRPr lang="en-A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67000" y="4964668"/>
            <a:ext cx="365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Up Arrow 5"/>
          <p:cNvSpPr/>
          <p:nvPr/>
        </p:nvSpPr>
        <p:spPr>
          <a:xfrm rot="10800000">
            <a:off x="4315968" y="4724400"/>
            <a:ext cx="484632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05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AU" sz="3600" dirty="0"/>
              <a:t>Monitoring </a:t>
            </a:r>
            <a:r>
              <a:rPr lang="en-AU" sz="3600" dirty="0" smtClean="0"/>
              <a:t>and </a:t>
            </a:r>
            <a:r>
              <a:rPr lang="en-AU" sz="3600" dirty="0"/>
              <a:t>Mapping </a:t>
            </a:r>
            <a:r>
              <a:rPr lang="en-AU" sz="3600" dirty="0" smtClean="0"/>
              <a:t>Technologies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772400" cy="4419600"/>
          </a:xfrm>
        </p:spPr>
        <p:txBody>
          <a:bodyPr>
            <a:normAutofit/>
          </a:bodyPr>
          <a:lstStyle/>
          <a:p>
            <a:r>
              <a:rPr lang="en-AU" sz="2800" dirty="0" err="1" smtClean="0"/>
              <a:t>SPOTing</a:t>
            </a:r>
            <a:r>
              <a:rPr lang="en-AU" sz="2800" dirty="0" smtClean="0"/>
              <a:t> long-term changes in vegetation         over short-term variability</a:t>
            </a:r>
          </a:p>
          <a:p>
            <a:r>
              <a:rPr lang="en-AU" sz="2800" dirty="0" smtClean="0"/>
              <a:t>Surface conditions of swamps subject to subsidence with high-resolution imagery</a:t>
            </a:r>
          </a:p>
          <a:p>
            <a:r>
              <a:rPr lang="en-AU" sz="2800" dirty="0" smtClean="0"/>
              <a:t>Mapping and validation of strategic cropping land</a:t>
            </a:r>
          </a:p>
          <a:p>
            <a:r>
              <a:rPr lang="en-AU" sz="2800" dirty="0" smtClean="0"/>
              <a:t>Spatial and temporal modelling for vegetation monitoring uncertainty</a:t>
            </a:r>
          </a:p>
          <a:p>
            <a:endParaRPr lang="en-AU" sz="2800" dirty="0" smtClean="0"/>
          </a:p>
        </p:txBody>
      </p:sp>
      <p:pic>
        <p:nvPicPr>
          <p:cNvPr id="7169" name="Picture 1" descr="http://www.cmlr.uq.edu.au/Portals/0/Research%20Photos/monitorin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488" y="4953000"/>
            <a:ext cx="2445512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cmlr.uq.edu.au/Portals/0/Research%20Photos/monitoring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88" y="4953000"/>
            <a:ext cx="2445512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ttp://www.cmlr.uq.edu.au/Portals/0/Research%20Photos/monitoring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8" y="4953000"/>
            <a:ext cx="2445512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81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Mine </a:t>
            </a:r>
            <a:r>
              <a:rPr lang="en-US" sz="3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closure and end-use planning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en-AU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687921"/>
          <a:ext cx="8229600" cy="3505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dirty="0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504176"/>
            <a:ext cx="82296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Closure strategy for tailings storage facilities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Risk assessment tools for post-mined line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Pre-operational rehabilitation research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Early ore body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characterisation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for the prediction of acid and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metalliferous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drainage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</a:br>
            <a:endParaRPr lang="en-US" sz="2800" dirty="0" smtClean="0">
              <a:solidFill>
                <a:prstClr val="black"/>
              </a:solidFill>
              <a:latin typeface="+mj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</a:t>
            </a:r>
          </a:p>
        </p:txBody>
      </p:sp>
      <p:pic>
        <p:nvPicPr>
          <p:cNvPr id="6146" name="Picture 2" descr="http://www.cmlr.uq.edu.au/Portals/0/Research%20Photos/mine-clos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www.cmlr.uq.edu.au/Portals/0/Research%20Photos/mine-closur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mlr.uq.edu.au/Portals/0/Research%20Photos/mine-closur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62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>Mine </a:t>
            </a:r>
            <a:r>
              <a:rPr lang="en-US" sz="3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closure and end-use planning</a:t>
            </a:r>
            <a: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en-AU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687921"/>
          <a:ext cx="8229600" cy="3505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dirty="0">
                          <a:effectLst/>
                        </a:rPr>
                        <a:t> 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504176"/>
            <a:ext cx="82296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Closure strategy for tailings storage facilities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Risk assessment tools for post-mined line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Pre-operational rehabilitation research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Early ore body </a:t>
            </a:r>
            <a:r>
              <a:rPr lang="en-US" sz="2800" b="1" dirty="0" err="1">
                <a:solidFill>
                  <a:srgbClr val="C00000"/>
                </a:solidFill>
                <a:cs typeface="Arial" charset="0"/>
              </a:rPr>
              <a:t>characterisation</a:t>
            </a: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 for the prediction of acid and </a:t>
            </a:r>
            <a:r>
              <a:rPr lang="en-US" sz="2800" b="1" dirty="0" err="1">
                <a:solidFill>
                  <a:srgbClr val="C00000"/>
                </a:solidFill>
                <a:cs typeface="Arial" charset="0"/>
              </a:rPr>
              <a:t>metalliferous</a:t>
            </a: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 drainage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</a:br>
            <a:endParaRPr lang="en-US" sz="2800" dirty="0" smtClean="0">
              <a:solidFill>
                <a:prstClr val="black"/>
              </a:solidFill>
              <a:latin typeface="+mj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 </a:t>
            </a:r>
            <a:r>
              <a:rPr lang="en-US" sz="9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                             </a:t>
            </a:r>
          </a:p>
        </p:txBody>
      </p:sp>
      <p:pic>
        <p:nvPicPr>
          <p:cNvPr id="6146" name="Picture 2" descr="http://www.cmlr.uq.edu.au/Portals/0/Research%20Photos/mine-clos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://www.cmlr.uq.edu.au/Portals/0/Research%20Photos/mine-closur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mlr.uq.edu.au/Portals/0/Research%20Photos/mine-closur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16" y="4724400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00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381000"/>
            <a:ext cx="7010400" cy="503413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 </a:t>
            </a:r>
            <a:r>
              <a:rPr lang="en-US" dirty="0" smtClean="0"/>
              <a:t>Same approach as for processing:</a:t>
            </a:r>
          </a:p>
          <a:p>
            <a:pPr lvl="1" eaLnBrk="1" hangingPunct="1"/>
            <a:r>
              <a:rPr lang="en-US" dirty="0" smtClean="0"/>
              <a:t>Understand the mineralogical and geological relationships </a:t>
            </a:r>
          </a:p>
          <a:p>
            <a:pPr lvl="1" eaLnBrk="1" hangingPunct="1"/>
            <a:r>
              <a:rPr lang="en-US" dirty="0" smtClean="0"/>
              <a:t>Locking, exposure to fluids, element deportment, bio-availability</a:t>
            </a:r>
          </a:p>
        </p:txBody>
      </p:sp>
      <p:pic>
        <p:nvPicPr>
          <p:cNvPr id="2253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9" y="3492674"/>
            <a:ext cx="42148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1" r="47798"/>
          <a:stretch>
            <a:fillRect/>
          </a:stretch>
        </p:blipFill>
        <p:spPr bwMode="auto">
          <a:xfrm>
            <a:off x="5867400" y="3505200"/>
            <a:ext cx="2514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63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Mineral variability</a:t>
            </a:r>
          </a:p>
        </p:txBody>
      </p:sp>
      <p:pic>
        <p:nvPicPr>
          <p:cNvPr id="35843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8" b="26639"/>
          <a:stretch/>
        </p:blipFill>
        <p:spPr bwMode="auto">
          <a:xfrm>
            <a:off x="3048000" y="1275199"/>
            <a:ext cx="5661452" cy="486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22" y="1275198"/>
            <a:ext cx="3911891" cy="2992001"/>
          </a:xfrm>
          <a:noFill/>
        </p:spPr>
      </p:pic>
    </p:spTree>
    <p:extLst>
      <p:ext uri="{BB962C8B-B14F-4D97-AF65-F5344CB8AC3E}">
        <p14:creationId xmlns:p14="http://schemas.microsoft.com/office/powerpoint/2010/main" val="296784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29600" cy="1143000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Prediction via mineral characterization</a:t>
            </a:r>
            <a:endParaRPr lang="en-AU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618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14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C:\Users\karino\Documents\PROJECTS\USGS 11339\Figures\Before2G5-grouped2-mineralizedorganicCduncert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50804" b="40852"/>
          <a:stretch/>
        </p:blipFill>
        <p:spPr bwMode="auto">
          <a:xfrm>
            <a:off x="-228600" y="228600"/>
            <a:ext cx="458961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arino\Documents\PROJECTS\USGS 11339\Figures\Before2G5-grouped2-mineralizedorganicCduncert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r="3087" b="68671"/>
          <a:stretch/>
        </p:blipFill>
        <p:spPr bwMode="auto">
          <a:xfrm>
            <a:off x="3429000" y="1676400"/>
            <a:ext cx="547069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6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rino\Documents\PROJECTS\USGS 11339\Figures\Before2G3-groupe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0913"/>
          <a:stretch/>
        </p:blipFill>
        <p:spPr bwMode="auto">
          <a:xfrm>
            <a:off x="152401" y="152400"/>
            <a:ext cx="3124200" cy="29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24" b="51775"/>
          <a:stretch/>
        </p:blipFill>
        <p:spPr bwMode="auto">
          <a:xfrm>
            <a:off x="533400" y="3352800"/>
            <a:ext cx="317493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1" r="3724" b="65521"/>
          <a:stretch/>
        </p:blipFill>
        <p:spPr bwMode="auto">
          <a:xfrm>
            <a:off x="3532316" y="3657600"/>
            <a:ext cx="492737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196" b="66440"/>
          <a:stretch/>
        </p:blipFill>
        <p:spPr bwMode="auto">
          <a:xfrm>
            <a:off x="3733800" y="1143000"/>
            <a:ext cx="4913451" cy="171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2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C:\Users\karino\Documents\PROJECTS\USGS 11339\Allminerals_Comp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"/>
            <a:ext cx="8610600" cy="67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786" y="4554348"/>
            <a:ext cx="7870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	Before remediation		   </a:t>
            </a:r>
            <a:r>
              <a:rPr lang="en-AU" dirty="0" err="1" smtClean="0"/>
              <a:t>ll</a:t>
            </a:r>
            <a:r>
              <a:rPr lang="en-AU" dirty="0" smtClean="0"/>
              <a:t>	After remediation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463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857620" y="2071678"/>
            <a:ext cx="129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Brownfields</a:t>
            </a:r>
            <a:endParaRPr lang="en-AU" dirty="0" smtClean="0"/>
          </a:p>
          <a:p>
            <a:r>
              <a:rPr lang="en-AU" dirty="0" smtClean="0"/>
              <a:t>         </a:t>
            </a:r>
            <a:endParaRPr lang="en-AU" dirty="0"/>
          </a:p>
        </p:txBody>
      </p:sp>
      <p:cxnSp>
        <p:nvCxnSpPr>
          <p:cNvPr id="30" name="Elbow Connector 29"/>
          <p:cNvCxnSpPr>
            <a:stCxn id="25" idx="2"/>
            <a:endCxn id="32" idx="0"/>
          </p:cNvCxnSpPr>
          <p:nvPr/>
        </p:nvCxnSpPr>
        <p:spPr>
          <a:xfrm rot="16200000" flipH="1">
            <a:off x="2654603" y="1425096"/>
            <a:ext cx="1879048" cy="21287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hlinkClick r:id="rId3" action="ppaction://hlinksldjump"/>
          </p:cNvPr>
          <p:cNvSpPr txBox="1"/>
          <p:nvPr/>
        </p:nvSpPr>
        <p:spPr>
          <a:xfrm>
            <a:off x="4306487" y="3429000"/>
            <a:ext cx="704039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2800" b="1" dirty="0" smtClean="0"/>
              <a:t>SEE</a:t>
            </a:r>
            <a:endParaRPr lang="en-AU" sz="28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09009" y="4509120"/>
            <a:ext cx="4126876" cy="1728193"/>
            <a:chOff x="3889615" y="2995210"/>
            <a:chExt cx="4126876" cy="1728193"/>
          </a:xfrm>
        </p:grpSpPr>
        <p:cxnSp>
          <p:nvCxnSpPr>
            <p:cNvPr id="34" name="Elbow Connector 33"/>
            <p:cNvCxnSpPr>
              <a:stCxn id="19" idx="2"/>
            </p:cNvCxnSpPr>
            <p:nvPr/>
          </p:nvCxnSpPr>
          <p:spPr>
            <a:xfrm rot="5400000">
              <a:off x="4587766" y="2995312"/>
              <a:ext cx="1153870" cy="115366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889615" y="2995210"/>
              <a:ext cx="4126876" cy="1728193"/>
              <a:chOff x="3889615" y="2995210"/>
              <a:chExt cx="4126876" cy="1728193"/>
            </a:xfrm>
          </p:grpSpPr>
          <p:cxnSp>
            <p:nvCxnSpPr>
              <p:cNvPr id="38" name="Elbow Connector 37"/>
              <p:cNvCxnSpPr>
                <a:stCxn id="19" idx="2"/>
              </p:cNvCxnSpPr>
              <p:nvPr/>
            </p:nvCxnSpPr>
            <p:spPr>
              <a:xfrm rot="16200000" flipH="1">
                <a:off x="5739894" y="2996852"/>
                <a:ext cx="1153871" cy="1150588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3889615" y="4077072"/>
                <a:ext cx="16915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LOM/Long Term</a:t>
                </a:r>
              </a:p>
              <a:p>
                <a:r>
                  <a:rPr lang="en-AU" dirty="0" smtClean="0"/>
                  <a:t>Planning</a:t>
                </a:r>
                <a:endParaRPr lang="en-AU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938358" y="4077072"/>
                <a:ext cx="20781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Short Term Planning</a:t>
                </a:r>
              </a:p>
              <a:p>
                <a:r>
                  <a:rPr lang="en-AU" dirty="0" smtClean="0"/>
                  <a:t>Scheduling</a:t>
                </a:r>
                <a:endParaRPr lang="en-AU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3348415" y="3934797"/>
            <a:ext cx="2646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i="1" dirty="0" smtClean="0"/>
              <a:t>Sustainability &amp; Extraction</a:t>
            </a:r>
          </a:p>
          <a:p>
            <a:pPr algn="ctr"/>
            <a:r>
              <a:rPr lang="en-AU" i="1" dirty="0" smtClean="0"/>
              <a:t>Efficiency</a:t>
            </a:r>
            <a:endParaRPr lang="en-AU" i="1" dirty="0"/>
          </a:p>
        </p:txBody>
      </p:sp>
      <p:sp>
        <p:nvSpPr>
          <p:cNvPr id="25" name="Flowchart: Alternate Process 24"/>
          <p:cNvSpPr/>
          <p:nvPr/>
        </p:nvSpPr>
        <p:spPr>
          <a:xfrm>
            <a:off x="201742" y="692696"/>
            <a:ext cx="4656010" cy="857256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3600" dirty="0" smtClean="0"/>
              <a:t>Application</a:t>
            </a:r>
            <a:endParaRPr lang="en-AU" sz="3600" dirty="0"/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6643702" y="3429000"/>
            <a:ext cx="1328056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2800" b="1" dirty="0" smtClean="0"/>
              <a:t>SEE </a:t>
            </a:r>
            <a:r>
              <a:rPr lang="en-AU" sz="2800" b="1" dirty="0" err="1" smtClean="0"/>
              <a:t>Lite</a:t>
            </a:r>
            <a:endParaRPr lang="en-AU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62152" y="2071678"/>
            <a:ext cx="126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Greenfields</a:t>
            </a:r>
          </a:p>
          <a:p>
            <a:r>
              <a:rPr lang="en-AU" dirty="0" smtClean="0"/>
              <a:t>         </a:t>
            </a:r>
            <a:endParaRPr lang="en-AU" dirty="0"/>
          </a:p>
        </p:txBody>
      </p:sp>
      <p:sp>
        <p:nvSpPr>
          <p:cNvPr id="33" name="TextBox 32"/>
          <p:cNvSpPr txBox="1"/>
          <p:nvPr/>
        </p:nvSpPr>
        <p:spPr>
          <a:xfrm>
            <a:off x="6464113" y="4643446"/>
            <a:ext cx="169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LOM/Long Term</a:t>
            </a:r>
          </a:p>
          <a:p>
            <a:r>
              <a:rPr lang="en-AU" dirty="0" smtClean="0"/>
              <a:t>Planning</a:t>
            </a:r>
            <a:endParaRPr lang="en-AU" dirty="0"/>
          </a:p>
        </p:txBody>
      </p:sp>
      <p:cxnSp>
        <p:nvCxnSpPr>
          <p:cNvPr id="36" name="Elbow Connector 35"/>
          <p:cNvCxnSpPr>
            <a:stCxn id="25" idx="2"/>
            <a:endCxn id="26" idx="0"/>
          </p:cNvCxnSpPr>
          <p:nvPr/>
        </p:nvCxnSpPr>
        <p:spPr>
          <a:xfrm rot="16200000" flipH="1">
            <a:off x="3979214" y="100484"/>
            <a:ext cx="1879048" cy="477798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6" idx="2"/>
            <a:endCxn id="33" idx="0"/>
          </p:cNvCxnSpPr>
          <p:nvPr/>
        </p:nvCxnSpPr>
        <p:spPr>
          <a:xfrm rot="16200000" flipH="1">
            <a:off x="6963197" y="4296753"/>
            <a:ext cx="691226" cy="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3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3619" r="19048" b="7905"/>
          <a:stretch/>
        </p:blipFill>
        <p:spPr bwMode="auto">
          <a:xfrm>
            <a:off x="457200" y="228600"/>
            <a:ext cx="8305800" cy="630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4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824775"/>
          </a:xfrm>
        </p:spPr>
        <p:txBody>
          <a:bodyPr>
            <a:noAutofit/>
          </a:bodyPr>
          <a:lstStyle/>
          <a:p>
            <a:pPr eaLnBrk="1" hangingPunct="1"/>
            <a:r>
              <a:rPr lang="en-AU" sz="3600" dirty="0" smtClean="0"/>
              <a:t>SEE: Sustainable extraction efficiency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7416" y="1436587"/>
            <a:ext cx="7416800" cy="41880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AU" sz="2400" dirty="0" smtClean="0"/>
              <a:t>Historical Mine to Mill</a:t>
            </a:r>
            <a:r>
              <a:rPr lang="en-AU" sz="2400" baseline="30000" dirty="0" smtClean="0"/>
              <a:t>  </a:t>
            </a:r>
            <a:r>
              <a:rPr lang="en-AU" sz="2400" dirty="0" smtClean="0"/>
              <a:t>Results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400" dirty="0"/>
              <a:t>c</a:t>
            </a:r>
            <a:r>
              <a:rPr lang="en-AU" sz="2400" dirty="0" smtClean="0"/>
              <a:t>ross-discipline (blast to S/AG Mill) intervention </a:t>
            </a:r>
            <a:endParaRPr lang="en-AU" sz="2400" dirty="0"/>
          </a:p>
          <a:p>
            <a:pPr lvl="1" eaLnBrk="1" hangingPunct="1">
              <a:lnSpc>
                <a:spcPct val="90000"/>
              </a:lnSpc>
            </a:pPr>
            <a:r>
              <a:rPr lang="en-AU" sz="2400" dirty="0" smtClean="0"/>
              <a:t>increases mill throughput in the short term </a:t>
            </a:r>
          </a:p>
          <a:p>
            <a:pPr eaLnBrk="1" hangingPunct="1">
              <a:lnSpc>
                <a:spcPct val="180000"/>
              </a:lnSpc>
            </a:pPr>
            <a:r>
              <a:rPr lang="en-AU" sz="2400" dirty="0" smtClean="0">
                <a:solidFill>
                  <a:srgbClr val="C00000"/>
                </a:solidFill>
              </a:rPr>
              <a:t>Geology-Mine-Plant Integration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400" dirty="0"/>
              <a:t>f</a:t>
            </a:r>
            <a:r>
              <a:rPr lang="en-AU" sz="2400" dirty="0" smtClean="0"/>
              <a:t>ully integrated predictive optimisation process </a:t>
            </a:r>
            <a:endParaRPr lang="en-AU" sz="2400" dirty="0"/>
          </a:p>
          <a:p>
            <a:pPr lvl="1" eaLnBrk="1" hangingPunct="1">
              <a:lnSpc>
                <a:spcPct val="90000"/>
              </a:lnSpc>
            </a:pPr>
            <a:r>
              <a:rPr lang="en-AU" sz="2400" dirty="0" smtClean="0"/>
              <a:t>considers key eco-efficiency attributes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400" dirty="0" smtClean="0"/>
              <a:t> enables long-term improvements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1268413"/>
            <a:ext cx="1511300" cy="4679950"/>
            <a:chOff x="100" y="801"/>
            <a:chExt cx="1125" cy="3218"/>
          </a:xfrm>
        </p:grpSpPr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31"/>
            <a:stretch>
              <a:fillRect/>
            </a:stretch>
          </p:blipFill>
          <p:spPr bwMode="auto">
            <a:xfrm>
              <a:off x="100" y="801"/>
              <a:ext cx="1125" cy="3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6" descr="mining8"/>
            <p:cNvPicPr>
              <a:picLocks noChangeAspect="1" noChangeArrowheads="1"/>
            </p:cNvPicPr>
            <p:nvPr/>
          </p:nvPicPr>
          <p:blipFill>
            <a:blip r:embed="rId4" cstate="print">
              <a:lum contrast="12000"/>
            </a:blip>
            <a:srcRect b="-121"/>
            <a:stretch>
              <a:fillRect/>
            </a:stretch>
          </p:blipFill>
          <p:spPr bwMode="auto">
            <a:xfrm>
              <a:off x="109" y="2429"/>
              <a:ext cx="994" cy="7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96" name="Picture 7" descr="CODES_2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42000"/>
            </a:blip>
            <a:srcRect t="11139" r="-15" b="-11"/>
            <a:stretch>
              <a:fillRect/>
            </a:stretch>
          </p:blipFill>
          <p:spPr bwMode="auto">
            <a:xfrm>
              <a:off x="123" y="822"/>
              <a:ext cx="974" cy="7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97" name="Picture 8" descr="mining3"/>
            <p:cNvPicPr>
              <a:picLocks noChangeAspect="1" noChangeArrowheads="1"/>
            </p:cNvPicPr>
            <p:nvPr/>
          </p:nvPicPr>
          <p:blipFill>
            <a:blip r:embed="rId6" cstate="print"/>
            <a:srcRect t="17050" r="-55" b="169"/>
            <a:stretch>
              <a:fillRect/>
            </a:stretch>
          </p:blipFill>
          <p:spPr bwMode="auto">
            <a:xfrm>
              <a:off x="113" y="1614"/>
              <a:ext cx="985" cy="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98" name="Picture 9"/>
            <p:cNvPicPr>
              <a:picLocks noChangeAspect="1" noChangeArrowheads="1"/>
            </p:cNvPicPr>
            <p:nvPr/>
          </p:nvPicPr>
          <p:blipFill>
            <a:blip r:embed="rId7" cstate="print">
              <a:lum contrast="6000"/>
            </a:blip>
            <a:srcRect t="10387" r="8" b="7513"/>
            <a:stretch>
              <a:fillRect/>
            </a:stretch>
          </p:blipFill>
          <p:spPr bwMode="auto">
            <a:xfrm>
              <a:off x="110" y="3214"/>
              <a:ext cx="999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873341" y="4869160"/>
            <a:ext cx="6286544" cy="609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chemeClr val="accent2"/>
                </a:solidFill>
              </a:rPr>
              <a:t>- </a:t>
            </a:r>
            <a:r>
              <a:rPr lang="en-AU" sz="1600" b="1" dirty="0"/>
              <a:t>Metal tonnes</a:t>
            </a:r>
            <a:r>
              <a:rPr lang="en-AU" sz="1600" b="1" dirty="0">
                <a:solidFill>
                  <a:schemeClr val="accent2"/>
                </a:solidFill>
              </a:rPr>
              <a:t>              </a:t>
            </a:r>
            <a:r>
              <a:rPr lang="en-AU" sz="1600" b="1" dirty="0"/>
              <a:t>- Cost ($/tonne)            - Total Energy (kWh/tonne)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AU" sz="1600" b="1" dirty="0"/>
              <a:t>- Water (Ml/tonne)              - Carbon Emissions (CO</a:t>
            </a:r>
            <a:r>
              <a:rPr lang="en-AU" sz="1600" b="1" baseline="-25000" dirty="0"/>
              <a:t>2</a:t>
            </a:r>
            <a:r>
              <a:rPr lang="en-AU" sz="1600" b="1" dirty="0"/>
              <a:t>/tonne)</a:t>
            </a:r>
          </a:p>
        </p:txBody>
      </p:sp>
    </p:spTree>
    <p:extLst>
      <p:ext uri="{BB962C8B-B14F-4D97-AF65-F5344CB8AC3E}">
        <p14:creationId xmlns:p14="http://schemas.microsoft.com/office/powerpoint/2010/main" val="352953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247775"/>
            <a:ext cx="8245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AU" sz="3600" dirty="0" smtClean="0"/>
              <a:t>Putting it together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76413" y="1338263"/>
            <a:ext cx="1428750" cy="1428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1800" b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24532" y="59883"/>
            <a:ext cx="3018358" cy="2135783"/>
            <a:chOff x="389" y="-284"/>
            <a:chExt cx="3102" cy="1975"/>
          </a:xfrm>
        </p:grpSpPr>
        <p:sp>
          <p:nvSpPr>
            <p:cNvPr id="4" name="Isosceles Triangle 23"/>
            <p:cNvSpPr>
              <a:spLocks noChangeArrowheads="1"/>
            </p:cNvSpPr>
            <p:nvPr/>
          </p:nvSpPr>
          <p:spPr bwMode="auto">
            <a:xfrm rot="-6955268">
              <a:off x="216" y="-111"/>
              <a:ext cx="1975" cy="1630"/>
            </a:xfrm>
            <a:prstGeom prst="triangle">
              <a:avLst>
                <a:gd name="adj" fmla="val 36269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n-AU" sz="1800" b="0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19479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l="8942" t="11310" r="2182" b="17599"/>
            <a:stretch>
              <a:fillRect/>
            </a:stretch>
          </p:blipFill>
          <p:spPr bwMode="auto">
            <a:xfrm>
              <a:off x="1020" y="0"/>
              <a:ext cx="2471" cy="1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665516" y="1190042"/>
            <a:ext cx="3222897" cy="2600325"/>
            <a:chOff x="2891" y="210"/>
            <a:chExt cx="2869" cy="2214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891" y="210"/>
              <a:ext cx="2869" cy="2214"/>
              <a:chOff x="4452938" y="428625"/>
              <a:chExt cx="4554537" cy="3514725"/>
            </a:xfrm>
          </p:grpSpPr>
          <p:sp>
            <p:nvSpPr>
              <p:cNvPr id="28" name="Isosceles Triangle 27"/>
              <p:cNvSpPr>
                <a:spLocks noChangeArrowheads="1"/>
              </p:cNvSpPr>
              <p:nvPr/>
            </p:nvSpPr>
            <p:spPr bwMode="auto">
              <a:xfrm rot="-8391205">
                <a:off x="4452938" y="1484313"/>
                <a:ext cx="4098925" cy="245903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25400" algn="ctr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AU" sz="1800" b="0">
                  <a:solidFill>
                    <a:schemeClr val="lt1"/>
                  </a:solidFill>
                  <a:latin typeface="+mn-lt"/>
                </a:endParaRPr>
              </a:p>
            </p:txBody>
          </p:sp>
          <p:pic>
            <p:nvPicPr>
              <p:cNvPr id="1947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86438" y="428625"/>
                <a:ext cx="3221037" cy="2643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475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23" y="1752"/>
              <a:ext cx="73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551982" y="3790367"/>
            <a:ext cx="3121025" cy="2859087"/>
            <a:chOff x="2219" y="2069"/>
            <a:chExt cx="2819" cy="2251"/>
          </a:xfrm>
        </p:grpSpPr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2219" y="2069"/>
              <a:ext cx="2819" cy="2251"/>
              <a:chOff x="2219" y="2069"/>
              <a:chExt cx="2819" cy="2251"/>
            </a:xfrm>
          </p:grpSpPr>
          <p:sp>
            <p:nvSpPr>
              <p:cNvPr id="24" name="Isosceles Triangle 23"/>
              <p:cNvSpPr>
                <a:spLocks noChangeArrowheads="1"/>
              </p:cNvSpPr>
              <p:nvPr/>
            </p:nvSpPr>
            <p:spPr bwMode="auto">
              <a:xfrm rot="-1951993">
                <a:off x="2219" y="2069"/>
                <a:ext cx="2205" cy="1769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25400" algn="ctr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AU" sz="1800" b="0">
                  <a:solidFill>
                    <a:schemeClr val="lt1"/>
                  </a:solidFill>
                  <a:latin typeface="+mn-lt"/>
                </a:endParaRPr>
              </a:p>
            </p:txBody>
          </p:sp>
          <p:pic>
            <p:nvPicPr>
              <p:cNvPr id="19473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5" y="2610"/>
                <a:ext cx="2203" cy="1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47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33" y="2659"/>
              <a:ext cx="70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520092" y="2923403"/>
            <a:ext cx="2199159" cy="2577284"/>
            <a:chOff x="270" y="1620"/>
            <a:chExt cx="1860" cy="2347"/>
          </a:xfrm>
        </p:grpSpPr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270" y="1620"/>
              <a:ext cx="1860" cy="2347"/>
              <a:chOff x="428596" y="2571744"/>
              <a:chExt cx="2952754" cy="3726003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428596" y="2571744"/>
                <a:ext cx="2909892" cy="1424042"/>
              </a:xfrm>
              <a:prstGeom prst="triangle">
                <a:avLst>
                  <a:gd name="adj" fmla="val 5000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800" b="0"/>
              </a:p>
            </p:txBody>
          </p:sp>
          <p:pic>
            <p:nvPicPr>
              <p:cNvPr id="19469" name="Picture 19" descr="simblast.jp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8596" y="4000504"/>
                <a:ext cx="2952754" cy="2297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467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" y="2296"/>
              <a:ext cx="73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1619672" y="1628800"/>
            <a:ext cx="161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GeoMet Model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0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429000"/>
            <a:ext cx="57381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/>
          <a:lstStyle/>
          <a:p>
            <a:r>
              <a:rPr lang="en-AU" dirty="0" smtClean="0"/>
              <a:t>Energy impact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450204" y="4621970"/>
            <a:ext cx="928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kWh/t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86582" y="4800565"/>
            <a:ext cx="171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% recovery</a:t>
            </a:r>
            <a:endParaRPr lang="en-GB" sz="2000" b="1" dirty="0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1142984"/>
            <a:ext cx="9195720" cy="21431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8600" y="289530"/>
            <a:ext cx="248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i="1" dirty="0" smtClean="0"/>
              <a:t>Flexible Circuits</a:t>
            </a:r>
            <a:endParaRPr lang="en-AU" sz="2800" b="1" i="1" dirty="0"/>
          </a:p>
        </p:txBody>
      </p:sp>
    </p:spTree>
    <p:extLst>
      <p:ext uri="{BB962C8B-B14F-4D97-AF65-F5344CB8AC3E}">
        <p14:creationId xmlns:p14="http://schemas.microsoft.com/office/powerpoint/2010/main" val="145461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74389"/>
            <a:ext cx="7956376" cy="353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9516" y="6096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More effective project management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57A98-819D-4164-B583-46BD523B501B}" type="slidenum">
              <a:rPr lang="en-AU" smtClean="0"/>
              <a:pPr/>
              <a:t>43</a:t>
            </a:fld>
            <a:endParaRPr lang="en-AU"/>
          </a:p>
        </p:txBody>
      </p:sp>
      <p:sp>
        <p:nvSpPr>
          <p:cNvPr id="6" name="Action Button: Return 5">
            <a:hlinkClick r:id="rId4" action="ppaction://hlinksldjump" highlightClick="1"/>
          </p:cNvPr>
          <p:cNvSpPr/>
          <p:nvPr/>
        </p:nvSpPr>
        <p:spPr>
          <a:xfrm>
            <a:off x="8100392" y="5589240"/>
            <a:ext cx="43204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92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 r="32623"/>
          <a:stretch>
            <a:fillRect/>
          </a:stretch>
        </p:blipFill>
        <p:spPr bwMode="auto">
          <a:xfrm>
            <a:off x="0" y="1196975"/>
            <a:ext cx="57245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sz="3600" dirty="0" smtClean="0"/>
              <a:t>Impacting the cash flow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797425"/>
            <a:ext cx="8642350" cy="1368425"/>
          </a:xfrm>
        </p:spPr>
        <p:txBody>
          <a:bodyPr/>
          <a:lstStyle/>
          <a:p>
            <a:pPr marL="0" indent="12700" eaLnBrk="1" hangingPunct="1">
              <a:lnSpc>
                <a:spcPct val="110000"/>
              </a:lnSpc>
              <a:buFontTx/>
              <a:buNone/>
            </a:pPr>
            <a:r>
              <a:rPr lang="en-AU" sz="1600" dirty="0" smtClean="0"/>
              <a:t>This illustrates the difference in cash flow predicted from a fully attributed </a:t>
            </a:r>
            <a:r>
              <a:rPr lang="en-AU" sz="1600" dirty="0" err="1" smtClean="0"/>
              <a:t>GeM</a:t>
            </a:r>
            <a:r>
              <a:rPr lang="en-AU" sz="1600" dirty="0" smtClean="0"/>
              <a:t> mine planning model versus the mines traditional ore reserve model. The variation is up to $50m per annum. This information leads to informed rescheduling to maximise value and minimise risk</a:t>
            </a:r>
            <a:r>
              <a:rPr lang="en-AU" sz="2000" dirty="0" smtClean="0"/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71550" y="1125538"/>
            <a:ext cx="1835150" cy="792162"/>
            <a:chOff x="4332" y="1026"/>
            <a:chExt cx="1156" cy="499"/>
          </a:xfrm>
        </p:grpSpPr>
        <p:pic>
          <p:nvPicPr>
            <p:cNvPr id="3994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8401" t="5768" b="73070"/>
            <a:stretch>
              <a:fillRect/>
            </a:stretch>
          </p:blipFill>
          <p:spPr bwMode="auto">
            <a:xfrm>
              <a:off x="4332" y="1026"/>
              <a:ext cx="115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0" name="Rectangle 7"/>
            <p:cNvSpPr>
              <a:spLocks noChangeArrowheads="1"/>
            </p:cNvSpPr>
            <p:nvPr/>
          </p:nvSpPr>
          <p:spPr bwMode="auto">
            <a:xfrm>
              <a:off x="4446" y="1322"/>
              <a:ext cx="852" cy="1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867400" y="1484313"/>
            <a:ext cx="3097213" cy="2663825"/>
            <a:chOff x="3787" y="1162"/>
            <a:chExt cx="1452" cy="1039"/>
          </a:xfrm>
        </p:grpSpPr>
        <p:pic>
          <p:nvPicPr>
            <p:cNvPr id="39945" name="Picture 9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5053" t="28989" r="42430" b="32896"/>
            <a:stretch>
              <a:fillRect/>
            </a:stretch>
          </p:blipFill>
          <p:spPr bwMode="auto">
            <a:xfrm>
              <a:off x="3787" y="1162"/>
              <a:ext cx="1452" cy="10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9946" name="Oval 10"/>
            <p:cNvSpPr>
              <a:spLocks noChangeArrowheads="1"/>
            </p:cNvSpPr>
            <p:nvPr/>
          </p:nvSpPr>
          <p:spPr bwMode="auto">
            <a:xfrm rot="2093326">
              <a:off x="4006" y="1658"/>
              <a:ext cx="219" cy="387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Oval 11"/>
            <p:cNvSpPr>
              <a:spLocks noChangeArrowheads="1"/>
            </p:cNvSpPr>
            <p:nvPr/>
          </p:nvSpPr>
          <p:spPr bwMode="auto">
            <a:xfrm rot="-2039371">
              <a:off x="4602" y="1407"/>
              <a:ext cx="230" cy="429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Oval 12"/>
            <p:cNvSpPr>
              <a:spLocks noChangeArrowheads="1"/>
            </p:cNvSpPr>
            <p:nvPr/>
          </p:nvSpPr>
          <p:spPr bwMode="auto">
            <a:xfrm rot="-2384115">
              <a:off x="4367" y="1537"/>
              <a:ext cx="188" cy="265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4" name="Text Box 13"/>
          <p:cNvSpPr txBox="1">
            <a:spLocks noChangeArrowheads="1"/>
          </p:cNvSpPr>
          <p:nvPr/>
        </p:nvSpPr>
        <p:spPr bwMode="auto">
          <a:xfrm>
            <a:off x="5759450" y="4221163"/>
            <a:ext cx="32766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1200"/>
              <a:t>Uneconomic ore impacting cash flow</a:t>
            </a:r>
          </a:p>
        </p:txBody>
      </p:sp>
    </p:spTree>
    <p:extLst>
      <p:ext uri="{BB962C8B-B14F-4D97-AF65-F5344CB8AC3E}">
        <p14:creationId xmlns:p14="http://schemas.microsoft.com/office/powerpoint/2010/main" val="318708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52400"/>
            <a:ext cx="8229600" cy="796908"/>
          </a:xfrm>
        </p:spPr>
        <p:txBody>
          <a:bodyPr>
            <a:normAutofit/>
          </a:bodyPr>
          <a:lstStyle/>
          <a:p>
            <a:r>
              <a:rPr lang="en-AU" sz="3600" dirty="0" smtClean="0"/>
              <a:t>Predict …. Plan …. Manage</a:t>
            </a:r>
            <a:endParaRPr lang="en-AU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282" y="685800"/>
            <a:ext cx="8929718" cy="549593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AU" dirty="0" smtClean="0"/>
          </a:p>
          <a:p>
            <a:pPr>
              <a:buNone/>
            </a:pPr>
            <a:r>
              <a:rPr lang="en-AU" sz="3800" b="1" dirty="0" smtClean="0"/>
              <a:t>PREDICT process performance </a:t>
            </a:r>
            <a:endParaRPr lang="en-AU" sz="3800" dirty="0" smtClean="0"/>
          </a:p>
          <a:p>
            <a:pPr>
              <a:buNone/>
            </a:pPr>
            <a:r>
              <a:rPr lang="en-AU" sz="3800" dirty="0" smtClean="0"/>
              <a:t>		Recognize variability and geological drivers</a:t>
            </a:r>
          </a:p>
          <a:p>
            <a:pPr>
              <a:buNone/>
            </a:pPr>
            <a:r>
              <a:rPr lang="en-AU" sz="3800" dirty="0" smtClean="0"/>
              <a:t>		Model relationships among attributes</a:t>
            </a:r>
          </a:p>
          <a:p>
            <a:pPr>
              <a:buNone/>
            </a:pPr>
            <a:r>
              <a:rPr lang="en-AU" sz="3800" dirty="0" smtClean="0"/>
              <a:t>		Interpolate throughout mineral deposit</a:t>
            </a:r>
          </a:p>
          <a:p>
            <a:pPr>
              <a:buNone/>
            </a:pPr>
            <a:endParaRPr lang="en-AU" sz="3800" dirty="0" smtClean="0"/>
          </a:p>
          <a:p>
            <a:pPr>
              <a:buNone/>
            </a:pPr>
            <a:r>
              <a:rPr lang="en-AU" sz="3800" b="1" dirty="0" smtClean="0"/>
              <a:t>PLAN proactively </a:t>
            </a:r>
          </a:p>
          <a:p>
            <a:pPr>
              <a:buNone/>
            </a:pPr>
            <a:r>
              <a:rPr lang="en-AU" sz="3800" b="1" dirty="0" smtClean="0"/>
              <a:t>		</a:t>
            </a:r>
            <a:r>
              <a:rPr lang="en-AU" sz="3800" dirty="0" smtClean="0"/>
              <a:t>Integrate into mine plan</a:t>
            </a:r>
            <a:r>
              <a:rPr lang="en-AU" sz="3800" b="1" dirty="0" smtClean="0"/>
              <a:t> </a:t>
            </a:r>
            <a:r>
              <a:rPr lang="en-AU" sz="3800" dirty="0" smtClean="0"/>
              <a:t>and scheduling	</a:t>
            </a:r>
            <a:r>
              <a:rPr lang="en-AU" sz="3800" b="1" dirty="0" smtClean="0"/>
              <a:t>	</a:t>
            </a:r>
          </a:p>
          <a:p>
            <a:pPr>
              <a:buNone/>
            </a:pPr>
            <a:r>
              <a:rPr lang="en-AU" sz="3800" dirty="0" smtClean="0"/>
              <a:t>		Reduce uncertainty </a:t>
            </a:r>
            <a:endParaRPr lang="en-AU" sz="3800" dirty="0"/>
          </a:p>
          <a:p>
            <a:pPr>
              <a:buNone/>
            </a:pPr>
            <a:r>
              <a:rPr lang="en-AU" sz="3800" dirty="0" smtClean="0"/>
              <a:t>		Improve performance</a:t>
            </a:r>
          </a:p>
          <a:p>
            <a:pPr>
              <a:buNone/>
            </a:pPr>
            <a:r>
              <a:rPr lang="en-AU" sz="3800" dirty="0" smtClean="0"/>
              <a:t>  </a:t>
            </a:r>
          </a:p>
          <a:p>
            <a:pPr>
              <a:buNone/>
            </a:pPr>
            <a:r>
              <a:rPr lang="en-AU" sz="3800" b="1" dirty="0" smtClean="0"/>
              <a:t>MANAGE impacts</a:t>
            </a:r>
            <a:endParaRPr lang="en-AU" sz="3800" dirty="0"/>
          </a:p>
          <a:p>
            <a:pPr>
              <a:buNone/>
            </a:pPr>
            <a:r>
              <a:rPr lang="en-AU" sz="3800" dirty="0"/>
              <a:t>		</a:t>
            </a:r>
            <a:r>
              <a:rPr lang="en-AU" sz="3800" dirty="0" smtClean="0"/>
              <a:t>Understand and control environmental consequences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Reduce overall project risk </a:t>
            </a:r>
          </a:p>
          <a:p>
            <a:pPr>
              <a:buNone/>
            </a:pPr>
            <a:r>
              <a:rPr lang="en-AU" sz="3800" dirty="0"/>
              <a:t>	</a:t>
            </a:r>
            <a:r>
              <a:rPr lang="en-AU" sz="3800" dirty="0" smtClean="0"/>
              <a:t>	Recognize </a:t>
            </a:r>
            <a:r>
              <a:rPr lang="en-AU" sz="3800" dirty="0"/>
              <a:t>financial value through NPV and IRR options</a:t>
            </a:r>
            <a:endParaRPr lang="en-AU" sz="3800" dirty="0" smtClean="0"/>
          </a:p>
        </p:txBody>
      </p:sp>
    </p:spTree>
    <p:extLst>
      <p:ext uri="{BB962C8B-B14F-4D97-AF65-F5344CB8AC3E}">
        <p14:creationId xmlns:p14="http://schemas.microsoft.com/office/powerpoint/2010/main" val="65308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Life-of-mine </a:t>
            </a:r>
            <a:r>
              <a:rPr lang="en-US" sz="3600" dirty="0" err="1" smtClean="0"/>
              <a:t>geomet</a:t>
            </a:r>
            <a:r>
              <a:rPr lang="en-US" sz="3600" dirty="0" smtClean="0"/>
              <a:t> application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64001" y="1954758"/>
            <a:ext cx="2844503" cy="3634036"/>
          </a:xfrm>
        </p:spPr>
        <p:txBody>
          <a:bodyPr>
            <a:normAutofit fontScale="92500" lnSpcReduction="10000"/>
          </a:bodyPr>
          <a:lstStyle/>
          <a:p>
            <a:pPr algn="r" eaLnBrk="1" hangingPunct="1">
              <a:spcBef>
                <a:spcPts val="600"/>
              </a:spcBef>
            </a:pPr>
            <a:endParaRPr lang="es-ES_tradnl" sz="2000" i="1" dirty="0" smtClean="0"/>
          </a:p>
          <a:p>
            <a:pPr eaLnBrk="1" hangingPunct="1">
              <a:lnSpc>
                <a:spcPct val="115000"/>
              </a:lnSpc>
              <a:spcBef>
                <a:spcPts val="600"/>
              </a:spcBef>
              <a:buFontTx/>
              <a:buNone/>
            </a:pPr>
            <a:r>
              <a:rPr lang="es-ES_tradnl" sz="2000" b="1" i="1" dirty="0" err="1" smtClean="0">
                <a:solidFill>
                  <a:srgbClr val="993366"/>
                </a:solidFill>
              </a:rPr>
              <a:t>Value</a:t>
            </a:r>
            <a:r>
              <a:rPr lang="es-ES_tradnl" sz="2000" b="1" i="1" dirty="0" smtClean="0">
                <a:solidFill>
                  <a:srgbClr val="993366"/>
                </a:solidFill>
              </a:rPr>
              <a:t>  </a:t>
            </a:r>
            <a:r>
              <a:rPr lang="es-ES_tradnl" sz="2000" b="1" i="1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Locked </a:t>
            </a:r>
            <a:r>
              <a:rPr lang="en-US" sz="2000" dirty="0"/>
              <a:t>in variable  ore relationships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Team-based approach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Integrate data </a:t>
            </a:r>
            <a:r>
              <a:rPr lang="en-US" sz="2000" dirty="0" smtClean="0"/>
              <a:t>sets</a:t>
            </a:r>
            <a:endParaRPr lang="es-ES_tradnl" sz="2000" dirty="0" smtClean="0"/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s-ES_tradnl" sz="2000" dirty="0" err="1" smtClean="0"/>
              <a:t>Operating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cost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reduction</a:t>
            </a:r>
            <a:r>
              <a:rPr lang="es-ES_tradnl" sz="2000" dirty="0" smtClean="0"/>
              <a:t> 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s-ES_tradnl" sz="2000" dirty="0" err="1" smtClean="0"/>
              <a:t>Risk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mitigation</a:t>
            </a:r>
            <a:endParaRPr lang="es-ES_tradnl" sz="2000" dirty="0" smtClean="0"/>
          </a:p>
          <a:p>
            <a:pPr mar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s-ES_tradnl" sz="2000" dirty="0"/>
              <a:t> </a:t>
            </a:r>
            <a:r>
              <a:rPr lang="es-ES_tradnl" sz="2000" dirty="0" smtClean="0"/>
              <a:t>      </a:t>
            </a:r>
            <a:r>
              <a:rPr lang="es-ES_tradnl" sz="2000" dirty="0" err="1" smtClean="0"/>
              <a:t>through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life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project</a:t>
            </a:r>
            <a:endParaRPr lang="es-ES_tradnl" sz="2000" dirty="0" smtClean="0"/>
          </a:p>
        </p:txBody>
      </p:sp>
      <p:sp>
        <p:nvSpPr>
          <p:cNvPr id="4100" name="AutoShape 24"/>
          <p:cNvSpPr>
            <a:spLocks noChangeArrowheads="1"/>
          </p:cNvSpPr>
          <p:nvPr/>
        </p:nvSpPr>
        <p:spPr bwMode="auto">
          <a:xfrm rot="-4446645">
            <a:off x="6241257" y="3721893"/>
            <a:ext cx="209550" cy="182563"/>
          </a:xfrm>
          <a:prstGeom prst="leftArrow">
            <a:avLst>
              <a:gd name="adj1" fmla="val 0"/>
              <a:gd name="adj2" fmla="val 840"/>
            </a:avLst>
          </a:prstGeom>
          <a:solidFill>
            <a:srgbClr val="0000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s-CL"/>
          </a:p>
        </p:txBody>
      </p:sp>
      <p:grpSp>
        <p:nvGrpSpPr>
          <p:cNvPr id="4101" name="Group 23"/>
          <p:cNvGrpSpPr>
            <a:grpSpLocks/>
          </p:cNvGrpSpPr>
          <p:nvPr/>
        </p:nvGrpSpPr>
        <p:grpSpPr bwMode="auto">
          <a:xfrm>
            <a:off x="252586" y="1043618"/>
            <a:ext cx="5470304" cy="4847348"/>
            <a:chOff x="249" y="975"/>
            <a:chExt cx="2838" cy="2695"/>
          </a:xfrm>
        </p:grpSpPr>
        <p:sp>
          <p:nvSpPr>
            <p:cNvPr id="4102" name="Oval 5"/>
            <p:cNvSpPr>
              <a:spLocks noChangeArrowheads="1"/>
            </p:cNvSpPr>
            <p:nvPr/>
          </p:nvSpPr>
          <p:spPr bwMode="auto">
            <a:xfrm>
              <a:off x="649" y="1186"/>
              <a:ext cx="2143" cy="2188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4103" name="Oval 3"/>
            <p:cNvSpPr>
              <a:spLocks noChangeArrowheads="1"/>
            </p:cNvSpPr>
            <p:nvPr/>
          </p:nvSpPr>
          <p:spPr bwMode="auto">
            <a:xfrm>
              <a:off x="2129" y="2902"/>
              <a:ext cx="734" cy="3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Mineralogy</a:t>
              </a:r>
            </a:p>
          </p:txBody>
        </p:sp>
        <p:sp>
          <p:nvSpPr>
            <p:cNvPr id="4104" name="Oval 4"/>
            <p:cNvSpPr>
              <a:spLocks noChangeArrowheads="1"/>
            </p:cNvSpPr>
            <p:nvPr/>
          </p:nvSpPr>
          <p:spPr bwMode="auto">
            <a:xfrm>
              <a:off x="516" y="1300"/>
              <a:ext cx="853" cy="4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Closure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Reclamation</a:t>
              </a:r>
            </a:p>
          </p:txBody>
        </p:sp>
        <p:sp>
          <p:nvSpPr>
            <p:cNvPr id="4105" name="Oval 6"/>
            <p:cNvSpPr>
              <a:spLocks noChangeArrowheads="1"/>
            </p:cNvSpPr>
            <p:nvPr/>
          </p:nvSpPr>
          <p:spPr bwMode="auto">
            <a:xfrm>
              <a:off x="2290" y="1752"/>
              <a:ext cx="797" cy="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Drilling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Core logging</a:t>
              </a:r>
            </a:p>
          </p:txBody>
        </p:sp>
        <p:sp>
          <p:nvSpPr>
            <p:cNvPr id="4106" name="Oval 7"/>
            <p:cNvSpPr>
              <a:spLocks noChangeArrowheads="1"/>
            </p:cNvSpPr>
            <p:nvPr/>
          </p:nvSpPr>
          <p:spPr bwMode="auto">
            <a:xfrm>
              <a:off x="2266" y="2301"/>
              <a:ext cx="789" cy="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Geochemistry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Assay</a:t>
              </a:r>
            </a:p>
          </p:txBody>
        </p:sp>
        <p:sp>
          <p:nvSpPr>
            <p:cNvPr id="4107" name="Oval 8"/>
            <p:cNvSpPr>
              <a:spLocks noChangeArrowheads="1"/>
            </p:cNvSpPr>
            <p:nvPr/>
          </p:nvSpPr>
          <p:spPr bwMode="auto">
            <a:xfrm>
              <a:off x="1620" y="3222"/>
              <a:ext cx="683" cy="4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Materials 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Attributes</a:t>
              </a:r>
            </a:p>
          </p:txBody>
        </p:sp>
        <p:sp>
          <p:nvSpPr>
            <p:cNvPr id="4108" name="Oval 9"/>
            <p:cNvSpPr>
              <a:spLocks noChangeArrowheads="1"/>
            </p:cNvSpPr>
            <p:nvPr/>
          </p:nvSpPr>
          <p:spPr bwMode="auto">
            <a:xfrm>
              <a:off x="808" y="3236"/>
              <a:ext cx="748" cy="2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Osaka"/>
                  <a:cs typeface="Osaka"/>
                </a:rPr>
                <a:t>Metallurgical </a:t>
              </a:r>
            </a:p>
            <a:p>
              <a:pPr algn="ctr"/>
              <a:r>
                <a:rPr lang="en-US" sz="2000" dirty="0">
                  <a:ea typeface="Osaka"/>
                  <a:cs typeface="Osaka"/>
                </a:rPr>
                <a:t>tests</a:t>
              </a:r>
            </a:p>
          </p:txBody>
        </p:sp>
        <p:sp>
          <p:nvSpPr>
            <p:cNvPr id="4109" name="Oval 10"/>
            <p:cNvSpPr>
              <a:spLocks noChangeArrowheads="1"/>
            </p:cNvSpPr>
            <p:nvPr/>
          </p:nvSpPr>
          <p:spPr bwMode="auto">
            <a:xfrm>
              <a:off x="453" y="2754"/>
              <a:ext cx="692" cy="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 smtClean="0">
                  <a:ea typeface="ＭＳ Ｐゴシック" pitchFamily="34" charset="-128"/>
                </a:rPr>
                <a:t>Mine plan and </a:t>
              </a:r>
              <a:endParaRPr lang="en-US" sz="2000" dirty="0">
                <a:ea typeface="ＭＳ Ｐゴシック" pitchFamily="34" charset="-128"/>
              </a:endParaRP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design</a:t>
              </a:r>
            </a:p>
          </p:txBody>
        </p:sp>
        <p:sp>
          <p:nvSpPr>
            <p:cNvPr id="4110" name="Oval 12"/>
            <p:cNvSpPr>
              <a:spLocks noChangeArrowheads="1"/>
            </p:cNvSpPr>
            <p:nvPr/>
          </p:nvSpPr>
          <p:spPr bwMode="auto">
            <a:xfrm>
              <a:off x="249" y="1864"/>
              <a:ext cx="707" cy="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Operations</a:t>
              </a:r>
            </a:p>
            <a:p>
              <a:pPr algn="ctr"/>
              <a:r>
                <a:rPr lang="en-US" sz="2000" dirty="0">
                  <a:ea typeface="ＭＳ Ｐゴシック" pitchFamily="34" charset="-128"/>
                </a:rPr>
                <a:t>QA/QC</a:t>
              </a:r>
            </a:p>
          </p:txBody>
        </p:sp>
        <p:sp>
          <p:nvSpPr>
            <p:cNvPr id="4111" name="Oval 11"/>
            <p:cNvSpPr>
              <a:spLocks noChangeArrowheads="1"/>
            </p:cNvSpPr>
            <p:nvPr/>
          </p:nvSpPr>
          <p:spPr bwMode="auto">
            <a:xfrm>
              <a:off x="374" y="2377"/>
              <a:ext cx="659" cy="1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Piloting</a:t>
              </a:r>
            </a:p>
          </p:txBody>
        </p:sp>
        <p:sp>
          <p:nvSpPr>
            <p:cNvPr id="4112" name="Oval 5"/>
            <p:cNvSpPr>
              <a:spLocks noChangeArrowheads="1"/>
            </p:cNvSpPr>
            <p:nvPr/>
          </p:nvSpPr>
          <p:spPr bwMode="auto">
            <a:xfrm>
              <a:off x="2064" y="1410"/>
              <a:ext cx="757" cy="2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>
                  <a:ea typeface="ＭＳ Ｐゴシック" pitchFamily="34" charset="-128"/>
                </a:rPr>
                <a:t>Geological model</a:t>
              </a: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803" y="2191"/>
              <a:ext cx="1804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/>
                <a:t>Characterisation</a:t>
              </a:r>
            </a:p>
            <a:p>
              <a:pPr algn="ctr" eaLnBrk="1" hangingPunct="1"/>
              <a:r>
                <a:rPr lang="en-US" sz="1600"/>
                <a:t>data sets</a:t>
              </a:r>
            </a:p>
          </p:txBody>
        </p:sp>
        <p:sp>
          <p:nvSpPr>
            <p:cNvPr id="218139" name="PubTriangle"/>
            <p:cNvSpPr>
              <a:spLocks noEditPoints="1" noChangeArrowheads="1"/>
            </p:cNvSpPr>
            <p:nvPr/>
          </p:nvSpPr>
          <p:spPr bwMode="auto">
            <a:xfrm rot="-1870031">
              <a:off x="1489" y="1889"/>
              <a:ext cx="226" cy="154"/>
            </a:xfrm>
            <a:custGeom>
              <a:avLst/>
              <a:gdLst>
                <a:gd name="G0" fmla="+- 0 0 0"/>
                <a:gd name="G1" fmla="*/ 10800 1 2"/>
                <a:gd name="G2" fmla="*/ G1 10800 21600"/>
                <a:gd name="G3" fmla="+- 10800 0 G2"/>
                <a:gd name="G4" fmla="+- 10800 0 0"/>
                <a:gd name="G5" fmla="+- G1 10800 0"/>
                <a:gd name="G6" fmla="*/ 10800 1 2"/>
                <a:gd name="G7" fmla="+- 10800 0 0"/>
                <a:gd name="G8" fmla="+- G2 G6 G1"/>
                <a:gd name="G9" fmla="+- G8 10800 0"/>
                <a:gd name="G10" fmla="+- G6 10800 0"/>
                <a:gd name="T0" fmla="*/ 10800 w 21600"/>
                <a:gd name="T1" fmla="*/ 0 h 21600"/>
                <a:gd name="T2" fmla="*/ 5400 w 21600"/>
                <a:gd name="T3" fmla="*/ 10800 h 21600"/>
                <a:gd name="T4" fmla="*/ 0 w 21600"/>
                <a:gd name="T5" fmla="*/ 21600 h 21600"/>
                <a:gd name="T6" fmla="*/ 10800 w 21600"/>
                <a:gd name="T7" fmla="*/ 16200 h 21600"/>
                <a:gd name="T8" fmla="*/ 21600 w 21600"/>
                <a:gd name="T9" fmla="*/ 10800 h 21600"/>
                <a:gd name="T10" fmla="*/ 16200 w 21600"/>
                <a:gd name="T11" fmla="*/ 5400 h 21600"/>
                <a:gd name="T12" fmla="*/ G3 w 21600"/>
                <a:gd name="T13" fmla="*/ G6 h 21600"/>
                <a:gd name="T14" fmla="*/ G5 w 21600"/>
                <a:gd name="T15" fmla="*/ G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5" name="Text Box 22"/>
            <p:cNvSpPr txBox="1">
              <a:spLocks noChangeArrowheads="1"/>
            </p:cNvSpPr>
            <p:nvPr/>
          </p:nvSpPr>
          <p:spPr bwMode="auto">
            <a:xfrm>
              <a:off x="1519" y="975"/>
              <a:ext cx="482" cy="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/>
                <a:t>$ value</a:t>
              </a:r>
              <a:endParaRPr lang="en-US" dirty="0"/>
            </a:p>
          </p:txBody>
        </p:sp>
        <p:sp>
          <p:nvSpPr>
            <p:cNvPr id="4116" name="AutoShape 22"/>
            <p:cNvSpPr>
              <a:spLocks noChangeArrowheads="1"/>
            </p:cNvSpPr>
            <p:nvPr/>
          </p:nvSpPr>
          <p:spPr bwMode="auto">
            <a:xfrm>
              <a:off x="1247" y="1162"/>
              <a:ext cx="1134" cy="182"/>
            </a:xfrm>
            <a:prstGeom prst="curvedDownArrow">
              <a:avLst>
                <a:gd name="adj1" fmla="val 124615"/>
                <a:gd name="adj2" fmla="val 249231"/>
                <a:gd name="adj3" fmla="val 33333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36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11237" r="5833" b="20000"/>
          <a:stretch/>
        </p:blipFill>
        <p:spPr bwMode="auto">
          <a:xfrm>
            <a:off x="304800" y="1905000"/>
            <a:ext cx="8534400" cy="422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58000"/>
          <a:stretch/>
        </p:blipFill>
        <p:spPr bwMode="auto">
          <a:xfrm>
            <a:off x="7391400" y="1066800"/>
            <a:ext cx="14502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34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 err="1" smtClean="0"/>
              <a:t>JKTech</a:t>
            </a:r>
            <a:r>
              <a:rPr lang="en-AU" sz="4000" dirty="0" smtClean="0"/>
              <a:t> Pty Ltd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5867400"/>
            <a:ext cx="4968552" cy="4927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1400" dirty="0" smtClean="0"/>
              <a:t>Brisbane</a:t>
            </a:r>
            <a:r>
              <a:rPr lang="en-AU" sz="1400" dirty="0"/>
              <a:t> </a:t>
            </a:r>
            <a:r>
              <a:rPr lang="en-AU" sz="1400" dirty="0" smtClean="0"/>
              <a:t>   Perth    Johannesburg    Denver</a:t>
            </a:r>
            <a:r>
              <a:rPr lang="en-AU" sz="1400" dirty="0"/>
              <a:t> </a:t>
            </a:r>
            <a:r>
              <a:rPr lang="en-AU" sz="1400" dirty="0" smtClean="0"/>
              <a:t>   Santiago</a:t>
            </a:r>
            <a:endParaRPr lang="en-A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t="17095" r="32751" b="23954"/>
          <a:stretch/>
        </p:blipFill>
        <p:spPr bwMode="auto">
          <a:xfrm>
            <a:off x="1880455" y="1066800"/>
            <a:ext cx="5369347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51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 smtClean="0"/>
              <a:t>Mining: Challenges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Lower grade deposits</a:t>
            </a:r>
          </a:p>
          <a:p>
            <a:r>
              <a:rPr lang="en-AU" sz="2800" dirty="0" smtClean="0"/>
              <a:t>Increasingly inaccessible deposits</a:t>
            </a:r>
          </a:p>
          <a:p>
            <a:r>
              <a:rPr lang="en-AU" sz="2800" dirty="0" smtClean="0"/>
              <a:t>Higher operating costs</a:t>
            </a:r>
          </a:p>
          <a:p>
            <a:r>
              <a:rPr lang="en-AU" sz="2800" dirty="0" smtClean="0"/>
              <a:t>Higher energy costs</a:t>
            </a:r>
          </a:p>
          <a:p>
            <a:r>
              <a:rPr lang="en-AU" sz="2800" dirty="0" smtClean="0"/>
              <a:t>Critical water issues</a:t>
            </a:r>
          </a:p>
          <a:p>
            <a:r>
              <a:rPr lang="en-AU" sz="2800" dirty="0" smtClean="0"/>
              <a:t>Perceptions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810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AU" sz="2400" b="1" dirty="0" err="1" smtClean="0">
                <a:solidFill>
                  <a:srgbClr val="33CC33"/>
                </a:solidFill>
              </a:rPr>
              <a:t>JK</a:t>
            </a:r>
            <a:r>
              <a:rPr lang="en-AU" sz="2400" dirty="0" err="1" smtClean="0"/>
              <a:t>Aurecon</a:t>
            </a:r>
            <a:r>
              <a:rPr lang="en-AU" sz="2400" dirty="0" smtClean="0"/>
              <a:t>: The link to infrastructure</a:t>
            </a:r>
            <a:endParaRPr lang="en-A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08312" cy="320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143000"/>
            <a:ext cx="5576376" cy="36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7845" r="14472" b="6897"/>
          <a:stretch/>
        </p:blipFill>
        <p:spPr bwMode="auto">
          <a:xfrm>
            <a:off x="567102" y="3429000"/>
            <a:ext cx="27432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359502"/>
            <a:ext cx="303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/>
              <a:t>Mining: Drivers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46431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16227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Energy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AU" dirty="0" smtClean="0"/>
          </a:p>
          <a:p>
            <a:pPr algn="ctr">
              <a:buNone/>
            </a:pPr>
            <a:endParaRPr lang="en-AU" sz="4400" dirty="0" smtClean="0">
              <a:solidFill>
                <a:srgbClr val="FFCC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en-GB" sz="4400" dirty="0" smtClean="0">
              <a:solidFill>
                <a:srgbClr val="FFCC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6516052"/>
            <a:ext cx="758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(The following slides are Taken from JKMRC/</a:t>
            </a:r>
            <a:r>
              <a:rPr lang="en-AU" dirty="0" err="1" smtClean="0"/>
              <a:t>JKTech</a:t>
            </a:r>
            <a:r>
              <a:rPr lang="en-AU" dirty="0" smtClean="0"/>
              <a:t>/CRCORE 2010 presentation)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02898" y="1295400"/>
            <a:ext cx="244030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sz="2800" dirty="0" smtClean="0"/>
              <a:t> </a:t>
            </a:r>
            <a:r>
              <a:rPr lang="en-AU" sz="2400" dirty="0" smtClean="0"/>
              <a:t>6-7% Australia’s energy on comminution</a:t>
            </a:r>
          </a:p>
          <a:p>
            <a:r>
              <a:rPr lang="en-AU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Mining houses target of 10-20% reduction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0800" y="1143000"/>
            <a:ext cx="6157664" cy="4953000"/>
            <a:chOff x="1907704" y="836712"/>
            <a:chExt cx="6748462" cy="5387975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email"/>
            <a:srcRect l="12549" t="16280" r="12248"/>
            <a:stretch>
              <a:fillRect/>
            </a:stretch>
          </p:blipFill>
          <p:spPr bwMode="auto">
            <a:xfrm>
              <a:off x="1907704" y="836712"/>
              <a:ext cx="6748462" cy="538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3728718" y="2008036"/>
              <a:ext cx="642943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/>
            <p:nvPr/>
          </p:nvSpPr>
          <p:spPr>
            <a:xfrm>
              <a:off x="5757376" y="1894914"/>
              <a:ext cx="642943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/>
            <p:cNvSpPr/>
            <p:nvPr/>
          </p:nvSpPr>
          <p:spPr>
            <a:xfrm>
              <a:off x="5185872" y="1772880"/>
              <a:ext cx="642943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/>
            <p:cNvSpPr/>
            <p:nvPr/>
          </p:nvSpPr>
          <p:spPr>
            <a:xfrm>
              <a:off x="5042996" y="5837926"/>
              <a:ext cx="642942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/>
            <p:nvPr/>
          </p:nvSpPr>
          <p:spPr>
            <a:xfrm>
              <a:off x="2267744" y="4077072"/>
              <a:ext cx="1214446" cy="7143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/>
            <p:nvPr/>
          </p:nvSpPr>
          <p:spPr>
            <a:xfrm>
              <a:off x="6299560" y="2130070"/>
              <a:ext cx="642943" cy="357190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72000" y="623731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/>
              <a:t>BCS, June 2007. Mining industry energy bandwidth study. US Department of energy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052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2" y="443880"/>
            <a:ext cx="9106968" cy="1080120"/>
          </a:xfrm>
        </p:spPr>
        <p:txBody>
          <a:bodyPr>
            <a:noAutofit/>
          </a:bodyPr>
          <a:lstStyle/>
          <a:p>
            <a:r>
              <a:rPr lang="en-AU" sz="3600" dirty="0" smtClean="0"/>
              <a:t>Mining: Perceptions </a:t>
            </a:r>
            <a:r>
              <a:rPr lang="en-AU" sz="3200" dirty="0" smtClean="0"/>
              <a:t/>
            </a:r>
            <a:br>
              <a:rPr lang="en-AU" sz="3200" dirty="0" smtClean="0"/>
            </a:br>
            <a:endParaRPr lang="en-A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27270" cy="416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0" y="1698668"/>
            <a:ext cx="3018348" cy="410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61548"/>
            <a:ext cx="3234742" cy="310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5046275"/>
            <a:ext cx="3068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On </a:t>
            </a:r>
            <a:r>
              <a:rPr lang="en-AU" sz="1600" i="1" dirty="0"/>
              <a:t>the Nature of Metals </a:t>
            </a:r>
            <a:r>
              <a:rPr lang="en-AU" sz="1600" i="1" dirty="0" smtClean="0"/>
              <a:t>(De re </a:t>
            </a:r>
            <a:r>
              <a:rPr lang="en-AU" sz="1600" i="1" dirty="0" err="1" smtClean="0"/>
              <a:t>metallica</a:t>
            </a:r>
            <a:r>
              <a:rPr lang="en-AU" sz="1600" i="1" dirty="0" smtClean="0"/>
              <a:t>)</a:t>
            </a:r>
            <a:r>
              <a:rPr lang="en-AU" sz="1600" dirty="0"/>
              <a:t> </a:t>
            </a:r>
            <a:r>
              <a:rPr lang="en-AU" sz="1600" dirty="0" smtClean="0"/>
              <a:t>1556, by Georg Bauer (</a:t>
            </a:r>
            <a:r>
              <a:rPr lang="en-AU" sz="1600" dirty="0" err="1" smtClean="0"/>
              <a:t>Georgius</a:t>
            </a:r>
            <a:r>
              <a:rPr lang="en-AU" sz="1600" dirty="0" smtClean="0"/>
              <a:t> Agricola)</a:t>
            </a:r>
            <a:endParaRPr lang="en-AU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258845" y="1426436"/>
            <a:ext cx="4337491" cy="5431564"/>
            <a:chOff x="2843808" y="1556792"/>
            <a:chExt cx="4337491" cy="5431564"/>
          </a:xfrm>
        </p:grpSpPr>
        <p:pic>
          <p:nvPicPr>
            <p:cNvPr id="8" name="Picture 2" descr="http://lawrencegipe.com/wp-content/main/2011_03/IMG_340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556792"/>
              <a:ext cx="4337491" cy="5431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954555" y="6605044"/>
              <a:ext cx="4115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600" i="1" dirty="0" smtClean="0">
                  <a:solidFill>
                    <a:schemeClr val="bg1"/>
                  </a:solidFill>
                </a:rPr>
                <a:t>Lawrence </a:t>
              </a:r>
              <a:r>
                <a:rPr lang="en-AU" sz="1600" i="1" dirty="0" err="1" smtClean="0">
                  <a:solidFill>
                    <a:schemeClr val="bg1"/>
                  </a:solidFill>
                </a:rPr>
                <a:t>Gipe</a:t>
              </a:r>
              <a:r>
                <a:rPr lang="en-AU" sz="1600" i="1" dirty="0" smtClean="0">
                  <a:solidFill>
                    <a:schemeClr val="bg1"/>
                  </a:solidFill>
                </a:rPr>
                <a:t>, “Rosemont Copper Girl:, 2011</a:t>
              </a:r>
              <a:endParaRPr lang="en-AU" sz="1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36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KTech_Template__PowerPoint_25yea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1144</Words>
  <Application>Microsoft Office PowerPoint</Application>
  <PresentationFormat>On-screen Show (4:3)</PresentationFormat>
  <Paragraphs>323</Paragraphs>
  <Slides>47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JKTech_Template__PowerPoint_25years</vt:lpstr>
      <vt:lpstr>Predicting and Managing Waste Impacts through a Holistic and Life-of-mine  Geomet Application</vt:lpstr>
      <vt:lpstr>PowerPoint Presentation</vt:lpstr>
      <vt:lpstr>PowerPoint Presentation</vt:lpstr>
      <vt:lpstr>PowerPoint Presentation</vt:lpstr>
      <vt:lpstr>JKTech Pty Ltd </vt:lpstr>
      <vt:lpstr>Mining: Challenges</vt:lpstr>
      <vt:lpstr>JKAurecon: The link to infrastructure</vt:lpstr>
      <vt:lpstr>Energy</vt:lpstr>
      <vt:lpstr>Mining: Perceptions  </vt:lpstr>
      <vt:lpstr>Perceptions</vt:lpstr>
      <vt:lpstr> Life-of-mine geomet application</vt:lpstr>
      <vt:lpstr>New approaches</vt:lpstr>
      <vt:lpstr>Predict …. Plan …. Manage</vt:lpstr>
      <vt:lpstr>Understanding the variability in the deposit:  Identifying the drivers of mining and processing responses</vt:lpstr>
      <vt:lpstr>PowerPoint Presentation</vt:lpstr>
      <vt:lpstr>Met tests for variability vs composites</vt:lpstr>
      <vt:lpstr>PowerPoint Presentation</vt:lpstr>
      <vt:lpstr>Comminution variability by lithology</vt:lpstr>
      <vt:lpstr>Spatial understanding</vt:lpstr>
      <vt:lpstr>Spatial 3D domains</vt:lpstr>
      <vt:lpstr>PowerPoint Presentation</vt:lpstr>
      <vt:lpstr>Planning: Attributes into Block Model</vt:lpstr>
      <vt:lpstr>Predict …. Plan …. Manage</vt:lpstr>
      <vt:lpstr>PowerPoint Presentation</vt:lpstr>
      <vt:lpstr>Modelling geology and grade </vt:lpstr>
      <vt:lpstr>Resource-calculated ore with problematic Cd, As, Sb contents</vt:lpstr>
      <vt:lpstr>PowerPoint Presentation</vt:lpstr>
      <vt:lpstr>Water and contaminants in the  landscape </vt:lpstr>
      <vt:lpstr>Ecosystem Structure and Function </vt:lpstr>
      <vt:lpstr>Monitoring and Mapping Technologies</vt:lpstr>
      <vt:lpstr>Mine closure and end-use planning </vt:lpstr>
      <vt:lpstr>Mine closure and end-use planning </vt:lpstr>
      <vt:lpstr>PowerPoint Presentation</vt:lpstr>
      <vt:lpstr>Mineral variability</vt:lpstr>
      <vt:lpstr>Prediction via mineral characterization</vt:lpstr>
      <vt:lpstr>PowerPoint Presentation</vt:lpstr>
      <vt:lpstr>PowerPoint Presentation</vt:lpstr>
      <vt:lpstr>PowerPoint Presentation</vt:lpstr>
      <vt:lpstr>PowerPoint Presentation</vt:lpstr>
      <vt:lpstr>SEE: Sustainable extraction efficiency</vt:lpstr>
      <vt:lpstr>Putting it together</vt:lpstr>
      <vt:lpstr>Energy impact</vt:lpstr>
      <vt:lpstr>PowerPoint Presentation</vt:lpstr>
      <vt:lpstr>Impacting the cash flow</vt:lpstr>
      <vt:lpstr>Predict …. Plan …. Manage</vt:lpstr>
      <vt:lpstr>Life-of-mine geomet application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OlsonHoal</dc:creator>
  <cp:lastModifiedBy>Karin OlsonHoal</cp:lastModifiedBy>
  <cp:revision>63</cp:revision>
  <dcterms:created xsi:type="dcterms:W3CDTF">2006-08-16T00:00:00Z</dcterms:created>
  <dcterms:modified xsi:type="dcterms:W3CDTF">2012-03-30T20:16:27Z</dcterms:modified>
</cp:coreProperties>
</file>